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8" r:id="rId9"/>
    <p:sldId id="261" r:id="rId10"/>
    <p:sldId id="263" r:id="rId11"/>
    <p:sldId id="265" r:id="rId12"/>
    <p:sldId id="264" r:id="rId13"/>
    <p:sldId id="266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0291F9-C255-45E5-9656-531FB55FC37F}" type="doc">
      <dgm:prSet loTypeId="urn:microsoft.com/office/officeart/2005/8/layout/arrow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B8080582-3472-4F3A-B2C7-822C186C342A}">
      <dgm:prSet phldrT="[Metin]"/>
      <dgm:spPr/>
      <dgm:t>
        <a:bodyPr/>
        <a:lstStyle/>
        <a:p>
          <a:r>
            <a:rPr lang="tr-TR" dirty="0" smtClean="0"/>
            <a:t>Yaşlılık; sağlık harcamalarının artması</a:t>
          </a:r>
          <a:endParaRPr lang="tr-TR" dirty="0"/>
        </a:p>
      </dgm:t>
    </dgm:pt>
    <dgm:pt modelId="{99EEDE0B-187A-4A95-9EF2-1823FAF80406}" type="parTrans" cxnId="{46FF1039-EE53-426F-A64A-9805AABD32D8}">
      <dgm:prSet/>
      <dgm:spPr/>
      <dgm:t>
        <a:bodyPr/>
        <a:lstStyle/>
        <a:p>
          <a:endParaRPr lang="tr-TR"/>
        </a:p>
      </dgm:t>
    </dgm:pt>
    <dgm:pt modelId="{702A084F-E722-40DB-BAB3-E5E8B1F06820}" type="sibTrans" cxnId="{46FF1039-EE53-426F-A64A-9805AABD32D8}">
      <dgm:prSet/>
      <dgm:spPr/>
      <dgm:t>
        <a:bodyPr/>
        <a:lstStyle/>
        <a:p>
          <a:endParaRPr lang="tr-TR"/>
        </a:p>
      </dgm:t>
    </dgm:pt>
    <dgm:pt modelId="{89012313-09E4-4689-8C2E-629849474048}">
      <dgm:prSet phldrT="[Metin]"/>
      <dgm:spPr/>
      <dgm:t>
        <a:bodyPr/>
        <a:lstStyle/>
        <a:p>
          <a:r>
            <a:rPr lang="tr-TR" dirty="0" smtClean="0"/>
            <a:t>İşgücü arzının azalması ve buna bağlı olarak sigorta sisteminin zayıflaması</a:t>
          </a:r>
          <a:endParaRPr lang="tr-TR" dirty="0"/>
        </a:p>
      </dgm:t>
    </dgm:pt>
    <dgm:pt modelId="{3059BFBF-D80B-4246-A7C3-5565557048F4}" type="parTrans" cxnId="{0C6ED20B-3D6D-4BE9-82E6-737442C75C19}">
      <dgm:prSet/>
      <dgm:spPr/>
      <dgm:t>
        <a:bodyPr/>
        <a:lstStyle/>
        <a:p>
          <a:endParaRPr lang="tr-TR"/>
        </a:p>
      </dgm:t>
    </dgm:pt>
    <dgm:pt modelId="{B604E8CF-530C-4943-8A49-213303AF5C64}" type="sibTrans" cxnId="{0C6ED20B-3D6D-4BE9-82E6-737442C75C19}">
      <dgm:prSet/>
      <dgm:spPr/>
      <dgm:t>
        <a:bodyPr/>
        <a:lstStyle/>
        <a:p>
          <a:endParaRPr lang="tr-TR"/>
        </a:p>
      </dgm:t>
    </dgm:pt>
    <dgm:pt modelId="{F050FC06-5517-42EC-9437-D670DE4D9131}" type="pres">
      <dgm:prSet presAssocID="{710291F9-C255-45E5-9656-531FB55FC37F}" presName="compositeShape" presStyleCnt="0">
        <dgm:presLayoutVars>
          <dgm:chMax val="2"/>
          <dgm:dir/>
          <dgm:resizeHandles val="exact"/>
        </dgm:presLayoutVars>
      </dgm:prSet>
      <dgm:spPr/>
    </dgm:pt>
    <dgm:pt modelId="{8BD561DF-A17D-4DE7-B92D-5741A586B017}" type="pres">
      <dgm:prSet presAssocID="{710291F9-C255-45E5-9656-531FB55FC37F}" presName="divider" presStyleLbl="fgShp" presStyleIdx="0" presStyleCnt="1"/>
      <dgm:spPr/>
    </dgm:pt>
    <dgm:pt modelId="{633520AF-CEE9-4DCF-86E6-5FF1BE85BF1E}" type="pres">
      <dgm:prSet presAssocID="{B8080582-3472-4F3A-B2C7-822C186C342A}" presName="downArrow" presStyleLbl="node1" presStyleIdx="0" presStyleCnt="2"/>
      <dgm:spPr/>
    </dgm:pt>
    <dgm:pt modelId="{5AECB643-4D1C-4010-A9BA-2049D746CC5A}" type="pres">
      <dgm:prSet presAssocID="{B8080582-3472-4F3A-B2C7-822C186C342A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6EF4D4-D590-402B-A3B1-57FE00A34138}" type="pres">
      <dgm:prSet presAssocID="{89012313-09E4-4689-8C2E-629849474048}" presName="upArrow" presStyleLbl="node1" presStyleIdx="1" presStyleCnt="2"/>
      <dgm:spPr/>
    </dgm:pt>
    <dgm:pt modelId="{755DECC4-4264-4B98-AE07-6431F17AFEE9}" type="pres">
      <dgm:prSet presAssocID="{89012313-09E4-4689-8C2E-629849474048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F606A30-54C3-469F-B765-577202E7D101}" type="presOf" srcId="{B8080582-3472-4F3A-B2C7-822C186C342A}" destId="{5AECB643-4D1C-4010-A9BA-2049D746CC5A}" srcOrd="0" destOrd="0" presId="urn:microsoft.com/office/officeart/2005/8/layout/arrow3"/>
    <dgm:cxn modelId="{46FF1039-EE53-426F-A64A-9805AABD32D8}" srcId="{710291F9-C255-45E5-9656-531FB55FC37F}" destId="{B8080582-3472-4F3A-B2C7-822C186C342A}" srcOrd="0" destOrd="0" parTransId="{99EEDE0B-187A-4A95-9EF2-1823FAF80406}" sibTransId="{702A084F-E722-40DB-BAB3-E5E8B1F06820}"/>
    <dgm:cxn modelId="{9FB49A2D-1EF6-4323-8599-2A291BD707D5}" type="presOf" srcId="{710291F9-C255-45E5-9656-531FB55FC37F}" destId="{F050FC06-5517-42EC-9437-D670DE4D9131}" srcOrd="0" destOrd="0" presId="urn:microsoft.com/office/officeart/2005/8/layout/arrow3"/>
    <dgm:cxn modelId="{6A7CE888-11B2-4978-927C-531E7787B1F5}" type="presOf" srcId="{89012313-09E4-4689-8C2E-629849474048}" destId="{755DECC4-4264-4B98-AE07-6431F17AFEE9}" srcOrd="0" destOrd="0" presId="urn:microsoft.com/office/officeart/2005/8/layout/arrow3"/>
    <dgm:cxn modelId="{0C6ED20B-3D6D-4BE9-82E6-737442C75C19}" srcId="{710291F9-C255-45E5-9656-531FB55FC37F}" destId="{89012313-09E4-4689-8C2E-629849474048}" srcOrd="1" destOrd="0" parTransId="{3059BFBF-D80B-4246-A7C3-5565557048F4}" sibTransId="{B604E8CF-530C-4943-8A49-213303AF5C64}"/>
    <dgm:cxn modelId="{479D1170-A6EB-44A7-B554-E989C12D31BA}" type="presParOf" srcId="{F050FC06-5517-42EC-9437-D670DE4D9131}" destId="{8BD561DF-A17D-4DE7-B92D-5741A586B017}" srcOrd="0" destOrd="0" presId="urn:microsoft.com/office/officeart/2005/8/layout/arrow3"/>
    <dgm:cxn modelId="{000ED6D6-B2DE-4270-9709-2C51CDB1DBFF}" type="presParOf" srcId="{F050FC06-5517-42EC-9437-D670DE4D9131}" destId="{633520AF-CEE9-4DCF-86E6-5FF1BE85BF1E}" srcOrd="1" destOrd="0" presId="urn:microsoft.com/office/officeart/2005/8/layout/arrow3"/>
    <dgm:cxn modelId="{BAA05F69-0583-4073-8F41-DBB198FC1B98}" type="presParOf" srcId="{F050FC06-5517-42EC-9437-D670DE4D9131}" destId="{5AECB643-4D1C-4010-A9BA-2049D746CC5A}" srcOrd="2" destOrd="0" presId="urn:microsoft.com/office/officeart/2005/8/layout/arrow3"/>
    <dgm:cxn modelId="{DDDAF409-0610-406B-8ED5-8B1AB3621CE8}" type="presParOf" srcId="{F050FC06-5517-42EC-9437-D670DE4D9131}" destId="{1B6EF4D4-D590-402B-A3B1-57FE00A34138}" srcOrd="3" destOrd="0" presId="urn:microsoft.com/office/officeart/2005/8/layout/arrow3"/>
    <dgm:cxn modelId="{99F5CECE-7E7A-47F0-9F53-0979AF8D0C14}" type="presParOf" srcId="{F050FC06-5517-42EC-9437-D670DE4D9131}" destId="{755DECC4-4264-4B98-AE07-6431F17AFEE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561DF-A17D-4DE7-B92D-5741A586B017}">
      <dsp:nvSpPr>
        <dsp:cNvPr id="0" name=""/>
        <dsp:cNvSpPr/>
      </dsp:nvSpPr>
      <dsp:spPr>
        <a:xfrm rot="21300000">
          <a:off x="26657" y="2294409"/>
          <a:ext cx="8633485" cy="988664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3520AF-CEE9-4DCF-86E6-5FF1BE85BF1E}">
      <dsp:nvSpPr>
        <dsp:cNvPr id="0" name=""/>
        <dsp:cNvSpPr/>
      </dsp:nvSpPr>
      <dsp:spPr>
        <a:xfrm>
          <a:off x="1042416" y="278874"/>
          <a:ext cx="2606040" cy="2230993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ECB643-4D1C-4010-A9BA-2049D746CC5A}">
      <dsp:nvSpPr>
        <dsp:cNvPr id="0" name=""/>
        <dsp:cNvSpPr/>
      </dsp:nvSpPr>
      <dsp:spPr>
        <a:xfrm>
          <a:off x="4604004" y="0"/>
          <a:ext cx="2779776" cy="2342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Yaşlılık; sağlık harcamalarının artması</a:t>
          </a:r>
          <a:endParaRPr lang="tr-TR" sz="2600" kern="1200" dirty="0"/>
        </a:p>
      </dsp:txBody>
      <dsp:txXfrm>
        <a:off x="4604004" y="0"/>
        <a:ext cx="2779776" cy="2342542"/>
      </dsp:txXfrm>
    </dsp:sp>
    <dsp:sp modelId="{1B6EF4D4-D590-402B-A3B1-57FE00A34138}">
      <dsp:nvSpPr>
        <dsp:cNvPr id="0" name=""/>
        <dsp:cNvSpPr/>
      </dsp:nvSpPr>
      <dsp:spPr>
        <a:xfrm>
          <a:off x="5038344" y="3067615"/>
          <a:ext cx="2606040" cy="2230993"/>
        </a:xfrm>
        <a:prstGeom prst="up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DECC4-4264-4B98-AE07-6431F17AFEE9}">
      <dsp:nvSpPr>
        <dsp:cNvPr id="0" name=""/>
        <dsp:cNvSpPr/>
      </dsp:nvSpPr>
      <dsp:spPr>
        <a:xfrm>
          <a:off x="1303020" y="3234940"/>
          <a:ext cx="2779776" cy="2342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İşgücü arzının azalması ve buna bağlı olarak sigorta sisteminin zayıflaması</a:t>
          </a:r>
          <a:endParaRPr lang="tr-TR" sz="2600" kern="1200" dirty="0"/>
        </a:p>
      </dsp:txBody>
      <dsp:txXfrm>
        <a:off x="1303020" y="3234940"/>
        <a:ext cx="2779776" cy="2342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31.10.2016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Politikaları Perspektifinden Yaşlılık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21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Yaşlılara Nasıl Bakalım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Evde Sağlık Hizmetleri ?</a:t>
            </a:r>
          </a:p>
          <a:p>
            <a:endParaRPr lang="tr-TR" dirty="0"/>
          </a:p>
          <a:p>
            <a:r>
              <a:rPr lang="tr-TR" dirty="0" smtClean="0"/>
              <a:t>Hastanelerde </a:t>
            </a:r>
            <a:r>
              <a:rPr lang="tr-TR" dirty="0" smtClean="0"/>
              <a:t>?</a:t>
            </a:r>
          </a:p>
          <a:p>
            <a:endParaRPr lang="tr-TR" dirty="0"/>
          </a:p>
          <a:p>
            <a:r>
              <a:rPr lang="tr-TR" dirty="0" smtClean="0"/>
              <a:t>Huzurevlerinde </a:t>
            </a:r>
            <a:r>
              <a:rPr lang="tr-TR" dirty="0" smtClean="0"/>
              <a:t>?</a:t>
            </a:r>
          </a:p>
          <a:p>
            <a:endParaRPr lang="tr-TR" dirty="0"/>
          </a:p>
          <a:p>
            <a:pPr lvl="1"/>
            <a:r>
              <a:rPr lang="tr-TR" dirty="0" smtClean="0"/>
              <a:t>Nasıl finanse edelim 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00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Çözüm Önerisi Olarak Evde Bakım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880"/>
            <a:ext cx="8229600" cy="2592288"/>
          </a:xfrm>
        </p:spPr>
      </p:pic>
    </p:spTree>
    <p:extLst>
      <p:ext uri="{BB962C8B-B14F-4D97-AF65-F5344CB8AC3E}">
        <p14:creationId xmlns:p14="http://schemas.microsoft.com/office/powerpoint/2010/main" val="29786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Evde Bakım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957" y="1876481"/>
            <a:ext cx="9330325" cy="45048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Düz Bağlayıcı 7"/>
          <p:cNvCxnSpPr/>
          <p:nvPr/>
        </p:nvCxnSpPr>
        <p:spPr>
          <a:xfrm>
            <a:off x="107504" y="6335071"/>
            <a:ext cx="32403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58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25144"/>
            <a:ext cx="8928992" cy="2016224"/>
          </a:xfr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6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Gerçekten yaşlanan nüfusa uygun bir finansman alt yapısı oluşturabildik mi?</a:t>
            </a:r>
          </a:p>
          <a:p>
            <a:endParaRPr lang="tr-TR" dirty="0"/>
          </a:p>
          <a:p>
            <a:r>
              <a:rPr lang="tr-TR" dirty="0" smtClean="0"/>
              <a:t>Her yaşlı, sağlık hizmeti alacak mı ya da almalı mı ?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78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Yaşlılık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Yaşlı nüfus söz konusu olduğunda 65 yaş ve üzerini anlamak gerekir.</a:t>
            </a:r>
          </a:p>
          <a:p>
            <a:endParaRPr lang="tr-TR" dirty="0"/>
          </a:p>
          <a:p>
            <a:r>
              <a:rPr lang="tr-TR" dirty="0" smtClean="0"/>
              <a:t>40-64 yaş yaşlılık dönemini ifade etmez 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96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Yaşlanan Nüfus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Yaşlanan nüfusun ana kaynağı 1945’lerden sonraki </a:t>
            </a:r>
            <a:r>
              <a:rPr lang="tr-TR" dirty="0" err="1" smtClean="0"/>
              <a:t>baby-boom</a:t>
            </a:r>
            <a:r>
              <a:rPr lang="tr-TR" dirty="0"/>
              <a:t> </a:t>
            </a:r>
            <a:r>
              <a:rPr lang="tr-TR" dirty="0" smtClean="0"/>
              <a:t>patlamasıdır.</a:t>
            </a:r>
          </a:p>
          <a:p>
            <a:r>
              <a:rPr lang="tr-TR" dirty="0" smtClean="0"/>
              <a:t>Yaşlanan Nüfus;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Sağlık hizmetlerinin sunum </a:t>
            </a:r>
            <a:r>
              <a:rPr lang="tr-TR" dirty="0" smtClean="0">
                <a:solidFill>
                  <a:srgbClr val="FF0000"/>
                </a:solidFill>
              </a:rPr>
              <a:t>yapısı</a:t>
            </a:r>
            <a:endParaRPr lang="tr-TR" dirty="0" smtClean="0">
              <a:solidFill>
                <a:srgbClr val="FF0000"/>
              </a:solidFill>
            </a:endParaRPr>
          </a:p>
          <a:p>
            <a:pPr lvl="1"/>
            <a:r>
              <a:rPr lang="tr-TR" dirty="0" smtClean="0">
                <a:solidFill>
                  <a:srgbClr val="00B050"/>
                </a:solidFill>
              </a:rPr>
              <a:t>Sağlık </a:t>
            </a:r>
            <a:r>
              <a:rPr lang="tr-TR" dirty="0" smtClean="0">
                <a:solidFill>
                  <a:srgbClr val="00B050"/>
                </a:solidFill>
              </a:rPr>
              <a:t>sigortası</a:t>
            </a:r>
            <a:endParaRPr lang="tr-TR" dirty="0" smtClean="0">
              <a:solidFill>
                <a:srgbClr val="00B050"/>
              </a:solidFill>
            </a:endParaRP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Ekonomik </a:t>
            </a:r>
            <a:r>
              <a:rPr lang="tr-TR" dirty="0" smtClean="0">
                <a:solidFill>
                  <a:srgbClr val="0070C0"/>
                </a:solidFill>
              </a:rPr>
              <a:t>üretkenlik</a:t>
            </a:r>
            <a:endParaRPr lang="tr-TR" dirty="0" smtClean="0">
              <a:solidFill>
                <a:srgbClr val="0070C0"/>
              </a:solidFill>
            </a:endParaRPr>
          </a:p>
          <a:p>
            <a:pPr lvl="2"/>
            <a:r>
              <a:rPr lang="tr-TR" dirty="0" smtClean="0"/>
              <a:t>üzerinde etkileri </a:t>
            </a:r>
            <a:r>
              <a:rPr lang="tr-TR" dirty="0" smtClean="0"/>
              <a:t>bulunmaktadır.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92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/>
              <a:t>Türkiye’nin Yaşlı Nüfus Projeksiyonu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885178"/>
              </p:ext>
            </p:extLst>
          </p:nvPr>
        </p:nvGraphicFramePr>
        <p:xfrm>
          <a:off x="293618" y="1340768"/>
          <a:ext cx="8676456" cy="15121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38228"/>
                <a:gridCol w="4338228"/>
              </a:tblGrid>
              <a:tr h="37804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5,7 milyon</a:t>
                      </a:r>
                      <a:r>
                        <a:rPr lang="tr-TR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r-TR" baseline="0" dirty="0" smtClean="0">
                          <a:solidFill>
                            <a:schemeClr val="bg1"/>
                          </a:solidFill>
                        </a:rPr>
                        <a:t> (tüm nüfusun  %7.5’i)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2023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8,6 </a:t>
                      </a:r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milyon (%10.2)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2050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19,5</a:t>
                      </a:r>
                      <a:r>
                        <a:rPr lang="tr-TR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baseline="0" dirty="0" smtClean="0">
                          <a:solidFill>
                            <a:srgbClr val="0070C0"/>
                          </a:solidFill>
                        </a:rPr>
                        <a:t>milyon (%20.8)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2075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24,7</a:t>
                      </a:r>
                      <a:r>
                        <a:rPr lang="tr-TR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baseline="0" dirty="0" smtClean="0">
                          <a:solidFill>
                            <a:srgbClr val="0070C0"/>
                          </a:solidFill>
                        </a:rPr>
                        <a:t>milyon (%27.7)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37966"/>
              </p:ext>
            </p:extLst>
          </p:nvPr>
        </p:nvGraphicFramePr>
        <p:xfrm>
          <a:off x="323528" y="3559722"/>
          <a:ext cx="8676456" cy="10441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38228"/>
                <a:gridCol w="4338228"/>
              </a:tblGrid>
              <a:tr h="522058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2010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74,6 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22058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2050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78,5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323528" y="2824575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/>
              <a:t>Doğumda Yaşam Beklentisi (Yaş)</a:t>
            </a:r>
            <a:endParaRPr lang="tr-TR" sz="4000" dirty="0"/>
          </a:p>
        </p:txBody>
      </p:sp>
      <p:graphicFrame>
        <p:nvGraphicFramePr>
          <p:cNvPr id="7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842106"/>
              </p:ext>
            </p:extLst>
          </p:nvPr>
        </p:nvGraphicFramePr>
        <p:xfrm>
          <a:off x="323528" y="5433030"/>
          <a:ext cx="8676456" cy="10441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38228"/>
                <a:gridCol w="4338228"/>
              </a:tblGrid>
              <a:tr h="522058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2010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%11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22058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2050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%26,5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Metin kutusu 7"/>
          <p:cNvSpPr txBox="1"/>
          <p:nvPr/>
        </p:nvSpPr>
        <p:spPr>
          <a:xfrm>
            <a:off x="323528" y="4725144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/>
              <a:t>Dünya’daki Yaşlı Nüfus Oranı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10013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 ve Bağımsız Nüfus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1628800"/>
            <a:ext cx="9461613" cy="43924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55869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67" y="836712"/>
            <a:ext cx="8510069" cy="5472608"/>
          </a:xfrm>
        </p:spPr>
      </p:pic>
    </p:spTree>
    <p:extLst>
      <p:ext uri="{BB962C8B-B14F-4D97-AF65-F5344CB8AC3E}">
        <p14:creationId xmlns:p14="http://schemas.microsoft.com/office/powerpoint/2010/main" val="56453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Yaşlıların Olası Sağlık Sorunları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Çeşitli kronik hastalıklar </a:t>
            </a:r>
            <a:r>
              <a:rPr lang="tr-TR" dirty="0" smtClean="0"/>
              <a:t>(diyabet, kanser, kalp hastalıkları, hipertansiyon, duyu kayıpları).</a:t>
            </a:r>
          </a:p>
          <a:p>
            <a:r>
              <a:rPr lang="tr-TR" dirty="0" smtClean="0"/>
              <a:t>Banyo yapma, beslenme, tuvalet ihtiyacını giderme gibi </a:t>
            </a:r>
            <a:r>
              <a:rPr lang="tr-TR" dirty="0" smtClean="0">
                <a:solidFill>
                  <a:srgbClr val="FF0000"/>
                </a:solidFill>
              </a:rPr>
              <a:t>günlük aktivitelerinde zorluklar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Osteoartit</a:t>
            </a:r>
            <a:r>
              <a:rPr lang="tr-TR" dirty="0" smtClean="0"/>
              <a:t> ve romatizma hastalıkları.</a:t>
            </a:r>
          </a:p>
          <a:p>
            <a:r>
              <a:rPr lang="tr-TR" dirty="0" smtClean="0"/>
              <a:t>Düşmeye bağlı kalça ve kemik kırıkları.</a:t>
            </a:r>
          </a:p>
          <a:p>
            <a:r>
              <a:rPr lang="tr-TR" dirty="0" smtClean="0"/>
              <a:t>Gerilim, </a:t>
            </a:r>
            <a:r>
              <a:rPr lang="tr-TR" dirty="0" err="1" smtClean="0"/>
              <a:t>anksiyeye</a:t>
            </a:r>
            <a:r>
              <a:rPr lang="tr-TR" dirty="0" smtClean="0"/>
              <a:t>, </a:t>
            </a:r>
            <a:r>
              <a:rPr lang="tr-TR" dirty="0" err="1" smtClean="0"/>
              <a:t>demans</a:t>
            </a:r>
            <a:r>
              <a:rPr lang="tr-TR" dirty="0" smtClean="0"/>
              <a:t> gibi nörolojik hastalıklar.</a:t>
            </a:r>
          </a:p>
          <a:p>
            <a:r>
              <a:rPr lang="tr-TR" dirty="0" smtClean="0"/>
              <a:t>Gelişebilecek akut hastalıklar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184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178896"/>
              </p:ext>
            </p:extLst>
          </p:nvPr>
        </p:nvGraphicFramePr>
        <p:xfrm>
          <a:off x="457200" y="548680"/>
          <a:ext cx="8686800" cy="557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187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 Yapmalı ?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8064896" cy="4976537"/>
          </a:xfrm>
        </p:spPr>
      </p:pic>
    </p:spTree>
    <p:extLst>
      <p:ext uri="{BB962C8B-B14F-4D97-AF65-F5344CB8AC3E}">
        <p14:creationId xmlns:p14="http://schemas.microsoft.com/office/powerpoint/2010/main" val="28021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225</Words>
  <Application>Microsoft Office PowerPoint</Application>
  <PresentationFormat>Ekran Gösterisi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Sağlık Politikaları Perspektifinden Yaşlılık</vt:lpstr>
      <vt:lpstr>Yaşlılık</vt:lpstr>
      <vt:lpstr>Yaşlanan Nüfus</vt:lpstr>
      <vt:lpstr>Türkiye’nin Yaşlı Nüfus Projeksiyonu</vt:lpstr>
      <vt:lpstr>Bağımlı ve Bağımsız Nüfus</vt:lpstr>
      <vt:lpstr>PowerPoint Sunusu</vt:lpstr>
      <vt:lpstr>Yaşlıların Olası Sağlık Sorunları</vt:lpstr>
      <vt:lpstr>PowerPoint Sunusu</vt:lpstr>
      <vt:lpstr>Ne Yapmalı ?</vt:lpstr>
      <vt:lpstr>Yaşlılara Nasıl Bakalım</vt:lpstr>
      <vt:lpstr>Çözüm Önerisi Olarak Evde Bakım</vt:lpstr>
      <vt:lpstr>Evde Bakım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Politikaları Perspektifinden Yaşlılık</dc:title>
  <dc:creator>Lenovo</dc:creator>
  <cp:lastModifiedBy>HÜSEYİN ARI</cp:lastModifiedBy>
  <cp:revision>16</cp:revision>
  <dcterms:created xsi:type="dcterms:W3CDTF">2016-10-31T12:52:49Z</dcterms:created>
  <dcterms:modified xsi:type="dcterms:W3CDTF">2016-10-31T21:44:17Z</dcterms:modified>
</cp:coreProperties>
</file>