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65232B-24C1-4227-95CE-CA74347ECBD1}" type="datetimeFigureOut">
              <a:rPr lang="tr-TR" smtClean="0"/>
              <a:t>25.10.2016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7DED2-35B0-414A-850D-1A90096EE0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3621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5891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/>
          </a:p>
        </p:txBody>
      </p:sp>
      <p:sp>
        <p:nvSpPr>
          <p:cNvPr id="165892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196CD5F-FF28-48B0-9547-2A5E29FCA7A3}" type="slidenum">
              <a:rPr lang="en-US">
                <a:solidFill>
                  <a:prstClr val="black"/>
                </a:solidFill>
                <a:latin typeface="Arial" charset="0"/>
              </a:rPr>
              <a:pPr eaLnBrk="1" hangingPunct="1"/>
              <a:t>2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3183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6131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/>
          </a:p>
        </p:txBody>
      </p:sp>
      <p:sp>
        <p:nvSpPr>
          <p:cNvPr id="176132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DB7CF1A-5137-4E61-84B9-3BF70626D621}" type="slidenum">
              <a:rPr lang="en-US">
                <a:solidFill>
                  <a:prstClr val="black"/>
                </a:solidFill>
                <a:latin typeface="Arial" charset="0"/>
              </a:rPr>
              <a:pPr eaLnBrk="1" hangingPunct="1"/>
              <a:t>11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1783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7395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/>
          </a:p>
        </p:txBody>
      </p:sp>
      <p:sp>
        <p:nvSpPr>
          <p:cNvPr id="187396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0DA3A25-ED4C-49F9-ADCB-5635F764C26C}" type="slidenum">
              <a:rPr lang="en-US" smtClean="0">
                <a:latin typeface="Arial" charset="0"/>
              </a:rPr>
              <a:pPr eaLnBrk="1" hangingPunct="1"/>
              <a:t>12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4195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9443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/>
          </a:p>
        </p:txBody>
      </p:sp>
      <p:sp>
        <p:nvSpPr>
          <p:cNvPr id="189444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D39A12F-8B7B-41F8-9655-9C52D6AD1F07}" type="slidenum">
              <a:rPr lang="en-US" smtClean="0">
                <a:latin typeface="Arial" charset="0"/>
              </a:rPr>
              <a:pPr eaLnBrk="1" hangingPunct="1"/>
              <a:t>13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386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0467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/>
          </a:p>
        </p:txBody>
      </p:sp>
      <p:sp>
        <p:nvSpPr>
          <p:cNvPr id="19046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9CBD1A4-A846-4D39-B312-CC2BAF6DD02E}" type="slidenum">
              <a:rPr lang="en-US" smtClean="0">
                <a:latin typeface="Arial" charset="0"/>
              </a:rPr>
              <a:pPr eaLnBrk="1" hangingPunct="1"/>
              <a:t>14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77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1491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/>
          </a:p>
        </p:txBody>
      </p:sp>
      <p:sp>
        <p:nvSpPr>
          <p:cNvPr id="191492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91B9185-3AF7-490D-B37C-616BC76756C4}" type="slidenum">
              <a:rPr lang="en-US" smtClean="0">
                <a:latin typeface="Arial" charset="0"/>
              </a:rPr>
              <a:pPr eaLnBrk="1" hangingPunct="1"/>
              <a:t>15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1349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2515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/>
          </a:p>
        </p:txBody>
      </p:sp>
      <p:sp>
        <p:nvSpPr>
          <p:cNvPr id="192516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52C94D2-9628-4D62-BC9E-6D9B6EF609DC}" type="slidenum">
              <a:rPr lang="en-US" smtClean="0">
                <a:latin typeface="Arial" charset="0"/>
              </a:rPr>
              <a:pPr eaLnBrk="1" hangingPunct="1"/>
              <a:t>16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3288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3539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/>
          </a:p>
        </p:txBody>
      </p:sp>
      <p:sp>
        <p:nvSpPr>
          <p:cNvPr id="193540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895DE3F-7CA1-4086-AFFC-24A260CC6FD9}" type="slidenum">
              <a:rPr lang="en-US" smtClean="0">
                <a:latin typeface="Arial" charset="0"/>
              </a:rPr>
              <a:pPr eaLnBrk="1" hangingPunct="1"/>
              <a:t>17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992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63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/>
          </a:p>
        </p:txBody>
      </p:sp>
      <p:sp>
        <p:nvSpPr>
          <p:cNvPr id="194564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39436A7-CE22-41BF-9560-26F0EEEFA19A}" type="slidenum">
              <a:rPr lang="en-US" smtClean="0">
                <a:latin typeface="Arial" charset="0"/>
              </a:rPr>
              <a:pPr eaLnBrk="1" hangingPunct="1"/>
              <a:t>18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0862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7875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/>
          </a:p>
        </p:txBody>
      </p:sp>
      <p:sp>
        <p:nvSpPr>
          <p:cNvPr id="207876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F0A3771-EF35-4DA0-927E-7A26690C5871}" type="slidenum">
              <a:rPr lang="en-US" smtClean="0">
                <a:latin typeface="Arial" charset="0"/>
              </a:rPr>
              <a:pPr eaLnBrk="1" hangingPunct="1"/>
              <a:t>19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1643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8899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/>
          </a:p>
        </p:txBody>
      </p:sp>
      <p:sp>
        <p:nvSpPr>
          <p:cNvPr id="208900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AB9AE15-75B3-4F36-BAB6-839342C36ED3}" type="slidenum">
              <a:rPr lang="en-US" smtClean="0">
                <a:latin typeface="Arial" charset="0"/>
              </a:rPr>
              <a:pPr eaLnBrk="1" hangingPunct="1"/>
              <a:t>20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731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7939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/>
          </a:p>
        </p:txBody>
      </p:sp>
      <p:sp>
        <p:nvSpPr>
          <p:cNvPr id="167940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DEBCBAA-8B87-41CE-82F1-07E6A89C6057}" type="slidenum">
              <a:rPr lang="en-US">
                <a:solidFill>
                  <a:prstClr val="black"/>
                </a:solidFill>
                <a:latin typeface="Arial" charset="0"/>
              </a:rPr>
              <a:pPr eaLnBrk="1" hangingPunct="1"/>
              <a:t>3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9320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9923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/>
          </a:p>
        </p:txBody>
      </p:sp>
      <p:sp>
        <p:nvSpPr>
          <p:cNvPr id="209924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5427F52-22BA-46AB-859D-D3AEBA2DAB79}" type="slidenum">
              <a:rPr lang="en-US" smtClean="0">
                <a:latin typeface="Arial" charset="0"/>
              </a:rPr>
              <a:pPr eaLnBrk="1" hangingPunct="1"/>
              <a:t>21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7489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0947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/>
          </a:p>
        </p:txBody>
      </p:sp>
      <p:sp>
        <p:nvSpPr>
          <p:cNvPr id="21094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86ABB9F-0213-4744-A8F3-6056291BEA6E}" type="slidenum">
              <a:rPr lang="en-US" smtClean="0">
                <a:latin typeface="Arial" charset="0"/>
              </a:rPr>
              <a:pPr eaLnBrk="1" hangingPunct="1"/>
              <a:t>22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4263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1971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/>
          </a:p>
        </p:txBody>
      </p:sp>
      <p:sp>
        <p:nvSpPr>
          <p:cNvPr id="211972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A01C842-913B-4428-AED5-CB30B138FDE5}" type="slidenum">
              <a:rPr lang="en-US" smtClean="0">
                <a:latin typeface="Arial" charset="0"/>
              </a:rPr>
              <a:pPr eaLnBrk="1" hangingPunct="1"/>
              <a:t>23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3177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83A8D53-3DF7-4A65-B8F5-B95819D16D44}" type="slidenum">
              <a:rPr lang="en-US" smtClean="0">
                <a:latin typeface="Arial" charset="0"/>
              </a:rPr>
              <a:pPr eaLnBrk="1" hangingPunct="1"/>
              <a:t>24</a:t>
            </a:fld>
            <a:endParaRPr lang="en-US" smtClean="0">
              <a:latin typeface="Arial" charset="0"/>
            </a:endParaRPr>
          </a:p>
        </p:txBody>
      </p:sp>
      <p:sp>
        <p:nvSpPr>
          <p:cNvPr id="212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19114133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4019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/>
          </a:p>
        </p:txBody>
      </p:sp>
      <p:sp>
        <p:nvSpPr>
          <p:cNvPr id="214020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CA10388-A71F-4E13-AB6C-92D79E428AD8}" type="slidenum">
              <a:rPr lang="en-US" smtClean="0">
                <a:latin typeface="Arial" charset="0"/>
              </a:rPr>
              <a:pPr eaLnBrk="1" hangingPunct="1"/>
              <a:t>25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1546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43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/>
          </a:p>
        </p:txBody>
      </p:sp>
      <p:sp>
        <p:nvSpPr>
          <p:cNvPr id="215044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0CF1B5D-F5E1-44AC-B225-96835EFCA32D}" type="slidenum">
              <a:rPr lang="en-US" smtClean="0">
                <a:latin typeface="Arial" charset="0"/>
              </a:rPr>
              <a:pPr eaLnBrk="1" hangingPunct="1"/>
              <a:t>26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25837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6067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/>
          </a:p>
        </p:txBody>
      </p:sp>
      <p:sp>
        <p:nvSpPr>
          <p:cNvPr id="21606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3EF1F0D-0765-4666-8E87-75B193F1D9B1}" type="slidenum">
              <a:rPr lang="en-US" smtClean="0">
                <a:latin typeface="Arial" charset="0"/>
              </a:rPr>
              <a:pPr eaLnBrk="1" hangingPunct="1"/>
              <a:t>27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91082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7091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/>
          </a:p>
        </p:txBody>
      </p:sp>
      <p:sp>
        <p:nvSpPr>
          <p:cNvPr id="217092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70D06DF-42C4-46B1-A16B-0AC19FB369A2}" type="slidenum">
              <a:rPr lang="en-US" smtClean="0">
                <a:latin typeface="Arial" charset="0"/>
              </a:rPr>
              <a:pPr eaLnBrk="1" hangingPunct="1"/>
              <a:t>28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19730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8115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/>
          </a:p>
        </p:txBody>
      </p:sp>
      <p:sp>
        <p:nvSpPr>
          <p:cNvPr id="218116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0D3A59B-E81E-498C-98DE-2891E86CB6AA}" type="slidenum">
              <a:rPr lang="en-US" smtClean="0">
                <a:latin typeface="Arial" charset="0"/>
              </a:rPr>
              <a:pPr eaLnBrk="1" hangingPunct="1"/>
              <a:t>29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65712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9139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/>
          </a:p>
        </p:txBody>
      </p:sp>
      <p:sp>
        <p:nvSpPr>
          <p:cNvPr id="219140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A06C41B-1E9E-4902-B9A6-D76B046AD07C}" type="slidenum">
              <a:rPr lang="en-US" smtClean="0">
                <a:latin typeface="Arial" charset="0"/>
              </a:rPr>
              <a:pPr eaLnBrk="1" hangingPunct="1"/>
              <a:t>30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259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8963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/>
          </a:p>
        </p:txBody>
      </p:sp>
      <p:sp>
        <p:nvSpPr>
          <p:cNvPr id="168964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E9B56F3-847B-469C-B458-998CD2757B2D}" type="slidenum">
              <a:rPr lang="en-US">
                <a:solidFill>
                  <a:prstClr val="black"/>
                </a:solidFill>
                <a:latin typeface="Arial" charset="0"/>
              </a:rPr>
              <a:pPr eaLnBrk="1" hangingPunct="1"/>
              <a:t>4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38569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0163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/>
          </a:p>
        </p:txBody>
      </p:sp>
      <p:sp>
        <p:nvSpPr>
          <p:cNvPr id="220164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BEC60F4-1BC4-415F-8F7D-2518A9B0A8F9}" type="slidenum">
              <a:rPr lang="en-US" smtClean="0">
                <a:latin typeface="Arial" charset="0"/>
              </a:rPr>
              <a:pPr eaLnBrk="1" hangingPunct="1"/>
              <a:t>31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10917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1187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/>
          </a:p>
        </p:txBody>
      </p:sp>
      <p:sp>
        <p:nvSpPr>
          <p:cNvPr id="22118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2FC6D6C-64E5-4B29-8EED-E3CE4EB6B239}" type="slidenum">
              <a:rPr lang="en-US" smtClean="0">
                <a:latin typeface="Arial" charset="0"/>
              </a:rPr>
              <a:pPr eaLnBrk="1" hangingPunct="1"/>
              <a:t>32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19667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2211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/>
          </a:p>
        </p:txBody>
      </p:sp>
      <p:sp>
        <p:nvSpPr>
          <p:cNvPr id="222212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E7CE757-2026-4108-AE51-F0F7F29C8CFC}" type="slidenum">
              <a:rPr lang="en-US" smtClean="0">
                <a:latin typeface="Arial" charset="0"/>
              </a:rPr>
              <a:pPr eaLnBrk="1" hangingPunct="1"/>
              <a:t>33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76859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3235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/>
          </a:p>
        </p:txBody>
      </p:sp>
      <p:sp>
        <p:nvSpPr>
          <p:cNvPr id="223236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5C629C0-F6AB-4508-9E7B-5959FAAE18B3}" type="slidenum">
              <a:rPr lang="en-US" smtClean="0">
                <a:latin typeface="Arial" charset="0"/>
              </a:rPr>
              <a:pPr eaLnBrk="1" hangingPunct="1"/>
              <a:t>34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81931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4259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/>
          </a:p>
        </p:txBody>
      </p:sp>
      <p:sp>
        <p:nvSpPr>
          <p:cNvPr id="224260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C3EA941-FA88-477B-8FC3-A41E351053E1}" type="slidenum">
              <a:rPr lang="en-US" smtClean="0">
                <a:latin typeface="Arial" charset="0"/>
              </a:rPr>
              <a:pPr eaLnBrk="1" hangingPunct="1"/>
              <a:t>35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30844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283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/>
          </a:p>
        </p:txBody>
      </p:sp>
      <p:sp>
        <p:nvSpPr>
          <p:cNvPr id="225284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BEAFFFF-0852-4D2F-BD62-4036D2D6DEF3}" type="slidenum">
              <a:rPr lang="en-US" smtClean="0">
                <a:latin typeface="Arial" charset="0"/>
              </a:rPr>
              <a:pPr eaLnBrk="1" hangingPunct="1"/>
              <a:t>36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02885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9379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/>
          </a:p>
        </p:txBody>
      </p:sp>
      <p:sp>
        <p:nvSpPr>
          <p:cNvPr id="229380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67BAF0E-BB27-408E-8518-764C2A705684}" type="slidenum">
              <a:rPr lang="en-US">
                <a:solidFill>
                  <a:prstClr val="black"/>
                </a:solidFill>
                <a:latin typeface="Arial" charset="0"/>
              </a:rPr>
              <a:pPr eaLnBrk="1" hangingPunct="1"/>
              <a:t>37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08946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0403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/>
          </a:p>
        </p:txBody>
      </p:sp>
      <p:sp>
        <p:nvSpPr>
          <p:cNvPr id="230404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9DE70C9-D73F-4801-B494-11703225870B}" type="slidenum">
              <a:rPr lang="en-US">
                <a:solidFill>
                  <a:prstClr val="black"/>
                </a:solidFill>
                <a:latin typeface="Arial" charset="0"/>
              </a:rPr>
              <a:pPr eaLnBrk="1" hangingPunct="1"/>
              <a:t>38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5789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1427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/>
          </a:p>
        </p:txBody>
      </p:sp>
      <p:sp>
        <p:nvSpPr>
          <p:cNvPr id="23142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9C47799-8721-4B33-9DD7-60E94B231D18}" type="slidenum">
              <a:rPr lang="en-US">
                <a:solidFill>
                  <a:prstClr val="black"/>
                </a:solidFill>
                <a:latin typeface="Arial" charset="0"/>
              </a:rPr>
              <a:pPr eaLnBrk="1" hangingPunct="1"/>
              <a:t>39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59280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2451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/>
          </a:p>
        </p:txBody>
      </p:sp>
      <p:sp>
        <p:nvSpPr>
          <p:cNvPr id="232452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5D504E0-E014-489C-A254-7E0CDD3EF68B}" type="slidenum">
              <a:rPr lang="en-US">
                <a:solidFill>
                  <a:prstClr val="black"/>
                </a:solidFill>
                <a:latin typeface="Arial" charset="0"/>
              </a:rPr>
              <a:pPr eaLnBrk="1" hangingPunct="1"/>
              <a:t>40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4910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9987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/>
          </a:p>
        </p:txBody>
      </p:sp>
      <p:sp>
        <p:nvSpPr>
          <p:cNvPr id="16998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D9EC77A-2683-4949-940B-022524818EA1}" type="slidenum">
              <a:rPr lang="en-US">
                <a:solidFill>
                  <a:prstClr val="black"/>
                </a:solidFill>
                <a:latin typeface="Arial" charset="0"/>
              </a:rPr>
              <a:pPr eaLnBrk="1" hangingPunct="1"/>
              <a:t>5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93628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3475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/>
          </a:p>
        </p:txBody>
      </p:sp>
      <p:sp>
        <p:nvSpPr>
          <p:cNvPr id="233476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1163C14-8B75-4FBE-ABB0-9CFD8D24D54F}" type="slidenum">
              <a:rPr lang="en-US">
                <a:solidFill>
                  <a:prstClr val="black"/>
                </a:solidFill>
                <a:latin typeface="Arial" charset="0"/>
              </a:rPr>
              <a:pPr eaLnBrk="1" hangingPunct="1"/>
              <a:t>41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2342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23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/>
          </a:p>
        </p:txBody>
      </p:sp>
      <p:sp>
        <p:nvSpPr>
          <p:cNvPr id="235524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82C91A1-43D8-4A6F-A8B6-E068F96DA973}" type="slidenum">
              <a:rPr lang="en-US" smtClean="0">
                <a:latin typeface="Arial" charset="0"/>
              </a:rPr>
              <a:pPr eaLnBrk="1" hangingPunct="1"/>
              <a:t>42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91682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6547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/>
          </a:p>
        </p:txBody>
      </p:sp>
      <p:sp>
        <p:nvSpPr>
          <p:cNvPr id="23654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3579428-EEDC-43E8-B88B-0F22D625A7E4}" type="slidenum">
              <a:rPr lang="en-US" smtClean="0">
                <a:latin typeface="Arial" charset="0"/>
              </a:rPr>
              <a:pPr eaLnBrk="1" hangingPunct="1"/>
              <a:t>43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53609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7571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/>
          </a:p>
        </p:txBody>
      </p:sp>
      <p:sp>
        <p:nvSpPr>
          <p:cNvPr id="237572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101FB3C-2B66-4FB4-B6B0-82D3C819BFA9}" type="slidenum">
              <a:rPr lang="en-US" smtClean="0">
                <a:latin typeface="Arial" charset="0"/>
              </a:rPr>
              <a:pPr eaLnBrk="1" hangingPunct="1"/>
              <a:t>44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96021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8595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/>
          </a:p>
        </p:txBody>
      </p:sp>
      <p:sp>
        <p:nvSpPr>
          <p:cNvPr id="238596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C0FE6A6-7DAE-4962-AF87-47D43C3542DD}" type="slidenum">
              <a:rPr lang="en-US" smtClean="0">
                <a:latin typeface="Arial" charset="0"/>
              </a:rPr>
              <a:pPr eaLnBrk="1" hangingPunct="1"/>
              <a:t>45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18472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9619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/>
          </a:p>
        </p:txBody>
      </p:sp>
      <p:sp>
        <p:nvSpPr>
          <p:cNvPr id="239620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924CFAD-ECF9-4C60-876D-4A28E0593EB1}" type="slidenum">
              <a:rPr lang="en-US" smtClean="0">
                <a:latin typeface="Arial" charset="0"/>
              </a:rPr>
              <a:pPr eaLnBrk="1" hangingPunct="1"/>
              <a:t>46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87498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0643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/>
          </a:p>
        </p:txBody>
      </p:sp>
      <p:sp>
        <p:nvSpPr>
          <p:cNvPr id="240644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29A82AE-DCE9-4AA4-A337-83C13D3546B4}" type="slidenum">
              <a:rPr lang="en-US" smtClean="0">
                <a:latin typeface="Arial" charset="0"/>
              </a:rPr>
              <a:pPr eaLnBrk="1" hangingPunct="1"/>
              <a:t>47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58609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1667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/>
          </a:p>
        </p:txBody>
      </p:sp>
      <p:sp>
        <p:nvSpPr>
          <p:cNvPr id="24166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9809719-B2F5-404F-847C-5D383B52295F}" type="slidenum">
              <a:rPr lang="en-US" smtClean="0">
                <a:latin typeface="Arial" charset="0"/>
              </a:rPr>
              <a:pPr eaLnBrk="1" hangingPunct="1"/>
              <a:t>48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44618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7027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/>
          </a:p>
        </p:txBody>
      </p:sp>
      <p:sp>
        <p:nvSpPr>
          <p:cNvPr id="25702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D4C218D-7462-4B2B-B079-9E559DE59F16}" type="slidenum">
              <a:rPr lang="en-US" smtClean="0">
                <a:latin typeface="Arial" charset="0"/>
              </a:rPr>
              <a:pPr eaLnBrk="1" hangingPunct="1"/>
              <a:t>49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41184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8051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/>
          </a:p>
        </p:txBody>
      </p:sp>
      <p:sp>
        <p:nvSpPr>
          <p:cNvPr id="258052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570070F-C9B4-4A52-A197-E797D153FD0A}" type="slidenum">
              <a:rPr lang="en-US" smtClean="0">
                <a:latin typeface="Arial" charset="0"/>
              </a:rPr>
              <a:pPr eaLnBrk="1" hangingPunct="1"/>
              <a:t>50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876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1011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/>
          </a:p>
        </p:txBody>
      </p:sp>
      <p:sp>
        <p:nvSpPr>
          <p:cNvPr id="171012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5E228AE-A896-49B6-A0DB-F749F4930338}" type="slidenum">
              <a:rPr lang="en-US">
                <a:solidFill>
                  <a:prstClr val="black"/>
                </a:solidFill>
                <a:latin typeface="Arial" charset="0"/>
              </a:rPr>
              <a:pPr eaLnBrk="1" hangingPunct="1"/>
              <a:t>6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24721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9075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/>
          </a:p>
        </p:txBody>
      </p:sp>
      <p:sp>
        <p:nvSpPr>
          <p:cNvPr id="259076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5CABB97-457B-4BAF-BD15-CE2332B001AA}" type="slidenum">
              <a:rPr lang="en-US" smtClean="0">
                <a:latin typeface="Arial" charset="0"/>
              </a:rPr>
              <a:pPr eaLnBrk="1" hangingPunct="1"/>
              <a:t>51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7003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2035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/>
          </a:p>
        </p:txBody>
      </p:sp>
      <p:sp>
        <p:nvSpPr>
          <p:cNvPr id="172036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AD250D2-CAF4-45F8-B0EA-20F7E5134963}" type="slidenum">
              <a:rPr lang="en-US">
                <a:solidFill>
                  <a:prstClr val="black"/>
                </a:solidFill>
                <a:latin typeface="Arial" charset="0"/>
              </a:rPr>
              <a:pPr eaLnBrk="1" hangingPunct="1"/>
              <a:t>7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6589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3059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/>
          </a:p>
        </p:txBody>
      </p:sp>
      <p:sp>
        <p:nvSpPr>
          <p:cNvPr id="173060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528D560-FB62-49D8-A0AB-5461CDE3F68B}" type="slidenum">
              <a:rPr lang="en-US">
                <a:solidFill>
                  <a:prstClr val="black"/>
                </a:solidFill>
                <a:latin typeface="Arial" charset="0"/>
              </a:rPr>
              <a:pPr eaLnBrk="1" hangingPunct="1"/>
              <a:t>8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1008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083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/>
          </a:p>
        </p:txBody>
      </p:sp>
      <p:sp>
        <p:nvSpPr>
          <p:cNvPr id="174084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F78935D-9534-40FA-9C6B-D8C8BFC353F3}" type="slidenum">
              <a:rPr lang="en-US">
                <a:solidFill>
                  <a:prstClr val="black"/>
                </a:solidFill>
                <a:latin typeface="Arial" charset="0"/>
              </a:rPr>
              <a:pPr eaLnBrk="1" hangingPunct="1"/>
              <a:t>9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8140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5107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/>
          </a:p>
        </p:txBody>
      </p:sp>
      <p:sp>
        <p:nvSpPr>
          <p:cNvPr id="17510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811FFD4-837E-4346-ADE5-C06E873B8E71}" type="slidenum">
              <a:rPr lang="en-US">
                <a:solidFill>
                  <a:prstClr val="black"/>
                </a:solidFill>
                <a:latin typeface="Arial" charset="0"/>
              </a:rPr>
              <a:pPr eaLnBrk="1" hangingPunct="1"/>
              <a:t>10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541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B06D-EE51-4548-9A9E-F671EC8563AF}" type="datetimeFigureOut">
              <a:rPr lang="tr-TR" smtClean="0"/>
              <a:t>25.10.2016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930D1-688F-4FEC-A4E3-41D8F62B84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156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B06D-EE51-4548-9A9E-F671EC8563AF}" type="datetimeFigureOut">
              <a:rPr lang="tr-TR" smtClean="0"/>
              <a:t>25.10.2016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930D1-688F-4FEC-A4E3-41D8F62B84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1669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B06D-EE51-4548-9A9E-F671EC8563AF}" type="datetimeFigureOut">
              <a:rPr lang="tr-TR" smtClean="0"/>
              <a:t>25.10.2016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930D1-688F-4FEC-A4E3-41D8F62B84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240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Başlık ve İçerik Üzerind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534585" y="214314"/>
            <a:ext cx="10390716" cy="146208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1576917" y="2017713"/>
            <a:ext cx="103632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1576917" y="4151313"/>
            <a:ext cx="103632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65388-0517-4270-985F-C9C30BDBA24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195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B06D-EE51-4548-9A9E-F671EC8563AF}" type="datetimeFigureOut">
              <a:rPr lang="tr-TR" smtClean="0"/>
              <a:t>25.10.2016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930D1-688F-4FEC-A4E3-41D8F62B84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498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B06D-EE51-4548-9A9E-F671EC8563AF}" type="datetimeFigureOut">
              <a:rPr lang="tr-TR" smtClean="0"/>
              <a:t>25.10.2016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930D1-688F-4FEC-A4E3-41D8F62B84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4839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B06D-EE51-4548-9A9E-F671EC8563AF}" type="datetimeFigureOut">
              <a:rPr lang="tr-TR" smtClean="0"/>
              <a:t>25.10.2016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930D1-688F-4FEC-A4E3-41D8F62B84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9779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B06D-EE51-4548-9A9E-F671EC8563AF}" type="datetimeFigureOut">
              <a:rPr lang="tr-TR" smtClean="0"/>
              <a:t>25.10.2016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930D1-688F-4FEC-A4E3-41D8F62B84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1528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B06D-EE51-4548-9A9E-F671EC8563AF}" type="datetimeFigureOut">
              <a:rPr lang="tr-TR" smtClean="0"/>
              <a:t>25.10.2016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930D1-688F-4FEC-A4E3-41D8F62B84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0290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B06D-EE51-4548-9A9E-F671EC8563AF}" type="datetimeFigureOut">
              <a:rPr lang="tr-TR" smtClean="0"/>
              <a:t>25.10.2016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930D1-688F-4FEC-A4E3-41D8F62B84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7272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B06D-EE51-4548-9A9E-F671EC8563AF}" type="datetimeFigureOut">
              <a:rPr lang="tr-TR" smtClean="0"/>
              <a:t>25.10.2016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930D1-688F-4FEC-A4E3-41D8F62B84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2454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B06D-EE51-4548-9A9E-F671EC8563AF}" type="datetimeFigureOut">
              <a:rPr lang="tr-TR" smtClean="0"/>
              <a:t>25.10.2016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930D1-688F-4FEC-A4E3-41D8F62B84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4009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AB06D-EE51-4548-9A9E-F671EC8563AF}" type="datetimeFigureOut">
              <a:rPr lang="tr-TR" smtClean="0"/>
              <a:t>25.10.2016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930D1-688F-4FEC-A4E3-41D8F62B84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7219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8.bin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8234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b="1">
                <a:solidFill>
                  <a:srgbClr val="FF0000"/>
                </a:solidFill>
              </a:rPr>
              <a:t> RİA NE ZAMAN ÇIKARILIR?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95500" y="2530475"/>
            <a:ext cx="7772400" cy="3602038"/>
          </a:xfrm>
        </p:spPr>
        <p:txBody>
          <a:bodyPr/>
          <a:lstStyle/>
          <a:p>
            <a:pPr eaLnBrk="1" hangingPunct="1"/>
            <a:r>
              <a:rPr lang="tr-TR"/>
              <a:t>Kullanıcı gebe kalmak istiyorsa,</a:t>
            </a:r>
          </a:p>
          <a:p>
            <a:pPr eaLnBrk="1" hangingPunct="1"/>
            <a:r>
              <a:rPr lang="tr-TR"/>
              <a:t>Şikayetleri sürüyorsa,</a:t>
            </a:r>
          </a:p>
          <a:p>
            <a:pPr eaLnBrk="1" hangingPunct="1"/>
            <a:r>
              <a:rPr lang="tr-TR"/>
              <a:t>RİA’nın etkililik süresi bittiğinde,</a:t>
            </a:r>
          </a:p>
          <a:p>
            <a:pPr eaLnBrk="1" hangingPunct="1"/>
            <a:r>
              <a:rPr lang="tr-TR"/>
              <a:t>Kullanıcı yöntem değiştirmek istiyorsa,  </a:t>
            </a:r>
          </a:p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4779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2150" y="323850"/>
            <a:ext cx="7793038" cy="1462088"/>
          </a:xfrm>
        </p:spPr>
        <p:txBody>
          <a:bodyPr/>
          <a:lstStyle/>
          <a:p>
            <a:pPr eaLnBrk="1" hangingPunct="1"/>
            <a:r>
              <a:rPr lang="tr-TR" sz="4000" b="1">
                <a:solidFill>
                  <a:srgbClr val="FF0000"/>
                </a:solidFill>
              </a:rPr>
              <a:t>   DİKKAT !</a:t>
            </a:r>
            <a:br>
              <a:rPr lang="tr-TR" sz="4000" b="1">
                <a:solidFill>
                  <a:srgbClr val="FF0000"/>
                </a:solidFill>
              </a:rPr>
            </a:br>
            <a:r>
              <a:rPr lang="tr-TR" sz="4000" b="1">
                <a:solidFill>
                  <a:srgbClr val="FF0000"/>
                </a:solidFill>
              </a:rPr>
              <a:t>RİA ile korunurken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81188" y="2314575"/>
            <a:ext cx="7772400" cy="4114800"/>
          </a:xfrm>
        </p:spPr>
        <p:txBody>
          <a:bodyPr/>
          <a:lstStyle/>
          <a:p>
            <a:pPr eaLnBrk="1" hangingPunct="1"/>
            <a:r>
              <a:rPr lang="tr-TR" sz="2600"/>
              <a:t>Adet gecikmesi, gebelik kuşkusu, anormal lekelenme ya da kanama,</a:t>
            </a:r>
          </a:p>
          <a:p>
            <a:pPr eaLnBrk="1" hangingPunct="1"/>
            <a:r>
              <a:rPr lang="tr-TR" sz="2600"/>
              <a:t>Karın ağrısı, cinsel ilişki sırasında ağrı,</a:t>
            </a:r>
          </a:p>
          <a:p>
            <a:pPr eaLnBrk="1" hangingPunct="1"/>
            <a:r>
              <a:rPr lang="tr-TR" sz="2600"/>
              <a:t>Aşırı  kanama,</a:t>
            </a:r>
          </a:p>
          <a:p>
            <a:pPr eaLnBrk="1" hangingPunct="1"/>
            <a:r>
              <a:rPr lang="tr-TR" sz="2600"/>
              <a:t>Anormal akıntı,</a:t>
            </a:r>
          </a:p>
          <a:p>
            <a:pPr eaLnBrk="1" hangingPunct="1"/>
            <a:r>
              <a:rPr lang="tr-TR" sz="2600"/>
              <a:t>Halsizlik, ateş, titreme,</a:t>
            </a:r>
          </a:p>
          <a:p>
            <a:pPr eaLnBrk="1" hangingPunct="1"/>
            <a:r>
              <a:rPr lang="tr-TR" sz="2600"/>
              <a:t>İplerin kaybolması, ele kısa ya da uzun gelmesi,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600"/>
              <a:t>Durumunda mutlaka Sağlık Kuruluşuna başvurunuz.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640482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38375" y="2122489"/>
            <a:ext cx="7786688" cy="2592387"/>
          </a:xfrm>
        </p:spPr>
        <p:txBody>
          <a:bodyPr/>
          <a:lstStyle/>
          <a:p>
            <a:pPr algn="ctr" eaLnBrk="1" hangingPunct="1"/>
            <a:r>
              <a:rPr lang="tr-TR" sz="4000" b="1">
                <a:solidFill>
                  <a:srgbClr val="FF0000"/>
                </a:solidFill>
              </a:rPr>
              <a:t>YALNIZ PROGESTİN İÇEREN ENJEKTE EDİLEN KONTRASEPTİFLER</a:t>
            </a:r>
          </a:p>
        </p:txBody>
      </p:sp>
    </p:spTree>
    <p:extLst>
      <p:ext uri="{BB962C8B-B14F-4D97-AF65-F5344CB8AC3E}">
        <p14:creationId xmlns:p14="http://schemas.microsoft.com/office/powerpoint/2010/main" val="1673555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181350" y="685800"/>
            <a:ext cx="7772400" cy="1066800"/>
          </a:xfrm>
        </p:spPr>
        <p:txBody>
          <a:bodyPr/>
          <a:lstStyle/>
          <a:p>
            <a:pPr eaLnBrk="1" hangingPunct="1"/>
            <a:r>
              <a:rPr lang="tr-TR" sz="2400" b="1">
                <a:solidFill>
                  <a:srgbClr val="FF0000"/>
                </a:solidFill>
              </a:rPr>
              <a:t>PROGESTİN İÇEREN ENJEKTABL</a:t>
            </a:r>
            <a:br>
              <a:rPr lang="tr-TR" sz="2400" b="1">
                <a:solidFill>
                  <a:srgbClr val="FF0000"/>
                </a:solidFill>
              </a:rPr>
            </a:br>
            <a:r>
              <a:rPr lang="tr-TR" sz="4000" b="1">
                <a:solidFill>
                  <a:srgbClr val="FF0000"/>
                </a:solidFill>
              </a:rPr>
              <a:t>ETKİ  MEKANİZMASI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2095500" y="2017713"/>
            <a:ext cx="65532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tr-TR"/>
          </a:p>
          <a:p>
            <a:pPr eaLnBrk="1" hangingPunct="1"/>
            <a:r>
              <a:rPr lang="tr-TR"/>
              <a:t>Ovülasyonu  baskılar.</a:t>
            </a:r>
          </a:p>
          <a:p>
            <a:pPr eaLnBrk="1" hangingPunct="1"/>
            <a:r>
              <a:rPr lang="tr-TR"/>
              <a:t>Servikal mukusu kalınlaştırarak sperm geçişini engeller.</a:t>
            </a:r>
          </a:p>
          <a:p>
            <a:pPr eaLnBrk="1" hangingPunct="1"/>
            <a:r>
              <a:rPr lang="tr-TR"/>
              <a:t>Endometriyum inaktif hale gelir</a:t>
            </a:r>
          </a:p>
          <a:p>
            <a:pPr eaLnBrk="1" hangingPunct="1"/>
            <a:endParaRPr lang="tr-TR"/>
          </a:p>
          <a:p>
            <a:pPr eaLnBrk="1" hangingPunct="1"/>
            <a:r>
              <a:rPr lang="tr-TR"/>
              <a:t>Etkinliği </a:t>
            </a:r>
            <a:r>
              <a:rPr lang="tr-TR">
                <a:solidFill>
                  <a:schemeClr val="bg2"/>
                </a:solidFill>
              </a:rPr>
              <a:t>% 99.9</a:t>
            </a:r>
            <a:r>
              <a:rPr lang="tr-TR"/>
              <a:t> dur.</a:t>
            </a:r>
          </a:p>
          <a:p>
            <a:pPr eaLnBrk="1" hangingPunct="1">
              <a:buFont typeface="Wingdings" pitchFamily="2" charset="2"/>
              <a:buNone/>
            </a:pPr>
            <a:endParaRPr lang="tr-TR"/>
          </a:p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0431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1" y="214314"/>
            <a:ext cx="6435725" cy="1462087"/>
          </a:xfrm>
        </p:spPr>
        <p:txBody>
          <a:bodyPr/>
          <a:lstStyle/>
          <a:p>
            <a:pPr eaLnBrk="1" hangingPunct="1"/>
            <a:r>
              <a:rPr lang="tr-TR" sz="2400" b="1">
                <a:solidFill>
                  <a:srgbClr val="FF0000"/>
                </a:solidFill>
              </a:rPr>
              <a:t>PROGESTİN İÇEREN ENJEKTABL</a:t>
            </a:r>
            <a:br>
              <a:rPr lang="tr-TR" sz="2400" b="1">
                <a:solidFill>
                  <a:srgbClr val="FF0000"/>
                </a:solidFill>
              </a:rPr>
            </a:br>
            <a:r>
              <a:rPr lang="tr-TR" sz="3600" b="1">
                <a:solidFill>
                  <a:srgbClr val="FF0000"/>
                </a:solidFill>
              </a:rPr>
              <a:t>OLUMLU YÖNLERİ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2095501" y="2281238"/>
            <a:ext cx="7858125" cy="4648200"/>
          </a:xfrm>
        </p:spPr>
        <p:txBody>
          <a:bodyPr/>
          <a:lstStyle/>
          <a:p>
            <a:pPr eaLnBrk="1" hangingPunct="1"/>
            <a:r>
              <a:rPr lang="tr-TR"/>
              <a:t>Son derece etkilidir.</a:t>
            </a:r>
          </a:p>
          <a:p>
            <a:pPr eaLnBrk="1" hangingPunct="1"/>
            <a:r>
              <a:rPr lang="tr-TR"/>
              <a:t>Uygulanması kolaydır.</a:t>
            </a:r>
          </a:p>
          <a:p>
            <a:pPr eaLnBrk="1" hangingPunct="1"/>
            <a:r>
              <a:rPr lang="tr-TR"/>
              <a:t>İleri yaştaki kadınlar tarafından da kullanılır.</a:t>
            </a:r>
          </a:p>
          <a:p>
            <a:pPr eaLnBrk="1" hangingPunct="1"/>
            <a:r>
              <a:rPr lang="tr-TR"/>
              <a:t>Cinsel ilişkiyi etkilemez.</a:t>
            </a:r>
          </a:p>
          <a:p>
            <a:pPr eaLnBrk="1" hangingPunct="1"/>
            <a:r>
              <a:rPr lang="tr-TR"/>
              <a:t>Emzirmeyi etkilemez.</a:t>
            </a:r>
          </a:p>
          <a:p>
            <a:pPr eaLnBrk="1" hangingPunct="1"/>
            <a:r>
              <a:rPr lang="tr-TR"/>
              <a:t>PİH ve over kanserine karşı koruyucudur.</a:t>
            </a:r>
          </a:p>
          <a:p>
            <a:pPr eaLnBrk="1" hangingPunct="1"/>
            <a:r>
              <a:rPr lang="tr-TR"/>
              <a:t>Ektobik gebeliği önler.</a:t>
            </a:r>
          </a:p>
        </p:txBody>
      </p:sp>
    </p:spTree>
    <p:extLst>
      <p:ext uri="{BB962C8B-B14F-4D97-AF65-F5344CB8AC3E}">
        <p14:creationId xmlns:p14="http://schemas.microsoft.com/office/powerpoint/2010/main" val="19008672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89275" y="214314"/>
            <a:ext cx="6364288" cy="1462087"/>
          </a:xfrm>
        </p:spPr>
        <p:txBody>
          <a:bodyPr/>
          <a:lstStyle/>
          <a:p>
            <a:pPr eaLnBrk="1" hangingPunct="1"/>
            <a:r>
              <a:rPr lang="tr-TR" sz="2400" b="1">
                <a:solidFill>
                  <a:srgbClr val="FF0000"/>
                </a:solidFill>
              </a:rPr>
              <a:t> PROGESTİN İÇEREN ENJEKTABL</a:t>
            </a:r>
            <a:br>
              <a:rPr lang="tr-TR" sz="2400" b="1">
                <a:solidFill>
                  <a:srgbClr val="FF0000"/>
                </a:solidFill>
              </a:rPr>
            </a:br>
            <a:r>
              <a:rPr lang="tr-TR" sz="4000" b="1">
                <a:solidFill>
                  <a:srgbClr val="FF0000"/>
                </a:solidFill>
              </a:rPr>
              <a:t>OLUMSUZ YÖNLERİ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2095501" y="2017713"/>
            <a:ext cx="8429625" cy="4114800"/>
          </a:xfrm>
        </p:spPr>
        <p:txBody>
          <a:bodyPr/>
          <a:lstStyle/>
          <a:p>
            <a:pPr eaLnBrk="1" hangingPunct="1"/>
            <a:endParaRPr lang="tr-TR"/>
          </a:p>
          <a:p>
            <a:pPr eaLnBrk="1" hangingPunct="1"/>
            <a:r>
              <a:rPr lang="tr-TR"/>
              <a:t>Adet düzensizliğine neden olabilir.</a:t>
            </a:r>
          </a:p>
          <a:p>
            <a:pPr eaLnBrk="1" hangingPunct="1"/>
            <a:r>
              <a:rPr lang="tr-TR"/>
              <a:t>Kullanım bırakıldığında bazen adet gecikmesi olabilir.</a:t>
            </a:r>
          </a:p>
          <a:p>
            <a:pPr eaLnBrk="1" hangingPunct="1"/>
            <a:r>
              <a:rPr lang="tr-TR"/>
              <a:t>Kilo artışına neden olabilir.</a:t>
            </a:r>
          </a:p>
          <a:p>
            <a:pPr eaLnBrk="1" hangingPunct="1"/>
            <a:r>
              <a:rPr lang="tr-TR"/>
              <a:t>CYBH lara karşı koruyucu değildir.</a:t>
            </a:r>
          </a:p>
          <a:p>
            <a:pPr eaLnBrk="1" hangingPunct="1"/>
            <a:r>
              <a:rPr lang="tr-TR"/>
              <a:t>Uygulama için kliniğe gelmesi gerekir.</a:t>
            </a:r>
          </a:p>
        </p:txBody>
      </p:sp>
    </p:spTree>
    <p:extLst>
      <p:ext uri="{BB962C8B-B14F-4D97-AF65-F5344CB8AC3E}">
        <p14:creationId xmlns:p14="http://schemas.microsoft.com/office/powerpoint/2010/main" val="6242876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3160713" y="214314"/>
            <a:ext cx="6864350" cy="1462087"/>
          </a:xfrm>
        </p:spPr>
        <p:txBody>
          <a:bodyPr/>
          <a:lstStyle/>
          <a:p>
            <a:pPr eaLnBrk="1" hangingPunct="1"/>
            <a:r>
              <a:rPr lang="tr-TR" sz="2400" b="1">
                <a:solidFill>
                  <a:srgbClr val="FF0000"/>
                </a:solidFill>
              </a:rPr>
              <a:t>PROGESTİN İÇEREN ENJEKTABL</a:t>
            </a:r>
            <a:r>
              <a:rPr lang="tr-TR" sz="3200" b="1">
                <a:solidFill>
                  <a:srgbClr val="FF0000"/>
                </a:solidFill>
              </a:rPr>
              <a:t/>
            </a:r>
            <a:br>
              <a:rPr lang="tr-TR" sz="3200" b="1">
                <a:solidFill>
                  <a:srgbClr val="FF0000"/>
                </a:solidFill>
              </a:rPr>
            </a:br>
            <a:r>
              <a:rPr lang="tr-TR" sz="4000" b="1">
                <a:solidFill>
                  <a:srgbClr val="FF0000"/>
                </a:solidFill>
              </a:rPr>
              <a:t>YAN ETKİLERİ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2166938" y="2314575"/>
            <a:ext cx="7929562" cy="4114800"/>
          </a:xfrm>
        </p:spPr>
        <p:txBody>
          <a:bodyPr/>
          <a:lstStyle/>
          <a:p>
            <a:pPr eaLnBrk="1" hangingPunct="1"/>
            <a:r>
              <a:rPr lang="tr-TR"/>
              <a:t>Adet düzeninde aksama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/>
              <a:t>     (adet düzensizliği, lekelenme,amenore)</a:t>
            </a:r>
          </a:p>
          <a:p>
            <a:pPr eaLnBrk="1" hangingPunct="1"/>
            <a:r>
              <a:rPr lang="tr-TR"/>
              <a:t>Baş ağrısı</a:t>
            </a:r>
          </a:p>
          <a:p>
            <a:pPr eaLnBrk="1" hangingPunct="1"/>
            <a:r>
              <a:rPr lang="tr-TR"/>
              <a:t>Kilo alma (1-2 kilodan fazla olmaz.)</a:t>
            </a:r>
          </a:p>
          <a:p>
            <a:pPr eaLnBrk="1" hangingPunct="1"/>
            <a:r>
              <a:rPr lang="tr-TR"/>
              <a:t>Memelerde gerginlik ve hassasiyet</a:t>
            </a:r>
          </a:p>
          <a:p>
            <a:pPr eaLnBrk="1" hangingPunct="1"/>
            <a:r>
              <a:rPr lang="tr-TR"/>
              <a:t>Mizaç değişikliği</a:t>
            </a:r>
          </a:p>
        </p:txBody>
      </p:sp>
    </p:spTree>
    <p:extLst>
      <p:ext uri="{BB962C8B-B14F-4D97-AF65-F5344CB8AC3E}">
        <p14:creationId xmlns:p14="http://schemas.microsoft.com/office/powerpoint/2010/main" val="13732076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24189" y="214314"/>
            <a:ext cx="6929437" cy="1462087"/>
          </a:xfrm>
        </p:spPr>
        <p:txBody>
          <a:bodyPr/>
          <a:lstStyle/>
          <a:p>
            <a:pPr eaLnBrk="1" hangingPunct="1"/>
            <a:r>
              <a:rPr lang="tr-TR" sz="2400" b="1">
                <a:solidFill>
                  <a:srgbClr val="FF0000"/>
                </a:solidFill>
              </a:rPr>
              <a:t>PROGESTİN İÇEREN ENJEKTABL</a:t>
            </a:r>
            <a:br>
              <a:rPr lang="tr-TR" sz="2400" b="1">
                <a:solidFill>
                  <a:srgbClr val="FF0000"/>
                </a:solidFill>
              </a:rPr>
            </a:br>
            <a:r>
              <a:rPr lang="tr-TR" sz="4000" b="1">
                <a:solidFill>
                  <a:srgbClr val="FF0000"/>
                </a:solidFill>
              </a:rPr>
              <a:t>KİMLER İÇİN UYGUNDUR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2095500" y="1981200"/>
            <a:ext cx="8358188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tr-TR"/>
          </a:p>
          <a:p>
            <a:pPr eaLnBrk="1" hangingPunct="1"/>
            <a:r>
              <a:rPr lang="tr-TR"/>
              <a:t>Uzun süre korunmak isteyenler</a:t>
            </a:r>
          </a:p>
          <a:p>
            <a:pPr eaLnBrk="1" hangingPunct="1"/>
            <a:r>
              <a:rPr lang="tr-TR"/>
              <a:t>Kolay kullanım arzulayanlar</a:t>
            </a:r>
          </a:p>
          <a:p>
            <a:pPr eaLnBrk="1" hangingPunct="1"/>
            <a:r>
              <a:rPr lang="tr-TR"/>
              <a:t>Östrojen içeren preparatları kullanamayanlar</a:t>
            </a:r>
          </a:p>
          <a:p>
            <a:pPr eaLnBrk="1" hangingPunct="1"/>
            <a:r>
              <a:rPr lang="tr-TR"/>
              <a:t>Emziren anneler</a:t>
            </a:r>
          </a:p>
          <a:p>
            <a:pPr eaLnBrk="1" hangingPunct="1"/>
            <a:r>
              <a:rPr lang="tr-TR"/>
              <a:t>Menopoza yakın yaşta olan kadınlar</a:t>
            </a:r>
          </a:p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00519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2874964" y="214314"/>
            <a:ext cx="7793037" cy="1462087"/>
          </a:xfrm>
        </p:spPr>
        <p:txBody>
          <a:bodyPr/>
          <a:lstStyle/>
          <a:p>
            <a:pPr eaLnBrk="1" hangingPunct="1"/>
            <a:r>
              <a:rPr lang="tr-TR" sz="2400" b="1">
                <a:solidFill>
                  <a:srgbClr val="FF0000"/>
                </a:solidFill>
              </a:rPr>
              <a:t>PROGESTİN İÇEREN ENJEKTABL</a:t>
            </a:r>
            <a:r>
              <a:rPr lang="tr-TR" sz="3200" b="1">
                <a:solidFill>
                  <a:srgbClr val="FF0000"/>
                </a:solidFill>
              </a:rPr>
              <a:t/>
            </a:r>
            <a:br>
              <a:rPr lang="tr-TR" sz="3200" b="1">
                <a:solidFill>
                  <a:srgbClr val="FF0000"/>
                </a:solidFill>
              </a:rPr>
            </a:br>
            <a:r>
              <a:rPr lang="tr-TR" sz="3600" b="1">
                <a:solidFill>
                  <a:srgbClr val="FF0000"/>
                </a:solidFill>
              </a:rPr>
              <a:t>KİMLER İÇİN UYGUN DEĞİLDİR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2395538" y="2171700"/>
            <a:ext cx="6629400" cy="4114800"/>
          </a:xfrm>
        </p:spPr>
        <p:txBody>
          <a:bodyPr/>
          <a:lstStyle/>
          <a:p>
            <a:pPr eaLnBrk="1" hangingPunct="1"/>
            <a:endParaRPr lang="tr-TR"/>
          </a:p>
          <a:p>
            <a:pPr eaLnBrk="1" hangingPunct="1"/>
            <a:r>
              <a:rPr lang="tr-TR"/>
              <a:t>Gebelik veya gebelik kuşkusu</a:t>
            </a:r>
          </a:p>
          <a:p>
            <a:pPr eaLnBrk="1" hangingPunct="1"/>
            <a:r>
              <a:rPr lang="tr-TR"/>
              <a:t>Aktif karaciğer hastalığı</a:t>
            </a:r>
          </a:p>
          <a:p>
            <a:pPr eaLnBrk="1" hangingPunct="1"/>
            <a:r>
              <a:rPr lang="tr-TR"/>
              <a:t>Aktif trombo embolik hastalığı olanlar</a:t>
            </a:r>
          </a:p>
          <a:p>
            <a:pPr eaLnBrk="1" hangingPunct="1"/>
            <a:r>
              <a:rPr lang="tr-TR"/>
              <a:t>Nedeni bilinmeyen vajinal kanamalar</a:t>
            </a:r>
          </a:p>
          <a:p>
            <a:pPr eaLnBrk="1" hangingPunct="1"/>
            <a:r>
              <a:rPr lang="tr-TR"/>
              <a:t>Mevcut meme kanseri</a:t>
            </a:r>
          </a:p>
          <a:p>
            <a:pPr eaLnBrk="1" hangingPunct="1"/>
            <a:endParaRPr lang="tr-TR"/>
          </a:p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59371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 descr="klip0116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"/>
            <a:ext cx="6267450" cy="673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9" name="Rectangle 3"/>
          <p:cNvSpPr>
            <a:spLocks noGrp="1" noChangeArrowheads="1"/>
          </p:cNvSpPr>
          <p:nvPr>
            <p:ph type="title"/>
          </p:nvPr>
        </p:nvSpPr>
        <p:spPr>
          <a:xfrm>
            <a:off x="1828800" y="381000"/>
            <a:ext cx="8382000" cy="6172200"/>
          </a:xfrm>
        </p:spPr>
        <p:txBody>
          <a:bodyPr/>
          <a:lstStyle/>
          <a:p>
            <a:pPr eaLnBrk="1" hangingPunct="1"/>
            <a:r>
              <a:rPr lang="tr-TR" sz="7200" b="1">
                <a:solidFill>
                  <a:srgbClr val="FF0000"/>
                </a:solidFill>
              </a:rPr>
              <a:t>BARİYER YÖNTEMLER</a:t>
            </a:r>
          </a:p>
        </p:txBody>
      </p:sp>
    </p:spTree>
    <p:extLst>
      <p:ext uri="{BB962C8B-B14F-4D97-AF65-F5344CB8AC3E}">
        <p14:creationId xmlns:p14="http://schemas.microsoft.com/office/powerpoint/2010/main" val="2810418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tr-TR" sz="4000" b="1">
                <a:solidFill>
                  <a:srgbClr val="C00000"/>
                </a:solidFill>
              </a:rPr>
              <a:t>         RAHİM İÇİ ARAÇLAR</a:t>
            </a:r>
            <a:br>
              <a:rPr lang="tr-TR" sz="4000" b="1">
                <a:solidFill>
                  <a:srgbClr val="C00000"/>
                </a:solidFill>
              </a:rPr>
            </a:br>
            <a:r>
              <a:rPr lang="tr-TR" sz="4000" b="1">
                <a:solidFill>
                  <a:srgbClr val="C00000"/>
                </a:solidFill>
              </a:rPr>
              <a:t>(RİA,ALET,SPİRAL)</a:t>
            </a:r>
          </a:p>
        </p:txBody>
      </p:sp>
    </p:spTree>
    <p:extLst>
      <p:ext uri="{BB962C8B-B14F-4D97-AF65-F5344CB8AC3E}">
        <p14:creationId xmlns:p14="http://schemas.microsoft.com/office/powerpoint/2010/main" val="4176006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09750" y="2085975"/>
            <a:ext cx="8077200" cy="4343400"/>
          </a:xfrm>
        </p:spPr>
        <p:txBody>
          <a:bodyPr/>
          <a:lstStyle/>
          <a:p>
            <a:pPr eaLnBrk="1" hangingPunct="1"/>
            <a:r>
              <a:rPr lang="tr-TR" sz="3600"/>
              <a:t>Kondom- Kadın kondomu (femidom)</a:t>
            </a:r>
          </a:p>
          <a:p>
            <a:pPr eaLnBrk="1" hangingPunct="1"/>
            <a:endParaRPr lang="tr-TR" sz="3600"/>
          </a:p>
          <a:p>
            <a:pPr eaLnBrk="1" hangingPunct="1"/>
            <a:r>
              <a:rPr lang="tr-TR" sz="3600"/>
              <a:t>Diyafram ,Servikal başlık</a:t>
            </a:r>
          </a:p>
          <a:p>
            <a:pPr eaLnBrk="1" hangingPunct="1"/>
            <a:endParaRPr lang="tr-TR" sz="3600"/>
          </a:p>
          <a:p>
            <a:pPr eaLnBrk="1" hangingPunct="1"/>
            <a:r>
              <a:rPr lang="tr-TR" sz="3600"/>
              <a:t>Sperm öldürücüler,fitil,köpük,     tablet</a:t>
            </a:r>
          </a:p>
          <a:p>
            <a:pPr eaLnBrk="1" hangingPunct="1">
              <a:buFont typeface="Wingdings" pitchFamily="2" charset="2"/>
              <a:buNone/>
            </a:pPr>
            <a:endParaRPr lang="tr-TR" sz="3600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8386763" y="4060826"/>
          <a:ext cx="2209800" cy="258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Klip" r:id="rId4" imgW="3003120" imgH="5470200" progId="MS_ClipArt_Gallery.2">
                  <p:embed/>
                </p:oleObj>
              </mc:Choice>
              <mc:Fallback>
                <p:oleObj name="Klip" r:id="rId4" imgW="3003120" imgH="547020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6763" y="4060826"/>
                        <a:ext cx="2209800" cy="2582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75550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2933700" y="1285875"/>
            <a:ext cx="83058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z="4000" b="1">
                <a:solidFill>
                  <a:srgbClr val="FF0000"/>
                </a:solidFill>
              </a:rPr>
              <a:t>Bariyer Yöntemler Kimler     İçin  Uygundur ?</a:t>
            </a:r>
            <a:br>
              <a:rPr lang="tr-TR" sz="4000" b="1">
                <a:solidFill>
                  <a:srgbClr val="FF0000"/>
                </a:solidFill>
              </a:rPr>
            </a:br>
            <a:endParaRPr lang="tr-TR" sz="4000" b="1">
              <a:solidFill>
                <a:srgbClr val="FF0000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85950" y="2344739"/>
            <a:ext cx="7924800" cy="37988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tr-TR" sz="2600"/>
              <a:t>Cinsel ilişkisi sık olmayan çiftler,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tr-TR" sz="2600"/>
              <a:t>Doğumlar arasında sadece belli bir süre ara vermek isteyenler,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tr-TR" sz="2600"/>
              <a:t>Cinsel yolla bulaşan hastalıklardan korunmak isteyenler,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tr-TR" sz="2600"/>
              <a:t>Daha etkili yöntemleri tıbbi veya kültürel nedenlerle kullanamayan çiftler,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tr-TR" sz="2600"/>
              <a:t>Her iki eşinde bu yöntemleri istediği durumlar,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tr-TR" sz="2600"/>
              <a:t>Birden fazla cinsel eşi olanlar.</a:t>
            </a:r>
          </a:p>
          <a:p>
            <a:pPr eaLnBrk="1" hangingPunct="1">
              <a:lnSpc>
                <a:spcPct val="80000"/>
              </a:lnSpc>
            </a:pPr>
            <a:endParaRPr lang="tr-TR" sz="260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9501188" y="2895600"/>
          <a:ext cx="1166812" cy="339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Klip" r:id="rId4" imgW="3247200" imgH="5878800" progId="MS_ClipArt_Gallery.2">
                  <p:embed/>
                </p:oleObj>
              </mc:Choice>
              <mc:Fallback>
                <p:oleObj name="Klip" r:id="rId4" imgW="3247200" imgH="587880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01188" y="2895600"/>
                        <a:ext cx="1166812" cy="339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74690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2" descr="klip004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310"/>
          <a:stretch>
            <a:fillRect/>
          </a:stretch>
        </p:blipFill>
        <p:spPr bwMode="auto">
          <a:xfrm>
            <a:off x="1524000" y="190500"/>
            <a:ext cx="2247900" cy="666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3733800" y="2286000"/>
            <a:ext cx="6934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tr-TR" sz="9400" b="1">
                <a:solidFill>
                  <a:srgbClr val="FF0000"/>
                </a:solidFill>
              </a:rPr>
              <a:t>DİYAFRAM</a:t>
            </a:r>
          </a:p>
        </p:txBody>
      </p:sp>
    </p:spTree>
    <p:extLst>
      <p:ext uri="{BB962C8B-B14F-4D97-AF65-F5344CB8AC3E}">
        <p14:creationId xmlns:p14="http://schemas.microsoft.com/office/powerpoint/2010/main" val="19159196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3038475" y="785813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z="4000" b="1" u="sng">
                <a:solidFill>
                  <a:srgbClr val="FF0000"/>
                </a:solidFill>
              </a:rPr>
              <a:t>OLUMLU YÖNLERİ</a:t>
            </a:r>
            <a:r>
              <a:rPr lang="tr-TR" sz="4000" b="1">
                <a:solidFill>
                  <a:srgbClr val="FF0000"/>
                </a:solidFill>
              </a:rPr>
              <a:t/>
            </a:r>
            <a:br>
              <a:rPr lang="tr-TR" sz="4000" b="1">
                <a:solidFill>
                  <a:srgbClr val="FF0000"/>
                </a:solidFill>
              </a:rPr>
            </a:br>
            <a:endParaRPr lang="tr-TR" sz="4000" b="1">
              <a:solidFill>
                <a:srgbClr val="FF0000"/>
              </a:solidFill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38314" y="2273300"/>
            <a:ext cx="8715375" cy="4013200"/>
          </a:xfrm>
        </p:spPr>
        <p:txBody>
          <a:bodyPr/>
          <a:lstStyle/>
          <a:p>
            <a:pPr lvl="1" eaLnBrk="1" hangingPunct="1"/>
            <a:r>
              <a:rPr lang="tr-TR" smtClean="0"/>
              <a:t>Serviks kanserini önleyebilir.</a:t>
            </a:r>
          </a:p>
          <a:p>
            <a:pPr lvl="1" eaLnBrk="1" hangingPunct="1"/>
            <a:r>
              <a:rPr lang="tr-TR" smtClean="0"/>
              <a:t>Sistemik bir etkisi yoktur.</a:t>
            </a:r>
          </a:p>
          <a:p>
            <a:pPr lvl="1" eaLnBrk="1" hangingPunct="1"/>
            <a:r>
              <a:rPr lang="tr-TR" smtClean="0"/>
              <a:t>Kadınların genital organlarını tanımalarına yardımcı olur.</a:t>
            </a:r>
          </a:p>
          <a:p>
            <a:pPr lvl="1" eaLnBrk="1" hangingPunct="1"/>
            <a:r>
              <a:rPr lang="tr-TR" smtClean="0"/>
              <a:t>Gebelikten korunma konusunda kontrolü kadına verdiği için özgüveni artırır.</a:t>
            </a:r>
          </a:p>
          <a:p>
            <a:pPr lvl="1" eaLnBrk="1" hangingPunct="1"/>
            <a:r>
              <a:rPr lang="tr-TR" smtClean="0"/>
              <a:t>CYBH’ lere karşı azda olsa koruyuculuğu vardır.</a:t>
            </a:r>
          </a:p>
          <a:p>
            <a:pPr eaLnBrk="1" hangingPunct="1"/>
            <a:endParaRPr lang="tr-TR"/>
          </a:p>
          <a:p>
            <a:pPr eaLnBrk="1" hangingPunct="1"/>
            <a:endParaRPr lang="tr-TR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8229600" y="685801"/>
          <a:ext cx="1970088" cy="171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CorelDRAW" r:id="rId4" imgW="2656080" imgH="2780280" progId="CorelDraw.Graphic.8">
                  <p:embed/>
                </p:oleObj>
              </mc:Choice>
              <mc:Fallback>
                <p:oleObj name="CorelDRAW" r:id="rId4" imgW="2656080" imgH="2780280" progId="CorelDraw.Graphic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9600" y="685801"/>
                        <a:ext cx="1970088" cy="171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02155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38314" y="2286000"/>
            <a:ext cx="8643937" cy="4643438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tr-TR" sz="2400"/>
              <a:t>Uygun boy diyaframın belirlenmesi için pelvik muayene gerekir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tr-TR" sz="2400"/>
              <a:t>Yerleştirmesini öğrenmek zaman alabilir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tr-TR" sz="2400"/>
              <a:t>Cinsel ilişkiden sonra en az 6 saat yerinde bırakılması gerekir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tr-TR" sz="2400"/>
              <a:t>Vulva ve vajinanın ellenmesi itici olabilir.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tr-TR" sz="2400"/>
              <a:t>Yeni başlayan kullanıcılar için çıkarması zor olabilir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tr-TR" sz="2400"/>
              <a:t>Her cinsel ilişkiden önce kullanılması gereken spermisit krem yada jel maliyeti artırır.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tr-TR" sz="2400"/>
              <a:t>Uterus prolapsusu, vajinal septumda kullanılmamalı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2209800" y="0"/>
          <a:ext cx="990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CorelDRAW" r:id="rId4" imgW="2780280" imgH="2421720" progId="CorelDraw.Graphic.8">
                  <p:embed/>
                </p:oleObj>
              </mc:Choice>
              <mc:Fallback>
                <p:oleObj name="CorelDRAW" r:id="rId4" imgW="2780280" imgH="2421720" progId="CorelDraw.Graphic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0"/>
                        <a:ext cx="9906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4 Metin kutusu"/>
          <p:cNvSpPr txBox="1">
            <a:spLocks noChangeArrowheads="1"/>
          </p:cNvSpPr>
          <p:nvPr/>
        </p:nvSpPr>
        <p:spPr bwMode="auto">
          <a:xfrm>
            <a:off x="3238501" y="935039"/>
            <a:ext cx="5572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tr-TR" sz="4000" b="1">
                <a:solidFill>
                  <a:srgbClr val="FF0000"/>
                </a:solidFill>
              </a:rPr>
              <a:t>OLUMSUZ YÖNLERİ</a:t>
            </a:r>
          </a:p>
        </p:txBody>
      </p:sp>
    </p:spTree>
    <p:extLst>
      <p:ext uri="{BB962C8B-B14F-4D97-AF65-F5344CB8AC3E}">
        <p14:creationId xmlns:p14="http://schemas.microsoft.com/office/powerpoint/2010/main" val="11447744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38475" y="500063"/>
            <a:ext cx="7772400" cy="1143000"/>
          </a:xfrm>
        </p:spPr>
        <p:txBody>
          <a:bodyPr/>
          <a:lstStyle/>
          <a:p>
            <a:pPr eaLnBrk="1" hangingPunct="1"/>
            <a:r>
              <a:rPr lang="tr-TR" sz="3600" b="1">
                <a:solidFill>
                  <a:srgbClr val="FF0000"/>
                </a:solidFill>
              </a:rPr>
              <a:t>DİYAFRAM KULLANIMI İLE İLGİLİ UYARILAR !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38314" y="2386013"/>
            <a:ext cx="8715375" cy="4114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400"/>
              <a:t>* Her cinsel ilişkide kullanılmalıdır.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400"/>
              <a:t>* Uygulamadan önce mesane boşaltılmalı ve eller yıkanmalıdır.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400"/>
              <a:t>* Vajende 24 saatten fazla bırakılmamalıdır.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400"/>
              <a:t>* Aşağıdaki durumlarda kullanılmamalıdır.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tr-TR" sz="2400"/>
              <a:t>* lateks kauçuk veya spermisit allerjisi olanlar,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400"/>
              <a:t>* uterus prolapsusu , ileri derecede sistoseli, aşırı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400"/>
              <a:t>    retrovert uterusu, vajinal septum ve vajinal girişi dar olanlar,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400"/>
              <a:t>* doğru yerleştirmeyi öğrenemiyenler,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400"/>
              <a:t>* tekrarlayan idrar yolu enfeksiyonu olanlar,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400"/>
              <a:t>* toksik şok sendromu geçirenler. </a:t>
            </a:r>
          </a:p>
        </p:txBody>
      </p:sp>
    </p:spTree>
    <p:extLst>
      <p:ext uri="{BB962C8B-B14F-4D97-AF65-F5344CB8AC3E}">
        <p14:creationId xmlns:p14="http://schemas.microsoft.com/office/powerpoint/2010/main" val="26817201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klip003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1" name="Rectangle 3"/>
          <p:cNvSpPr>
            <a:spLocks noChangeArrowheads="1"/>
          </p:cNvSpPr>
          <p:nvPr/>
        </p:nvSpPr>
        <p:spPr bwMode="auto">
          <a:xfrm>
            <a:off x="2852739" y="2286000"/>
            <a:ext cx="71723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tr-TR" sz="8000" b="1">
                <a:solidFill>
                  <a:srgbClr val="FF0000"/>
                </a:solidFill>
              </a:rPr>
              <a:t>SPERMİSİT</a:t>
            </a:r>
          </a:p>
        </p:txBody>
      </p:sp>
    </p:spTree>
    <p:extLst>
      <p:ext uri="{BB962C8B-B14F-4D97-AF65-F5344CB8AC3E}">
        <p14:creationId xmlns:p14="http://schemas.microsoft.com/office/powerpoint/2010/main" val="36244137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2881313" y="609600"/>
            <a:ext cx="7772400" cy="1143000"/>
          </a:xfrm>
        </p:spPr>
        <p:txBody>
          <a:bodyPr/>
          <a:lstStyle/>
          <a:p>
            <a:pPr eaLnBrk="1" hangingPunct="1"/>
            <a:r>
              <a:rPr lang="tr-TR" sz="3600" b="1" u="sng">
                <a:solidFill>
                  <a:srgbClr val="FF0000"/>
                </a:solidFill>
              </a:rPr>
              <a:t>ETKİ MEKANİZMASI NEDİR ETKİNLİĞİ NE KADARDIR ?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2314575"/>
            <a:ext cx="7772400" cy="4114800"/>
          </a:xfrm>
        </p:spPr>
        <p:txBody>
          <a:bodyPr/>
          <a:lstStyle/>
          <a:p>
            <a:pPr eaLnBrk="1" hangingPunct="1"/>
            <a:r>
              <a:rPr lang="tr-TR"/>
              <a:t>Spermisitler içerdikleri nonoksinal  9’la spermleri etkisiz hale getirerek serviks den geçmelerini engellerler.</a:t>
            </a:r>
          </a:p>
          <a:p>
            <a:pPr eaLnBrk="1" hangingPunct="1"/>
            <a:endParaRPr lang="tr-TR"/>
          </a:p>
          <a:p>
            <a:pPr eaLnBrk="1" hangingPunct="1"/>
            <a:r>
              <a:rPr lang="tr-TR"/>
              <a:t>Doğru kullanımda etkilidir.Beraberinde kondom veya diyafram kullanılırsa etkinliği artar.</a:t>
            </a:r>
          </a:p>
        </p:txBody>
      </p:sp>
    </p:spTree>
    <p:extLst>
      <p:ext uri="{BB962C8B-B14F-4D97-AF65-F5344CB8AC3E}">
        <p14:creationId xmlns:p14="http://schemas.microsoft.com/office/powerpoint/2010/main" val="42007668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824163" y="357188"/>
            <a:ext cx="7772400" cy="1143000"/>
          </a:xfrm>
        </p:spPr>
        <p:txBody>
          <a:bodyPr/>
          <a:lstStyle/>
          <a:p>
            <a:pPr eaLnBrk="1" hangingPunct="1"/>
            <a:r>
              <a:rPr lang="tr-TR" b="1" u="sng" smtClean="0">
                <a:solidFill>
                  <a:srgbClr val="FF0000"/>
                </a:solidFill>
              </a:rPr>
              <a:t>OLUMLU YÖNLERİ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38313" y="2276475"/>
            <a:ext cx="8572500" cy="3938588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tr-TR" smtClean="0"/>
              <a:t>Hiçbir sistemik etkisi yoktur.</a:t>
            </a:r>
          </a:p>
          <a:p>
            <a:pPr lvl="1" eaLnBrk="1" hangingPunct="1">
              <a:lnSpc>
                <a:spcPct val="90000"/>
              </a:lnSpc>
            </a:pPr>
            <a:r>
              <a:rPr lang="tr-TR" smtClean="0"/>
              <a:t>Reçete yada tıbbi muayene gerekli değildir.</a:t>
            </a:r>
          </a:p>
          <a:p>
            <a:pPr lvl="1" eaLnBrk="1" hangingPunct="1">
              <a:lnSpc>
                <a:spcPct val="90000"/>
              </a:lnSpc>
            </a:pPr>
            <a:r>
              <a:rPr lang="tr-TR" smtClean="0"/>
              <a:t>Hemen etkilidir (krem, köpük ve jel formları için)</a:t>
            </a:r>
          </a:p>
          <a:p>
            <a:pPr lvl="1" eaLnBrk="1" hangingPunct="1">
              <a:lnSpc>
                <a:spcPct val="90000"/>
              </a:lnSpc>
            </a:pPr>
            <a:r>
              <a:rPr lang="tr-TR" smtClean="0"/>
              <a:t>Genellikle yan etkisi yoktur.</a:t>
            </a:r>
          </a:p>
          <a:p>
            <a:pPr lvl="1" eaLnBrk="1" hangingPunct="1">
              <a:lnSpc>
                <a:spcPct val="90000"/>
              </a:lnSpc>
            </a:pPr>
            <a:r>
              <a:rPr lang="tr-TR" smtClean="0"/>
              <a:t>Cinsel hastalıkla bulaşan bazı hastalıklardan korunma sağlar.</a:t>
            </a:r>
          </a:p>
          <a:p>
            <a:pPr lvl="1" eaLnBrk="1" hangingPunct="1">
              <a:lnSpc>
                <a:spcPct val="90000"/>
              </a:lnSpc>
            </a:pPr>
            <a:r>
              <a:rPr lang="tr-TR" smtClean="0"/>
              <a:t>Kayganlaştırıcı etkisi vardır.</a:t>
            </a:r>
          </a:p>
          <a:p>
            <a:pPr lvl="1" eaLnBrk="1" hangingPunct="1">
              <a:lnSpc>
                <a:spcPct val="90000"/>
              </a:lnSpc>
            </a:pPr>
            <a:r>
              <a:rPr lang="tr-TR" smtClean="0"/>
              <a:t>Emziren kadınlar kullanabilir</a:t>
            </a:r>
          </a:p>
          <a:p>
            <a:pPr lvl="1" eaLnBrk="1" hangingPunct="1">
              <a:lnSpc>
                <a:spcPct val="90000"/>
              </a:lnSpc>
            </a:pPr>
            <a:r>
              <a:rPr lang="tr-TR" smtClean="0"/>
              <a:t>Premenopozal kadınlarda kuruluğu giderir.</a:t>
            </a:r>
          </a:p>
          <a:p>
            <a:pPr eaLnBrk="1" hangingPunct="1">
              <a:lnSpc>
                <a:spcPct val="90000"/>
              </a:lnSpc>
            </a:pPr>
            <a:endParaRPr lang="tr-TR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8458200" y="457201"/>
          <a:ext cx="1512888" cy="125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CorelDRAW" r:id="rId4" imgW="2656080" imgH="2780280" progId="CorelDraw.Graphic.8">
                  <p:embed/>
                </p:oleObj>
              </mc:Choice>
              <mc:Fallback>
                <p:oleObj name="CorelDRAW" r:id="rId4" imgW="2656080" imgH="2780280" progId="CorelDraw.Graphic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8200" y="457201"/>
                        <a:ext cx="1512888" cy="1255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31985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428625"/>
            <a:ext cx="7772400" cy="1143000"/>
          </a:xfrm>
        </p:spPr>
        <p:txBody>
          <a:bodyPr/>
          <a:lstStyle/>
          <a:p>
            <a:pPr eaLnBrk="1" hangingPunct="1"/>
            <a:r>
              <a:rPr lang="tr-TR" sz="4000" b="1" u="sng">
                <a:solidFill>
                  <a:srgbClr val="FF0000"/>
                </a:solidFill>
              </a:rPr>
              <a:t>OLUMSUZ YÖNLERİ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1" y="2171700"/>
            <a:ext cx="9001125" cy="41148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tr-TR" sz="2500"/>
              <a:t>Genital organlarda yanma yada iritasyon yapabilir.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500"/>
              <a:t>Bazı kadınlar vajinalarına, parmaklarıyla tablet / ovül yerleştirmekten hoşlanmayabilirler.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500"/>
              <a:t>Islaklık hissi hoşa gitmeyebilir.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500"/>
              <a:t>Bazı tiplerinde (köpüren tablet, ovül ve film) uygulamadan sonra cinsel ilişki için 5 – 10 dakika beklenmesi gerekir.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500"/>
              <a:t>Bu ürünleri elde etmek ucuz ve kolay olmayabilir.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500"/>
              <a:t>Vajinal spermisitlerin gebeliği önlemedeki etkililiği, her ilişkide ve doğru biçimde uygulanmasına bağlıdır. Enjekte edilen kontraseptif, hap ve RİA’lara oranla daha az etkilidir.</a:t>
            </a:r>
          </a:p>
          <a:p>
            <a:pPr eaLnBrk="1" hangingPunct="1">
              <a:lnSpc>
                <a:spcPct val="90000"/>
              </a:lnSpc>
            </a:pPr>
            <a:endParaRPr lang="tr-TR"/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8534400" y="533400"/>
          <a:ext cx="1143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CorelDRAW" r:id="rId4" imgW="2780280" imgH="2421720" progId="CorelDraw.Graphic.8">
                  <p:embed/>
                </p:oleObj>
              </mc:Choice>
              <mc:Fallback>
                <p:oleObj name="CorelDRAW" r:id="rId4" imgW="2780280" imgH="2421720" progId="CorelDraw.Graphic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4400" y="533400"/>
                        <a:ext cx="11430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0156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b="1">
                <a:solidFill>
                  <a:srgbClr val="FF0000"/>
                </a:solidFill>
              </a:rPr>
              <a:t>    ETKİ MEKANİZMASI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95500" y="2314575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/>
              <a:t>Fallop tüplerine ulaşan sperm sayısını azaltarak </a:t>
            </a:r>
            <a:r>
              <a:rPr lang="tr-TR">
                <a:solidFill>
                  <a:srgbClr val="FF0000"/>
                </a:solidFill>
              </a:rPr>
              <a:t>fertilizasyonu,</a:t>
            </a:r>
          </a:p>
          <a:p>
            <a:pPr eaLnBrk="1" hangingPunct="1">
              <a:lnSpc>
                <a:spcPct val="90000"/>
              </a:lnSpc>
            </a:pPr>
            <a:r>
              <a:rPr lang="tr-TR"/>
              <a:t>Endometriumda biyokimyasal ve histolojik değişikliklerle </a:t>
            </a:r>
            <a:r>
              <a:rPr lang="tr-TR">
                <a:solidFill>
                  <a:srgbClr val="FF0000"/>
                </a:solidFill>
              </a:rPr>
              <a:t>implantasyonu </a:t>
            </a:r>
            <a:r>
              <a:rPr lang="tr-TR"/>
              <a:t>engellerler.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/>
          </a:p>
          <a:p>
            <a:pPr eaLnBrk="1" hangingPunct="1">
              <a:lnSpc>
                <a:spcPct val="90000"/>
              </a:lnSpc>
            </a:pPr>
            <a:r>
              <a:rPr lang="tr-TR"/>
              <a:t>Progestin içeren RİA’lar ise  spermlerin servikal mukustan geçişini bloke ederler ve geçebilen spermleri de  değişimine neden oldukları uterus sıvısında parçalarlar.</a:t>
            </a:r>
          </a:p>
        </p:txBody>
      </p:sp>
    </p:spTree>
    <p:extLst>
      <p:ext uri="{BB962C8B-B14F-4D97-AF65-F5344CB8AC3E}">
        <p14:creationId xmlns:p14="http://schemas.microsoft.com/office/powerpoint/2010/main" val="7325261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2481264"/>
            <a:ext cx="6858000" cy="30194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4000" b="1" i="1" u="sng">
                <a:solidFill>
                  <a:srgbClr val="FF0000"/>
                </a:solidFill>
              </a:rPr>
              <a:t/>
            </a:r>
            <a:br>
              <a:rPr lang="tr-TR" sz="4000" b="1" i="1" u="sng">
                <a:solidFill>
                  <a:srgbClr val="FF0000"/>
                </a:solidFill>
              </a:rPr>
            </a:br>
            <a:r>
              <a:rPr lang="tr-TR" sz="4000" b="1" i="1" u="sng">
                <a:solidFill>
                  <a:srgbClr val="FF0000"/>
                </a:solidFill>
              </a:rPr>
              <a:t/>
            </a:r>
            <a:br>
              <a:rPr lang="tr-TR" sz="4000" b="1" i="1" u="sng">
                <a:solidFill>
                  <a:srgbClr val="FF0000"/>
                </a:solidFill>
              </a:rPr>
            </a:br>
            <a:r>
              <a:rPr lang="tr-TR" sz="4000" b="1" i="1" u="sng">
                <a:solidFill>
                  <a:srgbClr val="FF0000"/>
                </a:solidFill>
              </a:rPr>
              <a:t>TÜPLERİN BAĞLANMASI</a:t>
            </a:r>
            <a:br>
              <a:rPr lang="tr-TR" sz="4000" b="1" i="1" u="sng">
                <a:solidFill>
                  <a:srgbClr val="FF0000"/>
                </a:solidFill>
              </a:rPr>
            </a:br>
            <a:r>
              <a:rPr lang="tr-TR" sz="4000" b="1" i="1" u="sng">
                <a:solidFill>
                  <a:srgbClr val="FF0000"/>
                </a:solidFill>
              </a:rPr>
              <a:t/>
            </a:r>
            <a:br>
              <a:rPr lang="tr-TR" sz="4000" b="1" i="1" u="sng">
                <a:solidFill>
                  <a:srgbClr val="FF0000"/>
                </a:solidFill>
              </a:rPr>
            </a:br>
            <a:r>
              <a:rPr lang="tr-TR" sz="4000" b="1" i="1" u="sng">
                <a:solidFill>
                  <a:srgbClr val="FF0000"/>
                </a:solidFill>
              </a:rPr>
              <a:t>(TÜP LİGASYONU)</a:t>
            </a:r>
            <a:br>
              <a:rPr lang="tr-TR" sz="4000" b="1" i="1" u="sng">
                <a:solidFill>
                  <a:srgbClr val="FF0000"/>
                </a:solidFill>
              </a:rPr>
            </a:br>
            <a:r>
              <a:rPr lang="tr-TR" sz="4000" b="1" i="1" u="sng">
                <a:solidFill>
                  <a:srgbClr val="FF0000"/>
                </a:solidFill>
              </a:rPr>
              <a:t>GÖNÜLLÜ CERRAHİ</a:t>
            </a:r>
            <a:br>
              <a:rPr lang="tr-TR" sz="4000" b="1" i="1" u="sng">
                <a:solidFill>
                  <a:srgbClr val="FF0000"/>
                </a:solidFill>
              </a:rPr>
            </a:br>
            <a:r>
              <a:rPr lang="tr-TR" sz="4000" b="1" i="1" u="sng">
                <a:solidFill>
                  <a:srgbClr val="FF0000"/>
                </a:solidFill>
              </a:rPr>
              <a:t>STERİLİZASYON</a:t>
            </a:r>
          </a:p>
        </p:txBody>
      </p:sp>
    </p:spTree>
    <p:extLst>
      <p:ext uri="{BB962C8B-B14F-4D97-AF65-F5344CB8AC3E}">
        <p14:creationId xmlns:p14="http://schemas.microsoft.com/office/powerpoint/2010/main" val="1473663053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024064" y="2214563"/>
            <a:ext cx="8143875" cy="2197100"/>
          </a:xfrm>
          <a:ln>
            <a:solidFill>
              <a:schemeClr val="bg2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tr-TR" b="1" smtClean="0"/>
              <a:t/>
            </a:r>
            <a:br>
              <a:rPr lang="tr-TR" b="1" smtClean="0"/>
            </a:br>
            <a:r>
              <a:rPr lang="tr-TR" smtClean="0"/>
              <a:t/>
            </a:r>
            <a:br>
              <a:rPr lang="tr-TR" smtClean="0"/>
            </a:br>
            <a:r>
              <a:rPr lang="tr-TR" smtClean="0"/>
              <a:t>*</a:t>
            </a:r>
            <a:r>
              <a:rPr lang="tr-TR" sz="3200"/>
              <a:t>Başka çocuk istemeyen ve doğurganlıklarını sona erdirmek isteyen çiftler için uygulanan en güvenli yöntemlerden birisidir.</a:t>
            </a:r>
          </a:p>
        </p:txBody>
      </p:sp>
      <p:pic>
        <p:nvPicPr>
          <p:cNvPr id="92163" name="Picture 3" descr="BS00559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88" y="4572000"/>
            <a:ext cx="4595812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64" name="3 Metin kutusu"/>
          <p:cNvSpPr txBox="1">
            <a:spLocks noChangeArrowheads="1"/>
          </p:cNvSpPr>
          <p:nvPr/>
        </p:nvSpPr>
        <p:spPr bwMode="auto">
          <a:xfrm>
            <a:off x="2667001" y="649289"/>
            <a:ext cx="81438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tr-TR" sz="4000" b="1">
                <a:solidFill>
                  <a:srgbClr val="FF0000"/>
                </a:solidFill>
              </a:rPr>
              <a:t>Gönüllü Cerrahi sterilizasyon;</a:t>
            </a:r>
            <a:endParaRPr lang="tr-TR" sz="4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3377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26" y="2143125"/>
            <a:ext cx="8501063" cy="2154238"/>
          </a:xfrm>
        </p:spPr>
        <p:txBody>
          <a:bodyPr/>
          <a:lstStyle/>
          <a:p>
            <a:pPr eaLnBrk="1" hangingPunct="1"/>
            <a:r>
              <a:rPr lang="tr-TR" sz="2800"/>
              <a:t>Cerrahi sterilizasyonun her iki türü ne kadında ne de erkekte cinsel işlev ve tatminde bir değişiklik yapmaz.(Adet görme, boşalma gibi)</a:t>
            </a:r>
            <a:br>
              <a:rPr lang="tr-TR" sz="2800"/>
            </a:br>
            <a:r>
              <a:rPr lang="tr-TR" sz="2800"/>
              <a:t>Vücudun diğer işlevlerini etkilemez.</a:t>
            </a:r>
          </a:p>
        </p:txBody>
      </p:sp>
      <p:pic>
        <p:nvPicPr>
          <p:cNvPr id="93187" name="Picture 3" descr="BD04924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4038600"/>
            <a:ext cx="2743200" cy="267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7320595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38475" y="581025"/>
            <a:ext cx="7772400" cy="990600"/>
          </a:xfrm>
        </p:spPr>
        <p:txBody>
          <a:bodyPr/>
          <a:lstStyle/>
          <a:p>
            <a:pPr eaLnBrk="1" hangingPunct="1"/>
            <a:r>
              <a:rPr lang="tr-TR" sz="4000" b="1">
                <a:solidFill>
                  <a:srgbClr val="FF0000"/>
                </a:solidFill>
              </a:rPr>
              <a:t>TÜP LİGASYONU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24063" y="2376488"/>
            <a:ext cx="7772400" cy="1981200"/>
          </a:xfrm>
        </p:spPr>
        <p:txBody>
          <a:bodyPr/>
          <a:lstStyle/>
          <a:p>
            <a:pPr marL="457200" indent="-457200">
              <a:buNone/>
            </a:pPr>
            <a:r>
              <a:rPr lang="tr-TR"/>
              <a:t>* Fallop tüplerinin mekanik yolla kapatılmasıdır.</a:t>
            </a:r>
          </a:p>
          <a:p>
            <a:pPr marL="457200" indent="-457200">
              <a:buNone/>
            </a:pPr>
            <a:r>
              <a:rPr lang="tr-TR"/>
              <a:t>* Başka çocuk istemeyen ve doğurganlığını sona erdirmek isteyen çiftler için en güvenli yoldur.</a:t>
            </a:r>
          </a:p>
        </p:txBody>
      </p:sp>
      <p:sp>
        <p:nvSpPr>
          <p:cNvPr id="9421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1966913" y="4429126"/>
            <a:ext cx="7772400" cy="1781175"/>
          </a:xfrm>
        </p:spPr>
        <p:txBody>
          <a:bodyPr/>
          <a:lstStyle/>
          <a:p>
            <a:pPr marL="457200" indent="-457200">
              <a:buNone/>
            </a:pPr>
            <a:r>
              <a:rPr lang="tr-TR" b="1" i="1"/>
              <a:t>* </a:t>
            </a:r>
            <a:r>
              <a:rPr lang="tr-TR" b="1" i="1" u="sng"/>
              <a:t>ETKİ MEKANİZMASI</a:t>
            </a:r>
            <a:r>
              <a:rPr lang="tr-TR"/>
              <a:t>: Her iki tüp mekanik şekilde kapatılarak ovumun spermle karşılaşması engellenir ve döllenme olmaz.</a:t>
            </a:r>
          </a:p>
          <a:p>
            <a:pPr marL="457200" indent="-457200">
              <a:buNone/>
            </a:pPr>
            <a:r>
              <a:rPr lang="tr-TR"/>
              <a:t>*Başarısızlık oranı binde bir.</a:t>
            </a:r>
          </a:p>
        </p:txBody>
      </p:sp>
    </p:spTree>
    <p:extLst>
      <p:ext uri="{BB962C8B-B14F-4D97-AF65-F5344CB8AC3E}">
        <p14:creationId xmlns:p14="http://schemas.microsoft.com/office/powerpoint/2010/main" val="34899678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3109914" y="990600"/>
            <a:ext cx="6129337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z="4000" b="1" u="sng">
                <a:solidFill>
                  <a:srgbClr val="FF0000"/>
                </a:solidFill>
              </a:rPr>
              <a:t>OLUMLU YÖNLERİ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389188"/>
            <a:ext cx="8305800" cy="4540250"/>
          </a:xfrm>
        </p:spPr>
        <p:txBody>
          <a:bodyPr/>
          <a:lstStyle/>
          <a:p>
            <a:pPr marL="457200" indent="-457200">
              <a:buNone/>
            </a:pPr>
            <a:r>
              <a:rPr lang="tr-TR"/>
              <a:t>* Gebeliği önleme etkisi hemen başlar.</a:t>
            </a:r>
          </a:p>
          <a:p>
            <a:pPr marL="457200" indent="-457200">
              <a:buNone/>
            </a:pPr>
            <a:r>
              <a:rPr lang="tr-TR"/>
              <a:t>* Başarısızlık oranı düşüktür.</a:t>
            </a:r>
          </a:p>
          <a:p>
            <a:pPr marL="457200" indent="-457200">
              <a:buNone/>
            </a:pPr>
            <a:r>
              <a:rPr lang="tr-TR"/>
              <a:t>* Cinsel ilişkiyi etkilemez.</a:t>
            </a:r>
          </a:p>
          <a:p>
            <a:pPr marL="457200" indent="-457200">
              <a:buNone/>
            </a:pPr>
            <a:r>
              <a:rPr lang="tr-TR"/>
              <a:t>* İleri dönemlerde ortaya çıkan yan etkisi yoktur.</a:t>
            </a:r>
          </a:p>
        </p:txBody>
      </p:sp>
      <p:pic>
        <p:nvPicPr>
          <p:cNvPr id="95236" name="Picture 4" descr="BD05680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4562476"/>
            <a:ext cx="2590800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404861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3152775" y="838200"/>
            <a:ext cx="6515100" cy="685800"/>
          </a:xfrm>
        </p:spPr>
        <p:txBody>
          <a:bodyPr/>
          <a:lstStyle/>
          <a:p>
            <a:pPr eaLnBrk="1" hangingPunct="1"/>
            <a:r>
              <a:rPr lang="tr-TR" sz="4000" b="1">
                <a:solidFill>
                  <a:srgbClr val="FF0000"/>
                </a:solidFill>
              </a:rPr>
              <a:t>OLUMSUZ YÖNLERİ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303464"/>
            <a:ext cx="8382000" cy="3482975"/>
          </a:xfrm>
        </p:spPr>
        <p:txBody>
          <a:bodyPr/>
          <a:lstStyle/>
          <a:p>
            <a:pPr marL="457200" indent="-457200">
              <a:buNone/>
            </a:pPr>
            <a:r>
              <a:rPr lang="tr-TR"/>
              <a:t>*Kanama, enfeksiyon</a:t>
            </a:r>
          </a:p>
          <a:p>
            <a:pPr marL="457200" indent="-457200">
              <a:buNone/>
            </a:pPr>
            <a:r>
              <a:rPr lang="tr-TR"/>
              <a:t>*Kesi yerinde ve alt karında ağrı</a:t>
            </a:r>
          </a:p>
          <a:p>
            <a:pPr marL="457200" indent="-457200">
              <a:buNone/>
            </a:pPr>
            <a:r>
              <a:rPr lang="tr-TR"/>
              <a:t>*Az oranda dış gebelik riski</a:t>
            </a:r>
          </a:p>
          <a:p>
            <a:pPr marL="457200" indent="-457200">
              <a:buNone/>
            </a:pPr>
            <a:r>
              <a:rPr lang="tr-TR"/>
              <a:t>*CYBH’ lara karşı koruyuculuğu yoktur.</a:t>
            </a:r>
          </a:p>
          <a:p>
            <a:pPr marL="457200" indent="-457200">
              <a:buNone/>
            </a:pPr>
            <a:r>
              <a:rPr lang="tr-TR"/>
              <a:t>*Geri dönüşü zordur, pahalıdır.</a:t>
            </a:r>
          </a:p>
        </p:txBody>
      </p:sp>
      <p:pic>
        <p:nvPicPr>
          <p:cNvPr id="96260" name="Picture 4" descr="EN00378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754564"/>
            <a:ext cx="3048000" cy="210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1" name="Picture 5" descr="BD10256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447800"/>
            <a:ext cx="685800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0974264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500063"/>
            <a:ext cx="8534400" cy="914400"/>
          </a:xfrm>
        </p:spPr>
        <p:txBody>
          <a:bodyPr/>
          <a:lstStyle/>
          <a:p>
            <a:pPr eaLnBrk="1" hangingPunct="1"/>
            <a:r>
              <a:rPr lang="tr-TR" sz="3200" b="1">
                <a:solidFill>
                  <a:srgbClr val="FF0000"/>
                </a:solidFill>
              </a:rPr>
              <a:t>      </a:t>
            </a:r>
            <a:r>
              <a:rPr lang="tr-TR" sz="3200" b="1" u="sng">
                <a:solidFill>
                  <a:srgbClr val="FF0000"/>
                </a:solidFill>
              </a:rPr>
              <a:t>Uygun Olanlar</a:t>
            </a:r>
            <a:r>
              <a:rPr lang="tr-TR" sz="3200" b="1">
                <a:solidFill>
                  <a:srgbClr val="FF0000"/>
                </a:solidFill>
              </a:rPr>
              <a:t>       </a:t>
            </a:r>
            <a:r>
              <a:rPr lang="tr-TR" sz="3200" b="1" u="sng">
                <a:solidFill>
                  <a:srgbClr val="FF0000"/>
                </a:solidFill>
              </a:rPr>
              <a:t>Uygun Olmayanlar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09800" y="1844676"/>
            <a:ext cx="3810000" cy="3717925"/>
          </a:xfrm>
        </p:spPr>
        <p:txBody>
          <a:bodyPr>
            <a:normAutofit fontScale="92500"/>
          </a:bodyPr>
          <a:lstStyle/>
          <a:p>
            <a:pPr marL="457200" indent="-457200">
              <a:buNone/>
            </a:pPr>
            <a:r>
              <a:rPr lang="tr-TR" smtClean="0"/>
              <a:t>* Kendisinin ve eşinin başka çocuk istemediğinden emin olanlar,</a:t>
            </a:r>
          </a:p>
          <a:p>
            <a:pPr marL="457200" indent="-457200">
              <a:buNone/>
            </a:pPr>
            <a:r>
              <a:rPr lang="tr-TR" smtClean="0"/>
              <a:t>* Gebe kalması yaşamını tehlikeye sokan durumlarda,</a:t>
            </a:r>
          </a:p>
          <a:p>
            <a:pPr marL="457200" indent="-457200">
              <a:buNone/>
            </a:pPr>
            <a:r>
              <a:rPr lang="tr-TR" smtClean="0"/>
              <a:t>* Kalıcı bir yöntem isteyen kişiler için uygundur.</a:t>
            </a:r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553200" y="1844676"/>
            <a:ext cx="3810000" cy="3717925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None/>
            </a:pPr>
            <a:r>
              <a:rPr lang="tr-TR" smtClean="0"/>
              <a:t>* Bekar, hiç çocuğu olmayan kişiler,</a:t>
            </a:r>
          </a:p>
          <a:p>
            <a:pPr marL="457200" indent="-457200">
              <a:buNone/>
            </a:pPr>
            <a:r>
              <a:rPr lang="tr-TR" smtClean="0"/>
              <a:t>* Evlilik sorunları olan</a:t>
            </a:r>
          </a:p>
          <a:p>
            <a:pPr marL="457200" indent="-457200">
              <a:buNone/>
            </a:pPr>
            <a:r>
              <a:rPr lang="tr-TR" smtClean="0"/>
              <a:t>* Kendisinin/eşinin başka çocuk isteyip istemediğinden emin olmayan kişiler,</a:t>
            </a:r>
          </a:p>
          <a:p>
            <a:pPr marL="457200" indent="-457200">
              <a:buNone/>
            </a:pPr>
            <a:r>
              <a:rPr lang="tr-TR" smtClean="0"/>
              <a:t>* Psikolojik sorunları olanlar için uygun değildir.</a:t>
            </a:r>
          </a:p>
        </p:txBody>
      </p:sp>
    </p:spTree>
    <p:extLst>
      <p:ext uri="{BB962C8B-B14F-4D97-AF65-F5344CB8AC3E}">
        <p14:creationId xmlns:p14="http://schemas.microsoft.com/office/powerpoint/2010/main" val="3051701745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8" name="Picture 2" descr="klip0102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81001"/>
            <a:ext cx="6019800" cy="609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smtClean="0"/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endParaRPr lang="tr-TR" smtClean="0"/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3109913" y="1462088"/>
            <a:ext cx="77724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r-TR" sz="4000" b="1">
                <a:solidFill>
                  <a:srgbClr val="FF0000"/>
                </a:solidFill>
              </a:rPr>
              <a:t>BARİYER YÖNTEM</a:t>
            </a:r>
            <a:br>
              <a:rPr lang="tr-TR" sz="4000" b="1">
                <a:solidFill>
                  <a:srgbClr val="FF0000"/>
                </a:solidFill>
              </a:rPr>
            </a:br>
            <a:r>
              <a:rPr lang="tr-TR" sz="4000" b="1">
                <a:solidFill>
                  <a:srgbClr val="FF0000"/>
                </a:solidFill>
              </a:rPr>
              <a:t>KONDOM</a:t>
            </a:r>
            <a:br>
              <a:rPr lang="tr-TR" sz="4000" b="1">
                <a:solidFill>
                  <a:srgbClr val="FF0000"/>
                </a:solidFill>
              </a:rPr>
            </a:br>
            <a:r>
              <a:rPr lang="tr-TR" sz="4000" b="1">
                <a:solidFill>
                  <a:srgbClr val="FF0000"/>
                </a:solidFill>
              </a:rPr>
              <a:t>(Kılıf,prezervatif)</a:t>
            </a:r>
          </a:p>
        </p:txBody>
      </p:sp>
      <p:pic>
        <p:nvPicPr>
          <p:cNvPr id="101381" name="Picture 5" descr="klip010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429000"/>
            <a:ext cx="3602038" cy="296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4940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692150"/>
            <a:ext cx="7772400" cy="5708650"/>
          </a:xfrm>
        </p:spPr>
        <p:txBody>
          <a:bodyPr/>
          <a:lstStyle/>
          <a:p>
            <a:pPr eaLnBrk="1" hangingPunct="1"/>
            <a:endParaRPr lang="tr-TR">
              <a:solidFill>
                <a:schemeClr val="accent2"/>
              </a:solidFill>
            </a:endParaRPr>
          </a:p>
          <a:p>
            <a:pPr eaLnBrk="1" hangingPunct="1"/>
            <a:r>
              <a:rPr lang="tr-TR" b="1">
                <a:solidFill>
                  <a:srgbClr val="FF0000"/>
                </a:solidFill>
              </a:rPr>
              <a:t>ETKİ MEKANİZMASI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/>
              <a:t>	Kondom, cinsel ilişki sırasında penis üzerine geçirilen kauçuk bir kılıftır. Erkeğin spermlerinin vajinaya girmesini engeller.</a:t>
            </a:r>
          </a:p>
          <a:p>
            <a:pPr eaLnBrk="1" hangingPunct="1">
              <a:buFont typeface="Wingdings" pitchFamily="2" charset="2"/>
              <a:buNone/>
            </a:pPr>
            <a:endParaRPr lang="tr-TR"/>
          </a:p>
          <a:p>
            <a:pPr eaLnBrk="1" hangingPunct="1">
              <a:buClr>
                <a:srgbClr val="FF0000"/>
              </a:buClr>
            </a:pPr>
            <a:r>
              <a:rPr lang="tr-TR" b="1">
                <a:solidFill>
                  <a:srgbClr val="FF0000"/>
                </a:solidFill>
              </a:rPr>
              <a:t>ETKİLİLİĞİ</a:t>
            </a:r>
          </a:p>
          <a:p>
            <a:pPr eaLnBrk="1" hangingPunct="1">
              <a:buClr>
                <a:srgbClr val="FF0000"/>
              </a:buClr>
              <a:buFont typeface="Wingdings" pitchFamily="2" charset="2"/>
              <a:buNone/>
            </a:pPr>
            <a:r>
              <a:rPr lang="tr-TR"/>
              <a:t>	Kondom, her cinsel ilişkide ve doğru olarak kullanılırsa çok etkilidir. Başarı oranı sürekli kullanımla artar.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/>
              <a:t>Başarısızlık oranı 2-5/100 kadın yılıdır.</a:t>
            </a:r>
          </a:p>
          <a:p>
            <a:pPr eaLnBrk="1" hangingPunct="1">
              <a:buFont typeface="Wingdings" pitchFamily="2" charset="2"/>
              <a:buNone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32244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52625" y="1857375"/>
            <a:ext cx="824865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b="1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Char char="-"/>
            </a:pPr>
            <a:r>
              <a:rPr lang="tr-TR" smtClean="0"/>
              <a:t>AİDS ve diğer CYBH’ lere karşı koruma sağlar.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Char char="-"/>
            </a:pPr>
            <a:r>
              <a:rPr lang="tr-TR" smtClean="0"/>
              <a:t>Erken boşalmanın önlenmesine yardımcı olabilir.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Char char="-"/>
            </a:pPr>
            <a:r>
              <a:rPr lang="tr-TR" smtClean="0"/>
              <a:t>Aile planlamasına erkeklerin katılımını sağlar.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Char char="-"/>
            </a:pPr>
            <a:r>
              <a:rPr lang="tr-TR" smtClean="0"/>
              <a:t>Reçete ve tıbbi izlem gerektirmez.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Char char="-"/>
            </a:pPr>
            <a:r>
              <a:rPr lang="tr-TR" smtClean="0"/>
              <a:t>Güvenlidir ve hormonal yan etkisi yoktur.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Char char="-"/>
            </a:pPr>
            <a:r>
              <a:rPr lang="tr-TR" smtClean="0"/>
              <a:t>Ucuzdur ve kolay bulunur.</a:t>
            </a: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2133600" y="533401"/>
          <a:ext cx="1970088" cy="171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CorelDRAW" r:id="rId4" imgW="2656080" imgH="2780280" progId="CorelDraw.Graphic.8">
                  <p:embed/>
                </p:oleObj>
              </mc:Choice>
              <mc:Fallback>
                <p:oleObj name="CorelDRAW" r:id="rId4" imgW="2656080" imgH="2780280" progId="CorelDraw.Graphic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33401"/>
                        <a:ext cx="1970088" cy="171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3 Metin kutusu"/>
          <p:cNvSpPr txBox="1">
            <a:spLocks noChangeArrowheads="1"/>
          </p:cNvSpPr>
          <p:nvPr/>
        </p:nvSpPr>
        <p:spPr bwMode="auto">
          <a:xfrm>
            <a:off x="3952875" y="1000126"/>
            <a:ext cx="6000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tr-TR" sz="4000" b="1">
                <a:solidFill>
                  <a:srgbClr val="FF0000"/>
                </a:solidFill>
              </a:rPr>
              <a:t>OLUMLU YÖNLERİ</a:t>
            </a:r>
          </a:p>
        </p:txBody>
      </p:sp>
    </p:spTree>
    <p:extLst>
      <p:ext uri="{BB962C8B-B14F-4D97-AF65-F5344CB8AC3E}">
        <p14:creationId xmlns:p14="http://schemas.microsoft.com/office/powerpoint/2010/main" val="248387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309814" y="214314"/>
            <a:ext cx="7793037" cy="1462087"/>
          </a:xfrm>
        </p:spPr>
        <p:txBody>
          <a:bodyPr/>
          <a:lstStyle/>
          <a:p>
            <a:pPr eaLnBrk="1" hangingPunct="1"/>
            <a:r>
              <a:rPr lang="tr-TR" sz="4000" b="1">
                <a:solidFill>
                  <a:srgbClr val="FF0000"/>
                </a:solidFill>
              </a:rPr>
              <a:t>      OLUMLU YÖNLERİ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52625" y="2314575"/>
            <a:ext cx="7772400" cy="4114800"/>
          </a:xfrm>
        </p:spPr>
        <p:txBody>
          <a:bodyPr/>
          <a:lstStyle/>
          <a:p>
            <a:pPr eaLnBrk="1" hangingPunct="1"/>
            <a:r>
              <a:rPr lang="tr-TR"/>
              <a:t>Güvenli ve çok etkilidir,</a:t>
            </a:r>
          </a:p>
          <a:p>
            <a:pPr eaLnBrk="1" hangingPunct="1"/>
            <a:r>
              <a:rPr lang="tr-TR"/>
              <a:t>Cinsel ilişkiden bağımsızdır,</a:t>
            </a:r>
          </a:p>
          <a:p>
            <a:pPr eaLnBrk="1" hangingPunct="1"/>
            <a:r>
              <a:rPr lang="tr-TR"/>
              <a:t>Emziren kadınlar için uygundur,</a:t>
            </a:r>
          </a:p>
          <a:p>
            <a:pPr eaLnBrk="1" hangingPunct="1"/>
            <a:r>
              <a:rPr lang="tr-TR"/>
              <a:t>Sorun olmadığı sürece yılda bir kez    kontrol yeterlidir, </a:t>
            </a:r>
          </a:p>
          <a:p>
            <a:pPr eaLnBrk="1" hangingPunct="1"/>
            <a:r>
              <a:rPr lang="tr-TR"/>
              <a:t>Çıkarıldığında doğurganlık hemen geri döner.</a:t>
            </a:r>
          </a:p>
        </p:txBody>
      </p:sp>
    </p:spTree>
    <p:extLst>
      <p:ext uri="{BB962C8B-B14F-4D97-AF65-F5344CB8AC3E}">
        <p14:creationId xmlns:p14="http://schemas.microsoft.com/office/powerpoint/2010/main" val="367259448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52626" y="2000251"/>
            <a:ext cx="8029575" cy="35718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tr-TR" b="1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Char char="-"/>
            </a:pPr>
            <a:r>
              <a:rPr lang="tr-TR" smtClean="0"/>
              <a:t>Bazı çiftlerde (özellikle erkeklerde)duyarlılığı azaltabilir.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Char char="-"/>
            </a:pPr>
            <a:r>
              <a:rPr lang="tr-TR" smtClean="0"/>
              <a:t>Cinsel ilişki kesintiye uğrayabilir.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Char char="-"/>
            </a:pPr>
            <a:r>
              <a:rPr lang="tr-TR" smtClean="0"/>
              <a:t>Bazı erkeklerde ereksiyonu güçleştirir.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Char char="-"/>
            </a:pPr>
            <a:r>
              <a:rPr lang="tr-TR" smtClean="0"/>
              <a:t>Yeterli miktarda kondom bulundurulması önceden planlanmalıdır.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Char char="-"/>
            </a:pPr>
            <a:r>
              <a:rPr lang="tr-TR" smtClean="0"/>
              <a:t>Kullanımdan sonra yok edilmesi sorun olabilir.</a:t>
            </a:r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/>
        </p:nvGraphicFramePr>
        <p:xfrm>
          <a:off x="1828800" y="457200"/>
          <a:ext cx="16002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CorelDRAW" r:id="rId4" imgW="2780280" imgH="2421720" progId="CorelDraw.Graphic.8">
                  <p:embed/>
                </p:oleObj>
              </mc:Choice>
              <mc:Fallback>
                <p:oleObj name="CorelDRAW" r:id="rId4" imgW="2780280" imgH="2421720" progId="CorelDraw.Graphic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57200"/>
                        <a:ext cx="1600200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6" name="3 Metin kutusu"/>
          <p:cNvSpPr txBox="1">
            <a:spLocks noChangeArrowheads="1"/>
          </p:cNvSpPr>
          <p:nvPr/>
        </p:nvSpPr>
        <p:spPr bwMode="auto">
          <a:xfrm>
            <a:off x="3810000" y="925513"/>
            <a:ext cx="55006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tr-TR" sz="4000" b="1">
                <a:solidFill>
                  <a:srgbClr val="FF0000"/>
                </a:solidFill>
              </a:rPr>
              <a:t>OLUMSUZ YÖNLERİ</a:t>
            </a:r>
          </a:p>
        </p:txBody>
      </p:sp>
    </p:spTree>
    <p:extLst>
      <p:ext uri="{BB962C8B-B14F-4D97-AF65-F5344CB8AC3E}">
        <p14:creationId xmlns:p14="http://schemas.microsoft.com/office/powerpoint/2010/main" val="121763325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1" y="500063"/>
            <a:ext cx="6748463" cy="1143000"/>
          </a:xfrm>
        </p:spPr>
        <p:txBody>
          <a:bodyPr/>
          <a:lstStyle/>
          <a:p>
            <a:pPr eaLnBrk="1" hangingPunct="1"/>
            <a:r>
              <a:rPr lang="tr-TR" sz="3200" b="1">
                <a:solidFill>
                  <a:srgbClr val="FF0000"/>
                </a:solidFill>
              </a:rPr>
              <a:t>KONDOM KULLANIMI İLE İLGİLİ UYARILAR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24064" y="2287588"/>
            <a:ext cx="7881937" cy="371316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400"/>
              <a:t>* Üretim tarihi üzerinden 5 yıl geçmiş, güneşte kalmış veya pudralanmış olan kondomlar kullanılmamalıdır.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40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400"/>
              <a:t>* Kondom bir kez kullanılmalıdır.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40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400"/>
              <a:t>* Çiftlerin lateks kauçuğa karşı allerjisi varsa kullanılmamalıdır.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40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400"/>
              <a:t>* Kondomu kayganlaştırmak için vazelin, yemek yağları,yumuşatıcı krem gibi maddeler kullanılmamalıdır.</a:t>
            </a:r>
          </a:p>
        </p:txBody>
      </p:sp>
    </p:spTree>
    <p:extLst>
      <p:ext uri="{BB962C8B-B14F-4D97-AF65-F5344CB8AC3E}">
        <p14:creationId xmlns:p14="http://schemas.microsoft.com/office/powerpoint/2010/main" val="337408166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119439" y="762000"/>
            <a:ext cx="5762625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z="4000" b="1">
                <a:solidFill>
                  <a:srgbClr val="FF0000"/>
                </a:solidFill>
              </a:rPr>
              <a:t>     VAZEKTOMİ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2281239"/>
            <a:ext cx="7772400" cy="3933825"/>
          </a:xfrm>
        </p:spPr>
        <p:txBody>
          <a:bodyPr/>
          <a:lstStyle/>
          <a:p>
            <a:pPr marL="609600" indent="-609600">
              <a:buNone/>
            </a:pPr>
            <a:r>
              <a:rPr lang="tr-TR"/>
              <a:t>* Testislerde üretilen spermler vazdeferans adı verilen kanal aracılığı ile penise taşınır. İşlemde bu kanallar skrotumun üst kısmında bulunur kesilir ve bağlanır, spermler daha ileri geçemez.</a:t>
            </a:r>
          </a:p>
          <a:p>
            <a:pPr marL="609600" indent="-609600">
              <a:buNone/>
            </a:pPr>
            <a:r>
              <a:rPr lang="tr-TR"/>
              <a:t>* Başarısızlık oranı binde bir kadardır.</a:t>
            </a:r>
          </a:p>
        </p:txBody>
      </p:sp>
      <p:pic>
        <p:nvPicPr>
          <p:cNvPr id="105476" name="Picture 4" descr="PE01832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4840288"/>
            <a:ext cx="2209800" cy="201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477" name="Picture 5" descr="BD10256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295400"/>
            <a:ext cx="746760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0191702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367088" y="685800"/>
            <a:ext cx="4157662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z="4000" b="1">
                <a:solidFill>
                  <a:srgbClr val="FF0000"/>
                </a:solidFill>
              </a:rPr>
              <a:t>Vazektomi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24064" y="1957388"/>
            <a:ext cx="8358187" cy="4114800"/>
          </a:xfrm>
        </p:spPr>
        <p:txBody>
          <a:bodyPr/>
          <a:lstStyle/>
          <a:p>
            <a:pPr marL="609600" indent="-609600">
              <a:buNone/>
            </a:pPr>
            <a:endParaRPr lang="tr-TR"/>
          </a:p>
          <a:p>
            <a:pPr marL="609600" indent="-609600">
              <a:buFont typeface="Wingdings" pitchFamily="2" charset="2"/>
              <a:buChar char="Ø"/>
            </a:pPr>
            <a:r>
              <a:rPr lang="tr-TR"/>
              <a:t>İşlem erkeklik  hormonlarını etkilemez.</a:t>
            </a:r>
          </a:p>
          <a:p>
            <a:pPr marL="609600" indent="-609600">
              <a:buFont typeface="Wingdings" pitchFamily="2" charset="2"/>
              <a:buChar char="Ø"/>
            </a:pPr>
            <a:r>
              <a:rPr lang="tr-TR"/>
              <a:t>Cinsel işlev ve tatminde bir değişiklik yapmaz.</a:t>
            </a:r>
          </a:p>
          <a:p>
            <a:pPr marL="609600" indent="-609600">
              <a:buFont typeface="Wingdings" pitchFamily="2" charset="2"/>
              <a:buChar char="Ø"/>
            </a:pPr>
            <a:r>
              <a:rPr lang="tr-TR"/>
              <a:t>Görünüm duygu ve heyecan bakımından aynı kalırlar.</a:t>
            </a:r>
          </a:p>
          <a:p>
            <a:pPr marL="609600" indent="-609600">
              <a:buFont typeface="Wingdings" pitchFamily="2" charset="2"/>
              <a:buAutoNum type="arabicPeriod"/>
            </a:pPr>
            <a:endParaRPr lang="tr-TR"/>
          </a:p>
        </p:txBody>
      </p:sp>
      <p:pic>
        <p:nvPicPr>
          <p:cNvPr id="106500" name="Picture 4" descr="BD10256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295400"/>
            <a:ext cx="6858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6573149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1066800"/>
            <a:ext cx="8001000" cy="5486400"/>
          </a:xfrm>
        </p:spPr>
        <p:txBody>
          <a:bodyPr/>
          <a:lstStyle/>
          <a:p>
            <a:pPr eaLnBrk="1" hangingPunct="1"/>
            <a:r>
              <a:rPr lang="tr-TR" smtClean="0"/>
              <a:t> 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24063" y="2244726"/>
            <a:ext cx="8305800" cy="3255963"/>
          </a:xfrm>
        </p:spPr>
        <p:txBody>
          <a:bodyPr/>
          <a:lstStyle/>
          <a:p>
            <a:pPr marL="609600" indent="-609600">
              <a:buFont typeface="Wingdings" pitchFamily="2" charset="2"/>
              <a:buChar char="Ø"/>
            </a:pPr>
            <a:r>
              <a:rPr lang="tr-TR"/>
              <a:t>İşlemin koruyuculuğu bir süre sonra (20 boşalma) başlar.</a:t>
            </a:r>
          </a:p>
          <a:p>
            <a:pPr marL="609600" indent="-609600">
              <a:buFont typeface="Wingdings" pitchFamily="2" charset="2"/>
              <a:buChar char="Ø"/>
            </a:pPr>
            <a:r>
              <a:rPr lang="tr-TR"/>
              <a:t>20 boşalma boyunca ve sperm incelemesinde, sperm görülmeyinceye kadar başka bir yöntemle korunulması gerekir. </a:t>
            </a:r>
          </a:p>
        </p:txBody>
      </p:sp>
      <p:pic>
        <p:nvPicPr>
          <p:cNvPr id="107524" name="Picture 4" descr="PE02622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1663" y="4095751"/>
            <a:ext cx="3644900" cy="277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8239493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28976" y="685800"/>
            <a:ext cx="6296025" cy="762000"/>
          </a:xfrm>
        </p:spPr>
        <p:txBody>
          <a:bodyPr/>
          <a:lstStyle/>
          <a:p>
            <a:pPr eaLnBrk="1" hangingPunct="1"/>
            <a:r>
              <a:rPr lang="tr-TR" sz="4000" b="1">
                <a:solidFill>
                  <a:srgbClr val="FF0000"/>
                </a:solidFill>
              </a:rPr>
              <a:t>Olumlu Yönleri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2100263"/>
            <a:ext cx="8262938" cy="4114800"/>
          </a:xfrm>
        </p:spPr>
        <p:txBody>
          <a:bodyPr/>
          <a:lstStyle/>
          <a:p>
            <a:pPr marL="457200" indent="-457200">
              <a:buNone/>
            </a:pPr>
            <a:r>
              <a:rPr lang="tr-TR"/>
              <a:t>* Çok etkili ve güvenli bir yöntemdir.</a:t>
            </a:r>
          </a:p>
          <a:p>
            <a:pPr marL="457200" indent="-457200">
              <a:buNone/>
            </a:pPr>
            <a:r>
              <a:rPr lang="tr-TR"/>
              <a:t>* Çift, bir daha asla gebelik kaygısı taşımaz.</a:t>
            </a:r>
          </a:p>
          <a:p>
            <a:pPr marL="457200" indent="-457200">
              <a:buNone/>
            </a:pPr>
            <a:r>
              <a:rPr lang="tr-TR"/>
              <a:t>* İleri dönemlerde ortaya çıkan yan etkisi yoktur.</a:t>
            </a:r>
          </a:p>
          <a:p>
            <a:pPr marL="457200" indent="-457200">
              <a:buNone/>
            </a:pPr>
            <a:r>
              <a:rPr lang="tr-TR"/>
              <a:t>* Cinsel ilişkiyi etkilemez.</a:t>
            </a:r>
          </a:p>
          <a:p>
            <a:pPr marL="457200" indent="-457200">
              <a:buNone/>
            </a:pPr>
            <a:r>
              <a:rPr lang="tr-TR"/>
              <a:t>* İşlem hastanede yatmayı gerektirmez.</a:t>
            </a:r>
          </a:p>
        </p:txBody>
      </p:sp>
      <p:pic>
        <p:nvPicPr>
          <p:cNvPr id="108548" name="Picture 4" descr="BD05584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4957763"/>
            <a:ext cx="2590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8549" name="Picture 5" descr="BD10256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371600"/>
            <a:ext cx="685800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9408174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52764" y="762000"/>
            <a:ext cx="5900737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z="4000" b="1">
                <a:solidFill>
                  <a:srgbClr val="FF0000"/>
                </a:solidFill>
              </a:rPr>
              <a:t>Olumsuz Yönleri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24063" y="2312989"/>
            <a:ext cx="8382000" cy="3259137"/>
          </a:xfrm>
        </p:spPr>
        <p:txBody>
          <a:bodyPr/>
          <a:lstStyle/>
          <a:p>
            <a:pPr marL="457200" indent="-457200">
              <a:buNone/>
            </a:pPr>
            <a:r>
              <a:rPr lang="tr-TR"/>
              <a:t>*Geri dönüşü yoktur.</a:t>
            </a:r>
          </a:p>
          <a:p>
            <a:pPr marL="457200" indent="-457200">
              <a:buNone/>
            </a:pPr>
            <a:r>
              <a:rPr lang="tr-TR"/>
              <a:t>*Cerrahi riskleri ve yan etkileri vardır.</a:t>
            </a:r>
          </a:p>
          <a:p>
            <a:pPr marL="457200" indent="-457200">
              <a:buNone/>
            </a:pPr>
            <a:r>
              <a:rPr lang="tr-TR"/>
              <a:t>*CYBH ve AIDS’e karşı koruma sağlamaz.</a:t>
            </a:r>
          </a:p>
          <a:p>
            <a:pPr marL="457200" indent="-457200">
              <a:buNone/>
            </a:pPr>
            <a:r>
              <a:rPr lang="tr-TR"/>
              <a:t>*Hemen etkili olmaz.(20 boşalma yada 2 ay geçmesi gerekir)</a:t>
            </a:r>
          </a:p>
        </p:txBody>
      </p:sp>
      <p:pic>
        <p:nvPicPr>
          <p:cNvPr id="109572" name="Picture 4" descr="BD10256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295401"/>
            <a:ext cx="7010400" cy="15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8062651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14663" y="1676400"/>
            <a:ext cx="70104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z="4000" b="1">
                <a:solidFill>
                  <a:srgbClr val="FF0000"/>
                </a:solidFill>
              </a:rPr>
              <a:t>Kimler İçin Uygundur:</a:t>
            </a:r>
            <a:br>
              <a:rPr lang="tr-TR" sz="4000" b="1">
                <a:solidFill>
                  <a:srgbClr val="FF0000"/>
                </a:solidFill>
              </a:rPr>
            </a:br>
            <a:endParaRPr lang="tr-TR" sz="4000" b="1">
              <a:solidFill>
                <a:srgbClr val="FF0000"/>
              </a:solidFill>
            </a:endParaRP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2438400"/>
            <a:ext cx="7696200" cy="4419600"/>
          </a:xfrm>
        </p:spPr>
        <p:txBody>
          <a:bodyPr/>
          <a:lstStyle/>
          <a:p>
            <a:pPr marL="457200" indent="-457200">
              <a:buNone/>
            </a:pPr>
            <a:r>
              <a:rPr lang="tr-TR"/>
              <a:t>* Kendisinin ve eşinin başka çocuk istemediğinden emin olanlar,</a:t>
            </a:r>
          </a:p>
          <a:p>
            <a:pPr marL="457200" indent="-457200">
              <a:buNone/>
            </a:pPr>
            <a:r>
              <a:rPr lang="tr-TR"/>
              <a:t>* Gebe kaldığı takdirde eşinin yaşamı tehlikeye girecek olanlar,</a:t>
            </a:r>
          </a:p>
          <a:p>
            <a:pPr marL="457200" indent="-457200">
              <a:buNone/>
            </a:pPr>
            <a:r>
              <a:rPr lang="tr-TR"/>
              <a:t>* Özen göstermeyi gerektirmeyecek bir yöntem isteyenler için uygundur.</a:t>
            </a:r>
          </a:p>
        </p:txBody>
      </p:sp>
      <p:pic>
        <p:nvPicPr>
          <p:cNvPr id="110596" name="Picture 4" descr="BD10256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524000"/>
            <a:ext cx="6858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5617713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38476" y="838200"/>
            <a:ext cx="6200775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z="4000" b="1">
                <a:solidFill>
                  <a:srgbClr val="FF0000"/>
                </a:solidFill>
              </a:rPr>
              <a:t>Kimlere Uygulanmaz: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09750" y="2314575"/>
            <a:ext cx="8324850" cy="4114800"/>
          </a:xfrm>
        </p:spPr>
        <p:txBody>
          <a:bodyPr/>
          <a:lstStyle/>
          <a:p>
            <a:pPr marL="457200" indent="-457200">
              <a:buNone/>
            </a:pPr>
            <a:r>
              <a:rPr lang="tr-TR"/>
              <a:t>* Bekar olanlara,</a:t>
            </a:r>
          </a:p>
          <a:p>
            <a:pPr marL="457200" indent="-457200">
              <a:buNone/>
            </a:pPr>
            <a:r>
              <a:rPr lang="tr-TR"/>
              <a:t>* Hiç çocuğu olmayanlara,</a:t>
            </a:r>
          </a:p>
          <a:p>
            <a:pPr marL="457200" indent="-457200">
              <a:buNone/>
            </a:pPr>
            <a:r>
              <a:rPr lang="tr-TR"/>
              <a:t>* Evlilik sorunları olanlara,</a:t>
            </a:r>
          </a:p>
          <a:p>
            <a:pPr marL="457200" indent="-457200">
              <a:buNone/>
            </a:pPr>
            <a:r>
              <a:rPr lang="tr-TR"/>
              <a:t>* Bir daha çocuk isteyip istemediğinden emin olmayanlara,</a:t>
            </a:r>
          </a:p>
          <a:p>
            <a:pPr marL="457200" indent="-457200">
              <a:buNone/>
            </a:pPr>
            <a:r>
              <a:rPr lang="tr-TR"/>
              <a:t>* Psikolojik sorunları olanlara uygulanmaz. </a:t>
            </a:r>
          </a:p>
        </p:txBody>
      </p:sp>
      <p:pic>
        <p:nvPicPr>
          <p:cNvPr id="111620" name="Picture 4" descr="BD10256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524000"/>
            <a:ext cx="685800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5386817"/>
      </p:ext>
    </p:extLst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3746501" y="214314"/>
            <a:ext cx="5707063" cy="1462087"/>
          </a:xfrm>
        </p:spPr>
        <p:txBody>
          <a:bodyPr/>
          <a:lstStyle/>
          <a:p>
            <a:pPr eaLnBrk="1" hangingPunct="1"/>
            <a:r>
              <a:rPr lang="tr-TR" b="1" smtClean="0">
                <a:solidFill>
                  <a:srgbClr val="FF0000"/>
                </a:solidFill>
              </a:rPr>
              <a:t>KISIRLIK</a:t>
            </a:r>
            <a:endParaRPr lang="en-US" b="1" smtClean="0">
              <a:solidFill>
                <a:srgbClr val="FF0000"/>
              </a:solidFill>
            </a:endParaRP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38375" y="2386013"/>
            <a:ext cx="7772400" cy="4114800"/>
          </a:xfrm>
        </p:spPr>
        <p:txBody>
          <a:bodyPr/>
          <a:lstStyle/>
          <a:p>
            <a:pPr eaLnBrk="1" hangingPunct="1"/>
            <a:r>
              <a:rPr lang="tr-TR"/>
              <a:t>Korunmasız ve düzenli ilişkiye rağmen çiftlerin bir yıl içerisinde gebelik elde edememesidir.</a:t>
            </a:r>
          </a:p>
          <a:p>
            <a:pPr eaLnBrk="1" hangingPunct="1"/>
            <a:endParaRPr lang="tr-TR"/>
          </a:p>
          <a:p>
            <a:pPr eaLnBrk="1" hangingPunct="1"/>
            <a:r>
              <a:rPr lang="tr-TR"/>
              <a:t>Her yedi evli çiftten biri çocuk sahibi olmakta güçlük çekebilir.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0864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40014" y="588963"/>
            <a:ext cx="7793037" cy="982662"/>
          </a:xfrm>
        </p:spPr>
        <p:txBody>
          <a:bodyPr/>
          <a:lstStyle/>
          <a:p>
            <a:pPr eaLnBrk="1" hangingPunct="1"/>
            <a:r>
              <a:rPr lang="tr-TR" sz="4000" b="1">
                <a:solidFill>
                  <a:srgbClr val="FF0000"/>
                </a:solidFill>
              </a:rPr>
              <a:t>   OLUMSUZ YÖNLERİ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95501" y="2281239"/>
            <a:ext cx="8143875" cy="47196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600"/>
              <a:t>Uygulama, çıkarma ve izlem hizmetleri eğitilmiş personel ve uygun malzeme gerektirir,</a:t>
            </a:r>
          </a:p>
          <a:p>
            <a:pPr eaLnBrk="1" hangingPunct="1">
              <a:lnSpc>
                <a:spcPct val="90000"/>
              </a:lnSpc>
            </a:pPr>
            <a:r>
              <a:rPr lang="tr-TR" sz="2600"/>
              <a:t>Uygulama sonrası ilk üç ayda adetlerde düzensizlik, kanama miktarı ve süresinde artma,</a:t>
            </a:r>
          </a:p>
          <a:p>
            <a:pPr eaLnBrk="1" hangingPunct="1">
              <a:lnSpc>
                <a:spcPct val="90000"/>
              </a:lnSpc>
            </a:pPr>
            <a:r>
              <a:rPr lang="tr-TR" sz="2600"/>
              <a:t>İlk birkaç adet döneminde ağrı,</a:t>
            </a:r>
          </a:p>
          <a:p>
            <a:pPr eaLnBrk="1" hangingPunct="1">
              <a:lnSpc>
                <a:spcPct val="90000"/>
              </a:lnSpc>
            </a:pPr>
            <a:r>
              <a:rPr lang="tr-TR" sz="2600"/>
              <a:t>Uygulama sırasında az da olsa perforasyon riski,</a:t>
            </a:r>
          </a:p>
          <a:p>
            <a:pPr eaLnBrk="1" hangingPunct="1">
              <a:lnSpc>
                <a:spcPct val="90000"/>
              </a:lnSpc>
            </a:pPr>
            <a:r>
              <a:rPr lang="tr-TR" sz="2600"/>
              <a:t>Uterustan kendiliğinden atılma riski ya da servikse kaydığında şiddetli kasık ağrılarına neden olabilir,</a:t>
            </a:r>
          </a:p>
          <a:p>
            <a:pPr eaLnBrk="1" hangingPunct="1">
              <a:lnSpc>
                <a:spcPct val="90000"/>
              </a:lnSpc>
            </a:pPr>
            <a:r>
              <a:rPr lang="tr-TR" sz="2600"/>
              <a:t>CYB hastalıklara karşı  korumaz.</a:t>
            </a:r>
          </a:p>
          <a:p>
            <a:pPr eaLnBrk="1" hangingPunct="1">
              <a:lnSpc>
                <a:spcPct val="90000"/>
              </a:lnSpc>
            </a:pPr>
            <a:endParaRPr lang="tr-TR" sz="2600"/>
          </a:p>
        </p:txBody>
      </p:sp>
    </p:spTree>
    <p:extLst>
      <p:ext uri="{BB962C8B-B14F-4D97-AF65-F5344CB8AC3E}">
        <p14:creationId xmlns:p14="http://schemas.microsoft.com/office/powerpoint/2010/main" val="350772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532189" y="214314"/>
            <a:ext cx="5849937" cy="1462087"/>
          </a:xfrm>
        </p:spPr>
        <p:txBody>
          <a:bodyPr/>
          <a:lstStyle/>
          <a:p>
            <a:pPr eaLnBrk="1" hangingPunct="1"/>
            <a:r>
              <a:rPr lang="tr-TR" sz="4000" b="1">
                <a:solidFill>
                  <a:srgbClr val="FF0000"/>
                </a:solidFill>
              </a:rPr>
              <a:t>Kısırlıkta ne yapmalı</a:t>
            </a:r>
            <a:endParaRPr lang="en-US" sz="4000" b="1">
              <a:solidFill>
                <a:srgbClr val="FF0000"/>
              </a:solidFill>
            </a:endParaRP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52625" y="2528888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/>
              <a:t>Çiftler bu konuda uzmanlaşmış Kadın Doğum uzmanına başvurmalılar.</a:t>
            </a:r>
          </a:p>
          <a:p>
            <a:pPr eaLnBrk="1" hangingPunct="1">
              <a:lnSpc>
                <a:spcPct val="80000"/>
              </a:lnSpc>
            </a:pPr>
            <a:r>
              <a:rPr lang="tr-TR"/>
              <a:t>Kısırlık her iki cins ede bağlı olabileceğinden ilk görüşmeye birlikte gitmeliler.</a:t>
            </a:r>
          </a:p>
          <a:p>
            <a:pPr eaLnBrk="1" hangingPunct="1">
              <a:lnSpc>
                <a:spcPct val="80000"/>
              </a:lnSpc>
            </a:pPr>
            <a:r>
              <a:rPr lang="tr-TR"/>
              <a:t>Kısırlık %25 birden çok nedene bağlı olabileceği için detaylı araştırılmalıdır.</a:t>
            </a:r>
          </a:p>
          <a:p>
            <a:pPr eaLnBrk="1" hangingPunct="1">
              <a:lnSpc>
                <a:spcPct val="80000"/>
              </a:lnSpc>
            </a:pPr>
            <a:r>
              <a:rPr lang="tr-TR"/>
              <a:t>Kısırlığın %5 nedeni bulunamamaktadır.</a:t>
            </a:r>
          </a:p>
          <a:p>
            <a:pPr eaLnBrk="1" hangingPunct="1">
              <a:lnSpc>
                <a:spcPct val="80000"/>
              </a:lnSpc>
            </a:pPr>
            <a:r>
              <a:rPr lang="tr-TR"/>
              <a:t>Kısırlığın nedeni tespit edildikten sonra yeni gelişen tedavi yöntemleri ile çiftlerin birçoğu bebek sahibi olabilmektedirler.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572830"/>
      </p:ext>
    </p:extLst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46439" y="214314"/>
            <a:ext cx="7064375" cy="1462087"/>
          </a:xfrm>
        </p:spPr>
        <p:txBody>
          <a:bodyPr/>
          <a:lstStyle/>
          <a:p>
            <a:pPr eaLnBrk="1" hangingPunct="1"/>
            <a:r>
              <a:rPr lang="tr-TR" sz="4000" b="1">
                <a:solidFill>
                  <a:srgbClr val="FF0000"/>
                </a:solidFill>
              </a:rPr>
              <a:t>KISIRLIKTA NE YAPMALI</a:t>
            </a:r>
            <a:endParaRPr lang="en-US" sz="4000" b="1">
              <a:solidFill>
                <a:srgbClr val="FF0000"/>
              </a:solidFill>
            </a:endParaRP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66938" y="2386013"/>
            <a:ext cx="7772400" cy="4114800"/>
          </a:xfrm>
        </p:spPr>
        <p:txBody>
          <a:bodyPr/>
          <a:lstStyle/>
          <a:p>
            <a:pPr eaLnBrk="1" hangingPunct="1"/>
            <a:r>
              <a:rPr lang="tr-TR"/>
              <a:t>Çiftler erkekte tohum hücreleriyle ilgili ciddi sorunların bulunduğu durumlarda,eğer kadının yaşı da ileri ise Üremeye Yardımcı Tedavi Merkezlerine Tüp Bebek ve benzeri uygulamalar için müracaat edebilmelidir.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6422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839" y="214314"/>
            <a:ext cx="7793037" cy="1462087"/>
          </a:xfrm>
        </p:spPr>
        <p:txBody>
          <a:bodyPr/>
          <a:lstStyle/>
          <a:p>
            <a:pPr eaLnBrk="1" hangingPunct="1"/>
            <a:r>
              <a:rPr lang="tr-TR" sz="3600" b="1">
                <a:solidFill>
                  <a:srgbClr val="FF0000"/>
                </a:solidFill>
              </a:rPr>
              <a:t>KULLANILMAMASI GEREKEN DURUMLAR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95500" y="2243138"/>
            <a:ext cx="7772400" cy="4114800"/>
          </a:xfrm>
        </p:spPr>
        <p:txBody>
          <a:bodyPr/>
          <a:lstStyle/>
          <a:p>
            <a:pPr eaLnBrk="1" hangingPunct="1"/>
            <a:r>
              <a:rPr lang="tr-TR"/>
              <a:t>Gebelik,</a:t>
            </a:r>
          </a:p>
          <a:p>
            <a:pPr eaLnBrk="1" hangingPunct="1"/>
            <a:r>
              <a:rPr lang="tr-TR"/>
              <a:t>Tanı konmamış şiddetli vajinal kanama,</a:t>
            </a:r>
          </a:p>
          <a:p>
            <a:pPr eaLnBrk="1" hangingPunct="1"/>
            <a:r>
              <a:rPr lang="tr-TR"/>
              <a:t>Mevcut ya da son 3 ay içinde aktif GYE  veya pelvik inflamatuar hastalık öyküsü,</a:t>
            </a:r>
          </a:p>
          <a:p>
            <a:pPr eaLnBrk="1" hangingPunct="1"/>
            <a:r>
              <a:rPr lang="tr-TR"/>
              <a:t>Düşük ya da doğumu izleyen sepsis,</a:t>
            </a:r>
          </a:p>
          <a:p>
            <a:pPr eaLnBrk="1" hangingPunct="1"/>
            <a:r>
              <a:rPr lang="tr-TR"/>
              <a:t>Genital Ca,</a:t>
            </a:r>
          </a:p>
          <a:p>
            <a:pPr eaLnBrk="1" hangingPunct="1"/>
            <a:r>
              <a:rPr lang="tr-TR"/>
              <a:t>Kötü huylu trofoblastik hastalık,</a:t>
            </a:r>
          </a:p>
          <a:p>
            <a:pPr eaLnBrk="1" hangingPunct="1"/>
            <a:r>
              <a:rPr lang="tr-TR"/>
              <a:t>Pelvik tüberküloz, </a:t>
            </a:r>
          </a:p>
        </p:txBody>
      </p:sp>
    </p:spTree>
    <p:extLst>
      <p:ext uri="{BB962C8B-B14F-4D97-AF65-F5344CB8AC3E}">
        <p14:creationId xmlns:p14="http://schemas.microsoft.com/office/powerpoint/2010/main" val="17266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946400" y="357189"/>
            <a:ext cx="7793038" cy="1462087"/>
          </a:xfrm>
        </p:spPr>
        <p:txBody>
          <a:bodyPr/>
          <a:lstStyle/>
          <a:p>
            <a:pPr eaLnBrk="1" hangingPunct="1"/>
            <a:r>
              <a:rPr lang="tr-TR" sz="4000" b="1">
                <a:solidFill>
                  <a:srgbClr val="FF0000"/>
                </a:solidFill>
              </a:rPr>
              <a:t>İLK SEÇENEK OLMAMASI GEREKEN DURUMLAR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38375" y="2243138"/>
            <a:ext cx="7772400" cy="4114800"/>
          </a:xfrm>
        </p:spPr>
        <p:txBody>
          <a:bodyPr/>
          <a:lstStyle/>
          <a:p>
            <a:pPr eaLnBrk="1" hangingPunct="1"/>
            <a:r>
              <a:rPr lang="tr-TR"/>
              <a:t>Şiddetli dismenore,</a:t>
            </a:r>
          </a:p>
          <a:p>
            <a:pPr eaLnBrk="1" hangingPunct="1"/>
            <a:r>
              <a:rPr lang="tr-TR"/>
              <a:t>Düzensiz aşırı veya uzun süren adet kanaması,</a:t>
            </a:r>
          </a:p>
          <a:p>
            <a:pPr eaLnBrk="1" hangingPunct="1"/>
            <a:r>
              <a:rPr lang="tr-TR"/>
              <a:t>Tekrarlayan GYE  veya yüksek riski,</a:t>
            </a:r>
          </a:p>
          <a:p>
            <a:pPr eaLnBrk="1" hangingPunct="1"/>
            <a:r>
              <a:rPr lang="tr-TR"/>
              <a:t>Klinik anemi belirtileri, </a:t>
            </a:r>
          </a:p>
          <a:p>
            <a:pPr eaLnBrk="1" hangingPunct="1"/>
            <a:r>
              <a:rPr lang="tr-TR"/>
              <a:t>Myom, servikal darlığı veya endometriozis, </a:t>
            </a:r>
          </a:p>
          <a:p>
            <a:pPr eaLnBrk="1" hangingPunct="1"/>
            <a:r>
              <a:rPr lang="tr-TR"/>
              <a:t>İyi huylu trofoblastik hastalık,</a:t>
            </a:r>
          </a:p>
          <a:p>
            <a:pPr eaLnBrk="1" hangingPunct="1"/>
            <a:r>
              <a:rPr lang="tr-TR"/>
              <a:t>Komplikasyonlu kalp kapağı hastalığı,</a:t>
            </a:r>
          </a:p>
        </p:txBody>
      </p:sp>
    </p:spTree>
    <p:extLst>
      <p:ext uri="{BB962C8B-B14F-4D97-AF65-F5344CB8AC3E}">
        <p14:creationId xmlns:p14="http://schemas.microsoft.com/office/powerpoint/2010/main" val="49263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160714" y="214314"/>
            <a:ext cx="7793037" cy="1462087"/>
          </a:xfrm>
        </p:spPr>
        <p:txBody>
          <a:bodyPr/>
          <a:lstStyle/>
          <a:p>
            <a:pPr eaLnBrk="1" hangingPunct="1"/>
            <a:r>
              <a:rPr lang="tr-TR" sz="4000" b="1">
                <a:solidFill>
                  <a:srgbClr val="FF0000"/>
                </a:solidFill>
              </a:rPr>
              <a:t>UYGULAMA ZAMANI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95500" y="2243138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/>
              <a:t>Doğumdan sonra postplasental 10 dakika-48 saat içinde,</a:t>
            </a:r>
          </a:p>
          <a:p>
            <a:pPr eaLnBrk="1" hangingPunct="1">
              <a:lnSpc>
                <a:spcPct val="90000"/>
              </a:lnSpc>
            </a:pPr>
            <a:r>
              <a:rPr lang="tr-TR"/>
              <a:t>Doğumdan sonra 4.haftadan itibaren,</a:t>
            </a:r>
          </a:p>
          <a:p>
            <a:pPr eaLnBrk="1" hangingPunct="1">
              <a:lnSpc>
                <a:spcPct val="90000"/>
              </a:lnSpc>
            </a:pPr>
            <a:r>
              <a:rPr lang="tr-TR"/>
              <a:t>Sezaryenden sonra 8.haftadan itibaren,</a:t>
            </a:r>
          </a:p>
          <a:p>
            <a:pPr eaLnBrk="1" hangingPunct="1">
              <a:lnSpc>
                <a:spcPct val="90000"/>
              </a:lnSpc>
            </a:pPr>
            <a:r>
              <a:rPr lang="tr-TR"/>
              <a:t>Düşük sonrası hemen,</a:t>
            </a:r>
          </a:p>
          <a:p>
            <a:pPr eaLnBrk="1" hangingPunct="1">
              <a:lnSpc>
                <a:spcPct val="90000"/>
              </a:lnSpc>
            </a:pPr>
            <a:r>
              <a:rPr lang="tr-TR"/>
              <a:t>Adetin ilk 7 günü,</a:t>
            </a:r>
          </a:p>
          <a:p>
            <a:pPr eaLnBrk="1" hangingPunct="1">
              <a:lnSpc>
                <a:spcPct val="90000"/>
              </a:lnSpc>
            </a:pPr>
            <a:r>
              <a:rPr lang="tr-TR">
                <a:solidFill>
                  <a:srgbClr val="FF0000"/>
                </a:solidFill>
              </a:rPr>
              <a:t>Gebelik olmadığı kesin ise her zaman RİA uygulanabilir.</a:t>
            </a:r>
          </a:p>
        </p:txBody>
      </p:sp>
    </p:spTree>
    <p:extLst>
      <p:ext uri="{BB962C8B-B14F-4D97-AF65-F5344CB8AC3E}">
        <p14:creationId xmlns:p14="http://schemas.microsoft.com/office/powerpoint/2010/main" val="235306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874964" y="214314"/>
            <a:ext cx="7793037" cy="1462087"/>
          </a:xfrm>
        </p:spPr>
        <p:txBody>
          <a:bodyPr/>
          <a:lstStyle/>
          <a:p>
            <a:pPr eaLnBrk="1" hangingPunct="1"/>
            <a:r>
              <a:rPr lang="tr-TR" sz="3200" b="1">
                <a:solidFill>
                  <a:srgbClr val="FF0000"/>
                </a:solidFill>
              </a:rPr>
              <a:t>RİA UYGULANMASINDAN SONRA                                 KARŞILAŞILABİLECEK  SORUNLAR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95500" y="2243138"/>
            <a:ext cx="7772400" cy="4114800"/>
          </a:xfrm>
        </p:spPr>
        <p:txBody>
          <a:bodyPr/>
          <a:lstStyle/>
          <a:p>
            <a:pPr eaLnBrk="1" hangingPunct="1"/>
            <a:r>
              <a:rPr lang="tr-TR"/>
              <a:t>RİA+gebelik,</a:t>
            </a:r>
          </a:p>
          <a:p>
            <a:pPr eaLnBrk="1" hangingPunct="1"/>
            <a:r>
              <a:rPr lang="tr-TR"/>
              <a:t>Kramp tarzı şiddetli ağrı,</a:t>
            </a:r>
          </a:p>
          <a:p>
            <a:pPr eaLnBrk="1" hangingPunct="1"/>
            <a:r>
              <a:rPr lang="tr-TR"/>
              <a:t>Düzensiz ve aşırı kanama,</a:t>
            </a:r>
          </a:p>
          <a:p>
            <a:pPr eaLnBrk="1" hangingPunct="1"/>
            <a:r>
              <a:rPr lang="tr-TR"/>
              <a:t>Pelvik enfeksiyon (ilk 28 gün),</a:t>
            </a:r>
          </a:p>
          <a:p>
            <a:pPr eaLnBrk="1" hangingPunct="1"/>
            <a:r>
              <a:rPr lang="tr-TR"/>
              <a:t>İplerin kaybolması,</a:t>
            </a:r>
          </a:p>
          <a:p>
            <a:pPr eaLnBrk="1" hangingPunct="1"/>
            <a:r>
              <a:rPr lang="tr-TR"/>
              <a:t>Uterus perforasyonu,</a:t>
            </a:r>
          </a:p>
          <a:p>
            <a:pPr eaLnBrk="1" hangingPunct="1"/>
            <a:r>
              <a:rPr lang="tr-TR"/>
              <a:t>Senkop, bradikardi, vazovagal reaksiyon, </a:t>
            </a:r>
          </a:p>
          <a:p>
            <a:pPr eaLnBrk="1" hangingPunct="1"/>
            <a:endParaRPr lang="tr-TR"/>
          </a:p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9492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1672</Words>
  <Application>Microsoft Office PowerPoint</Application>
  <PresentationFormat>Geniş ekran</PresentationFormat>
  <Paragraphs>322</Paragraphs>
  <Slides>51</Slides>
  <Notes>50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2</vt:i4>
      </vt:variant>
      <vt:variant>
        <vt:lpstr>Slayt Başlıkları</vt:lpstr>
      </vt:variant>
      <vt:variant>
        <vt:i4>51</vt:i4>
      </vt:variant>
    </vt:vector>
  </HeadingPairs>
  <TitlesOfParts>
    <vt:vector size="59" baseType="lpstr">
      <vt:lpstr>Arial</vt:lpstr>
      <vt:lpstr>Calibri</vt:lpstr>
      <vt:lpstr>Calibri Light</vt:lpstr>
      <vt:lpstr>Tahoma</vt:lpstr>
      <vt:lpstr>Wingdings</vt:lpstr>
      <vt:lpstr>Office Teması</vt:lpstr>
      <vt:lpstr>Klip</vt:lpstr>
      <vt:lpstr>CorelDRAW</vt:lpstr>
      <vt:lpstr>PowerPoint Sunusu</vt:lpstr>
      <vt:lpstr>         RAHİM İÇİ ARAÇLAR (RİA,ALET,SPİRAL)</vt:lpstr>
      <vt:lpstr>    ETKİ MEKANİZMASI</vt:lpstr>
      <vt:lpstr>      OLUMLU YÖNLERİ</vt:lpstr>
      <vt:lpstr>   OLUMSUZ YÖNLERİ</vt:lpstr>
      <vt:lpstr>KULLANILMAMASI GEREKEN DURUMLAR</vt:lpstr>
      <vt:lpstr>İLK SEÇENEK OLMAMASI GEREKEN DURUMLAR</vt:lpstr>
      <vt:lpstr>UYGULAMA ZAMANI</vt:lpstr>
      <vt:lpstr>RİA UYGULANMASINDAN SONRA                                 KARŞILAŞILABİLECEK  SORUNLAR</vt:lpstr>
      <vt:lpstr> RİA NE ZAMAN ÇIKARILIR?</vt:lpstr>
      <vt:lpstr>   DİKKAT ! RİA ile korunurken</vt:lpstr>
      <vt:lpstr>YALNIZ PROGESTİN İÇEREN ENJEKTE EDİLEN KONTRASEPTİFLER</vt:lpstr>
      <vt:lpstr>PROGESTİN İÇEREN ENJEKTABL ETKİ  MEKANİZMASI</vt:lpstr>
      <vt:lpstr>PROGESTİN İÇEREN ENJEKTABL OLUMLU YÖNLERİ</vt:lpstr>
      <vt:lpstr> PROGESTİN İÇEREN ENJEKTABL OLUMSUZ YÖNLERİ</vt:lpstr>
      <vt:lpstr>PROGESTİN İÇEREN ENJEKTABL YAN ETKİLERİ</vt:lpstr>
      <vt:lpstr>PROGESTİN İÇEREN ENJEKTABL KİMLER İÇİN UYGUNDUR</vt:lpstr>
      <vt:lpstr>PROGESTİN İÇEREN ENJEKTABL KİMLER İÇİN UYGUN DEĞİLDİR</vt:lpstr>
      <vt:lpstr>BARİYER YÖNTEMLER</vt:lpstr>
      <vt:lpstr>PowerPoint Sunusu</vt:lpstr>
      <vt:lpstr>Bariyer Yöntemler Kimler     İçin  Uygundur ? </vt:lpstr>
      <vt:lpstr>PowerPoint Sunusu</vt:lpstr>
      <vt:lpstr>OLUMLU YÖNLERİ </vt:lpstr>
      <vt:lpstr>PowerPoint Sunusu</vt:lpstr>
      <vt:lpstr>DİYAFRAM KULLANIMI İLE İLGİLİ UYARILAR !</vt:lpstr>
      <vt:lpstr>PowerPoint Sunusu</vt:lpstr>
      <vt:lpstr>ETKİ MEKANİZMASI NEDİR ETKİNLİĞİ NE KADARDIR ?</vt:lpstr>
      <vt:lpstr>OLUMLU YÖNLERİ</vt:lpstr>
      <vt:lpstr>OLUMSUZ YÖNLERİ</vt:lpstr>
      <vt:lpstr>  TÜPLERİN BAĞLANMASI  (TÜP LİGASYONU) GÖNÜLLÜ CERRAHİ STERİLİZASYON</vt:lpstr>
      <vt:lpstr>  *Başka çocuk istemeyen ve doğurganlıklarını sona erdirmek isteyen çiftler için uygulanan en güvenli yöntemlerden birisidir.</vt:lpstr>
      <vt:lpstr>Cerrahi sterilizasyonun her iki türü ne kadında ne de erkekte cinsel işlev ve tatminde bir değişiklik yapmaz.(Adet görme, boşalma gibi) Vücudun diğer işlevlerini etkilemez.</vt:lpstr>
      <vt:lpstr>TÜP LİGASYONU</vt:lpstr>
      <vt:lpstr>OLUMLU YÖNLERİ</vt:lpstr>
      <vt:lpstr>OLUMSUZ YÖNLERİ</vt:lpstr>
      <vt:lpstr>      Uygun Olanlar       Uygun Olmayanlar</vt:lpstr>
      <vt:lpstr>PowerPoint Sunusu</vt:lpstr>
      <vt:lpstr>PowerPoint Sunusu</vt:lpstr>
      <vt:lpstr>PowerPoint Sunusu</vt:lpstr>
      <vt:lpstr>PowerPoint Sunusu</vt:lpstr>
      <vt:lpstr>KONDOM KULLANIMI İLE İLGİLİ UYARILAR</vt:lpstr>
      <vt:lpstr>     VAZEKTOMİ</vt:lpstr>
      <vt:lpstr>Vazektomi</vt:lpstr>
      <vt:lpstr> </vt:lpstr>
      <vt:lpstr>Olumlu Yönleri</vt:lpstr>
      <vt:lpstr>Olumsuz Yönleri</vt:lpstr>
      <vt:lpstr>Kimler İçin Uygundur: </vt:lpstr>
      <vt:lpstr>Kimlere Uygulanmaz:</vt:lpstr>
      <vt:lpstr>KISIRLIK</vt:lpstr>
      <vt:lpstr>Kısırlıkta ne yapmalı</vt:lpstr>
      <vt:lpstr>KISIRLIKTA NE YAPMALI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SBO1</dc:creator>
  <cp:lastModifiedBy>SBO1</cp:lastModifiedBy>
  <cp:revision>1</cp:revision>
  <dcterms:created xsi:type="dcterms:W3CDTF">2016-10-25T19:13:29Z</dcterms:created>
  <dcterms:modified xsi:type="dcterms:W3CDTF">2016-10-25T19:13:34Z</dcterms:modified>
</cp:coreProperties>
</file>