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5232B-24C1-4227-95CE-CA74347ECBD1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DED2-35B0-414A-850D-1A90096EE0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62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658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196CD5F-FF28-48B0-9547-2A5E29FCA7A3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18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613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DB7CF1A-5137-4E61-84B9-3BF70626D621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7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873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0DA3A25-ED4C-49F9-ADCB-5635F764C26C}" type="slidenum">
              <a:rPr lang="en-US" smtClean="0">
                <a:latin typeface="Arial" charset="0"/>
              </a:rPr>
              <a:pPr eaLnBrk="1" hangingPunct="1"/>
              <a:t>12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419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894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D39A12F-8B7B-41F8-9655-9C52D6AD1F07}" type="slidenum">
              <a:rPr lang="en-US" smtClean="0">
                <a:latin typeface="Arial" charset="0"/>
              </a:rPr>
              <a:pPr eaLnBrk="1" hangingPunct="1"/>
              <a:t>13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8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904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9CBD1A4-A846-4D39-B312-CC2BAF6DD02E}" type="slidenum">
              <a:rPr lang="en-US" smtClean="0">
                <a:latin typeface="Arial" charset="0"/>
              </a:rPr>
              <a:pPr eaLnBrk="1" hangingPunct="1"/>
              <a:t>14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7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914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91B9185-3AF7-490D-B37C-616BC76756C4}" type="slidenum">
              <a:rPr lang="en-US" smtClean="0">
                <a:latin typeface="Arial" charset="0"/>
              </a:rPr>
              <a:pPr eaLnBrk="1" hangingPunct="1"/>
              <a:t>15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134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925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52C94D2-9628-4D62-BC9E-6D9B6EF609DC}" type="slidenum">
              <a:rPr lang="en-US" smtClean="0">
                <a:latin typeface="Arial" charset="0"/>
              </a:rPr>
              <a:pPr eaLnBrk="1" hangingPunct="1"/>
              <a:t>16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28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935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895DE3F-7CA1-4086-AFFC-24A260CC6FD9}" type="slidenum">
              <a:rPr lang="en-US" smtClean="0">
                <a:latin typeface="Arial" charset="0"/>
              </a:rPr>
              <a:pPr eaLnBrk="1" hangingPunct="1"/>
              <a:t>17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9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945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39436A7-CE22-41BF-9560-26F0EEEFA19A}" type="slidenum">
              <a:rPr lang="en-US" smtClean="0">
                <a:latin typeface="Arial" charset="0"/>
              </a:rPr>
              <a:pPr eaLnBrk="1" hangingPunct="1"/>
              <a:t>18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86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078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F0A3771-EF35-4DA0-927E-7A26690C5871}" type="slidenum">
              <a:rPr lang="en-US" smtClean="0">
                <a:latin typeface="Arial" charset="0"/>
              </a:rPr>
              <a:pPr eaLnBrk="1" hangingPunct="1"/>
              <a:t>19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164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089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B9AE15-75B3-4F36-BAB6-839342C36ED3}" type="slidenum">
              <a:rPr lang="en-US" smtClean="0">
                <a:latin typeface="Arial" charset="0"/>
              </a:rPr>
              <a:pPr eaLnBrk="1" hangingPunct="1"/>
              <a:t>20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3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679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DEBCBAA-8B87-41CE-82F1-07E6A89C6057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932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099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5427F52-22BA-46AB-859D-D3AEBA2DAB79}" type="slidenum">
              <a:rPr lang="en-US" smtClean="0">
                <a:latin typeface="Arial" charset="0"/>
              </a:rPr>
              <a:pPr eaLnBrk="1" hangingPunct="1"/>
              <a:t>21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7489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09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86ABB9F-0213-4744-A8F3-6056291BEA6E}" type="slidenum">
              <a:rPr lang="en-US" smtClean="0">
                <a:latin typeface="Arial" charset="0"/>
              </a:rPr>
              <a:pPr eaLnBrk="1" hangingPunct="1"/>
              <a:t>22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263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19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01C842-913B-4428-AED5-CB30B138FDE5}" type="slidenum">
              <a:rPr lang="en-US" smtClean="0">
                <a:latin typeface="Arial" charset="0"/>
              </a:rPr>
              <a:pPr eaLnBrk="1" hangingPunct="1"/>
              <a:t>23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177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83A8D53-3DF7-4A65-B8F5-B95819D16D44}" type="slidenum">
              <a:rPr lang="en-US" smtClean="0">
                <a:latin typeface="Arial" charset="0"/>
              </a:rPr>
              <a:pPr eaLnBrk="1" hangingPunct="1"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1911413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40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CA10388-A71F-4E13-AB6C-92D79E428AD8}" type="slidenum">
              <a:rPr lang="en-US" smtClean="0">
                <a:latin typeface="Arial" charset="0"/>
              </a:rPr>
              <a:pPr eaLnBrk="1" hangingPunct="1"/>
              <a:t>25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1546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50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0CF1B5D-F5E1-44AC-B225-96835EFCA32D}" type="slidenum">
              <a:rPr lang="en-US" smtClean="0">
                <a:latin typeface="Arial" charset="0"/>
              </a:rPr>
              <a:pPr eaLnBrk="1" hangingPunct="1"/>
              <a:t>26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583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60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3EF1F0D-0765-4666-8E87-75B193F1D9B1}" type="slidenum">
              <a:rPr lang="en-US" smtClean="0">
                <a:latin typeface="Arial" charset="0"/>
              </a:rPr>
              <a:pPr eaLnBrk="1" hangingPunct="1"/>
              <a:t>27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108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7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70D06DF-42C4-46B1-A16B-0AC19FB369A2}" type="slidenum">
              <a:rPr lang="en-US" smtClean="0">
                <a:latin typeface="Arial" charset="0"/>
              </a:rPr>
              <a:pPr eaLnBrk="1" hangingPunct="1"/>
              <a:t>28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973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81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0D3A59B-E81E-498C-98DE-2891E86CB6AA}" type="slidenum">
              <a:rPr lang="en-US" smtClean="0">
                <a:latin typeface="Arial" charset="0"/>
              </a:rPr>
              <a:pPr eaLnBrk="1" hangingPunct="1"/>
              <a:t>29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571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191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A06C41B-1E9E-4902-B9A6-D76B046AD07C}" type="slidenum">
              <a:rPr lang="en-US" smtClean="0">
                <a:latin typeface="Arial" charset="0"/>
              </a:rPr>
              <a:pPr eaLnBrk="1" hangingPunct="1"/>
              <a:t>30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5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689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E9B56F3-847B-469C-B458-998CD2757B2D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856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01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BEC60F4-1BC4-415F-8F7D-2518A9B0A8F9}" type="slidenum">
              <a:rPr lang="en-US" smtClean="0">
                <a:latin typeface="Arial" charset="0"/>
              </a:rPr>
              <a:pPr eaLnBrk="1" hangingPunct="1"/>
              <a:t>31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1091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1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2FC6D6C-64E5-4B29-8EED-E3CE4EB6B239}" type="slidenum">
              <a:rPr lang="en-US" smtClean="0">
                <a:latin typeface="Arial" charset="0"/>
              </a:rPr>
              <a:pPr eaLnBrk="1" hangingPunct="1"/>
              <a:t>32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966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22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E7CE757-2026-4108-AE51-F0F7F29C8CFC}" type="slidenum">
              <a:rPr lang="en-US" smtClean="0">
                <a:latin typeface="Arial" charset="0"/>
              </a:rPr>
              <a:pPr eaLnBrk="1" hangingPunct="1"/>
              <a:t>33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685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323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5C629C0-F6AB-4508-9E7B-5959FAAE18B3}" type="slidenum">
              <a:rPr lang="en-US" smtClean="0">
                <a:latin typeface="Arial" charset="0"/>
              </a:rPr>
              <a:pPr eaLnBrk="1" hangingPunct="1"/>
              <a:t>34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8193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42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C3EA941-FA88-477B-8FC3-A41E351053E1}" type="slidenum">
              <a:rPr lang="en-US" smtClean="0">
                <a:latin typeface="Arial" charset="0"/>
              </a:rPr>
              <a:pPr eaLnBrk="1" hangingPunct="1"/>
              <a:t>35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084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52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BEAFFFF-0852-4D2F-BD62-4036D2D6DEF3}" type="slidenum">
              <a:rPr lang="en-US" smtClean="0">
                <a:latin typeface="Arial" charset="0"/>
              </a:rPr>
              <a:pPr eaLnBrk="1" hangingPunct="1"/>
              <a:t>36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288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293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67BAF0E-BB27-408E-8518-764C2A705684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37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894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040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9DE70C9-D73F-4801-B494-11703225870B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578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14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9C47799-8721-4B33-9DD7-60E94B231D18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928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24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5D504E0-E014-489C-A254-7E0CDD3EF68B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40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9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699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D9EC77A-2683-4949-940B-022524818EA1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362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34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1163C14-8B75-4FBE-ABB0-9CFD8D24D54F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41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34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55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82C91A1-43D8-4A6F-A8B6-E068F96DA973}" type="slidenum">
              <a:rPr lang="en-US" smtClean="0">
                <a:latin typeface="Arial" charset="0"/>
              </a:rPr>
              <a:pPr eaLnBrk="1" hangingPunct="1"/>
              <a:t>42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9168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65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3579428-EEDC-43E8-B88B-0F22D625A7E4}" type="slidenum">
              <a:rPr lang="en-US" smtClean="0">
                <a:latin typeface="Arial" charset="0"/>
              </a:rPr>
              <a:pPr eaLnBrk="1" hangingPunct="1"/>
              <a:t>43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360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75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101FB3C-2B66-4FB4-B6B0-82D3C819BFA9}" type="slidenum">
              <a:rPr lang="en-US" smtClean="0">
                <a:latin typeface="Arial" charset="0"/>
              </a:rPr>
              <a:pPr eaLnBrk="1" hangingPunct="1"/>
              <a:t>44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6021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85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C0FE6A6-7DAE-4962-AF87-47D43C3542DD}" type="slidenum">
              <a:rPr lang="en-US" smtClean="0">
                <a:latin typeface="Arial" charset="0"/>
              </a:rPr>
              <a:pPr eaLnBrk="1" hangingPunct="1"/>
              <a:t>45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847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961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396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924CFAD-ECF9-4C60-876D-4A28E0593EB1}" type="slidenum">
              <a:rPr lang="en-US" smtClean="0">
                <a:latin typeface="Arial" charset="0"/>
              </a:rPr>
              <a:pPr eaLnBrk="1" hangingPunct="1"/>
              <a:t>46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749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406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29A82AE-DCE9-4AA4-A337-83C13D3546B4}" type="slidenum">
              <a:rPr lang="en-US" smtClean="0">
                <a:latin typeface="Arial" charset="0"/>
              </a:rPr>
              <a:pPr eaLnBrk="1" hangingPunct="1"/>
              <a:t>47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8609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416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9809719-B2F5-404F-847C-5D383B52295F}" type="slidenum">
              <a:rPr lang="en-US" smtClean="0">
                <a:latin typeface="Arial" charset="0"/>
              </a:rPr>
              <a:pPr eaLnBrk="1" hangingPunct="1"/>
              <a:t>48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4618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570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D4C218D-7462-4B2B-B079-9E559DE59F16}" type="slidenum">
              <a:rPr lang="en-US" smtClean="0">
                <a:latin typeface="Arial" charset="0"/>
              </a:rPr>
              <a:pPr eaLnBrk="1" hangingPunct="1"/>
              <a:t>49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4118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805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580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70070F-C9B4-4A52-A197-E797D153FD0A}" type="slidenum">
              <a:rPr lang="en-US" smtClean="0">
                <a:latin typeface="Arial" charset="0"/>
              </a:rPr>
              <a:pPr eaLnBrk="1" hangingPunct="1"/>
              <a:t>50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7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10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5E228AE-A896-49B6-A0DB-F749F4930338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2472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907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2590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CABB97-457B-4BAF-BD15-CE2332B001AA}" type="slidenum">
              <a:rPr lang="en-US" smtClean="0">
                <a:latin typeface="Arial" charset="0"/>
              </a:rPr>
              <a:pPr eaLnBrk="1" hangingPunct="1"/>
              <a:t>51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700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203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AD250D2-CAF4-45F8-B0EA-20F7E5134963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58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30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528D560-FB62-49D8-A0AB-5461CDE3F68B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0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40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F78935D-9534-40FA-9C6B-D8C8BFC353F3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14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  <p:sp>
        <p:nvSpPr>
          <p:cNvPr id="1751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811FFD4-837E-4346-ADE5-C06E873B8E71}" type="slidenum">
              <a:rPr lang="en-US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4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6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66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0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103632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1576917" y="4151313"/>
            <a:ext cx="103632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65388-0517-4270-985F-C9C30BDBA2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9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9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83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77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52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29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27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45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00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AB06D-EE51-4548-9A9E-F671EC8563AF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930D1-688F-4FEC-A4E3-41D8F62B84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21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234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RİA NE ZAMAN ÇIKARILIR?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530475"/>
            <a:ext cx="7772400" cy="3602038"/>
          </a:xfrm>
        </p:spPr>
        <p:txBody>
          <a:bodyPr/>
          <a:lstStyle/>
          <a:p>
            <a:pPr eaLnBrk="1" hangingPunct="1"/>
            <a:r>
              <a:rPr lang="tr-TR"/>
              <a:t>Kullanıcı gebe kalmak istiyorsa,</a:t>
            </a:r>
          </a:p>
          <a:p>
            <a:pPr eaLnBrk="1" hangingPunct="1"/>
            <a:r>
              <a:rPr lang="tr-TR"/>
              <a:t>Şikayetleri sürüyorsa,</a:t>
            </a:r>
          </a:p>
          <a:p>
            <a:pPr eaLnBrk="1" hangingPunct="1"/>
            <a:r>
              <a:rPr lang="tr-TR"/>
              <a:t>RİA’nın etkililik süresi bittiğinde,</a:t>
            </a:r>
          </a:p>
          <a:p>
            <a:pPr eaLnBrk="1" hangingPunct="1"/>
            <a:r>
              <a:rPr lang="tr-TR"/>
              <a:t>Kullanıcı yöntem değiştirmek istiyorsa,  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77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2150" y="323850"/>
            <a:ext cx="7793038" cy="1462088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  DİKKAT !</a:t>
            </a:r>
            <a:br>
              <a:rPr lang="tr-TR" sz="40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RİA ile korunurken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1188" y="2314575"/>
            <a:ext cx="7772400" cy="4114800"/>
          </a:xfrm>
        </p:spPr>
        <p:txBody>
          <a:bodyPr/>
          <a:lstStyle/>
          <a:p>
            <a:pPr eaLnBrk="1" hangingPunct="1"/>
            <a:r>
              <a:rPr lang="tr-TR" sz="2600"/>
              <a:t>Adet gecikmesi, gebelik kuşkusu, anormal lekelenme ya da kanama,</a:t>
            </a:r>
          </a:p>
          <a:p>
            <a:pPr eaLnBrk="1" hangingPunct="1"/>
            <a:r>
              <a:rPr lang="tr-TR" sz="2600"/>
              <a:t>Karın ağrısı, cinsel ilişki sırasında ağrı,</a:t>
            </a:r>
          </a:p>
          <a:p>
            <a:pPr eaLnBrk="1" hangingPunct="1"/>
            <a:r>
              <a:rPr lang="tr-TR" sz="2600"/>
              <a:t>Aşırı  kanama,</a:t>
            </a:r>
          </a:p>
          <a:p>
            <a:pPr eaLnBrk="1" hangingPunct="1"/>
            <a:r>
              <a:rPr lang="tr-TR" sz="2600"/>
              <a:t>Anormal akıntı,</a:t>
            </a:r>
          </a:p>
          <a:p>
            <a:pPr eaLnBrk="1" hangingPunct="1"/>
            <a:r>
              <a:rPr lang="tr-TR" sz="2600"/>
              <a:t>Halsizlik, ateş, titreme,</a:t>
            </a:r>
          </a:p>
          <a:p>
            <a:pPr eaLnBrk="1" hangingPunct="1"/>
            <a:r>
              <a:rPr lang="tr-TR" sz="2600"/>
              <a:t>İplerin kaybolması, ele kısa ya da uzun gelmesi,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600"/>
              <a:t>Durumunda mutlaka Sağlık Kuruluşuna başvurunuz.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40482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5" y="2122489"/>
            <a:ext cx="7786688" cy="2592387"/>
          </a:xfrm>
        </p:spPr>
        <p:txBody>
          <a:bodyPr/>
          <a:lstStyle/>
          <a:p>
            <a:pPr algn="ctr" eaLnBrk="1" hangingPunct="1"/>
            <a:r>
              <a:rPr lang="tr-TR" sz="4000" b="1">
                <a:solidFill>
                  <a:srgbClr val="FF0000"/>
                </a:solidFill>
              </a:rPr>
              <a:t>YALNIZ PROGESTİN İÇEREN ENJEKTE EDİLEN KONTRASEPTİFLER</a:t>
            </a:r>
          </a:p>
        </p:txBody>
      </p:sp>
    </p:spTree>
    <p:extLst>
      <p:ext uri="{BB962C8B-B14F-4D97-AF65-F5344CB8AC3E}">
        <p14:creationId xmlns:p14="http://schemas.microsoft.com/office/powerpoint/2010/main" val="1673555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181350" y="685800"/>
            <a:ext cx="7772400" cy="1066800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PROGESTİN İÇEREN ENJEKTABL</a:t>
            </a:r>
            <a:br>
              <a:rPr lang="tr-TR" sz="24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ETKİ  MEKANİZMASI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2017713"/>
            <a:ext cx="65532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/>
          </a:p>
          <a:p>
            <a:pPr eaLnBrk="1" hangingPunct="1"/>
            <a:r>
              <a:rPr lang="tr-TR"/>
              <a:t>Ovülasyonu  baskılar.</a:t>
            </a:r>
          </a:p>
          <a:p>
            <a:pPr eaLnBrk="1" hangingPunct="1"/>
            <a:r>
              <a:rPr lang="tr-TR"/>
              <a:t>Servikal mukusu kalınlaştırarak sperm geçişini engeller.</a:t>
            </a:r>
          </a:p>
          <a:p>
            <a:pPr eaLnBrk="1" hangingPunct="1"/>
            <a:r>
              <a:rPr lang="tr-TR"/>
              <a:t>Endometriyum inaktif hale gelir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Etkinliği </a:t>
            </a:r>
            <a:r>
              <a:rPr lang="tr-TR">
                <a:solidFill>
                  <a:schemeClr val="bg2"/>
                </a:solidFill>
              </a:rPr>
              <a:t>% 99.9</a:t>
            </a:r>
            <a:r>
              <a:rPr lang="tr-TR"/>
              <a:t> dur.</a:t>
            </a:r>
          </a:p>
          <a:p>
            <a:pPr eaLnBrk="1" hangingPunct="1">
              <a:buFont typeface="Wingdings" pitchFamily="2" charset="2"/>
              <a:buNone/>
            </a:pPr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431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1" y="214314"/>
            <a:ext cx="6435725" cy="1462087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PROGESTİN İÇEREN ENJEKTABL</a:t>
            </a:r>
            <a:br>
              <a:rPr lang="tr-TR" sz="2400" b="1">
                <a:solidFill>
                  <a:srgbClr val="FF0000"/>
                </a:solidFill>
              </a:rPr>
            </a:br>
            <a:r>
              <a:rPr lang="tr-TR" sz="3600" b="1">
                <a:solidFill>
                  <a:srgbClr val="FF0000"/>
                </a:solidFill>
              </a:rPr>
              <a:t>OLUMLU YÖNLERİ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095501" y="2281238"/>
            <a:ext cx="7858125" cy="4648200"/>
          </a:xfrm>
        </p:spPr>
        <p:txBody>
          <a:bodyPr/>
          <a:lstStyle/>
          <a:p>
            <a:pPr eaLnBrk="1" hangingPunct="1"/>
            <a:r>
              <a:rPr lang="tr-TR"/>
              <a:t>Son derece etkilidir.</a:t>
            </a:r>
          </a:p>
          <a:p>
            <a:pPr eaLnBrk="1" hangingPunct="1"/>
            <a:r>
              <a:rPr lang="tr-TR"/>
              <a:t>Uygulanması kolaydır.</a:t>
            </a:r>
          </a:p>
          <a:p>
            <a:pPr eaLnBrk="1" hangingPunct="1"/>
            <a:r>
              <a:rPr lang="tr-TR"/>
              <a:t>İleri yaştaki kadınlar tarafından da kullanılır.</a:t>
            </a:r>
          </a:p>
          <a:p>
            <a:pPr eaLnBrk="1" hangingPunct="1"/>
            <a:r>
              <a:rPr lang="tr-TR"/>
              <a:t>Cinsel ilişkiyi etkilemez.</a:t>
            </a:r>
          </a:p>
          <a:p>
            <a:pPr eaLnBrk="1" hangingPunct="1"/>
            <a:r>
              <a:rPr lang="tr-TR"/>
              <a:t>Emzirmeyi etkilemez.</a:t>
            </a:r>
          </a:p>
          <a:p>
            <a:pPr eaLnBrk="1" hangingPunct="1"/>
            <a:r>
              <a:rPr lang="tr-TR"/>
              <a:t>PİH ve over kanserine karşı koruyucudur.</a:t>
            </a:r>
          </a:p>
          <a:p>
            <a:pPr eaLnBrk="1" hangingPunct="1"/>
            <a:r>
              <a:rPr lang="tr-TR"/>
              <a:t>Ektobik gebeliği önler.</a:t>
            </a:r>
          </a:p>
        </p:txBody>
      </p:sp>
    </p:spTree>
    <p:extLst>
      <p:ext uri="{BB962C8B-B14F-4D97-AF65-F5344CB8AC3E}">
        <p14:creationId xmlns:p14="http://schemas.microsoft.com/office/powerpoint/2010/main" val="1900867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89275" y="214314"/>
            <a:ext cx="6364288" cy="1462087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 PROGESTİN İÇEREN ENJEKTABL</a:t>
            </a:r>
            <a:br>
              <a:rPr lang="tr-TR" sz="24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OLUMSUZ YÖNLERİ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095501" y="2017713"/>
            <a:ext cx="8429625" cy="41148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Adet düzensizliğine neden olabilir.</a:t>
            </a:r>
          </a:p>
          <a:p>
            <a:pPr eaLnBrk="1" hangingPunct="1"/>
            <a:r>
              <a:rPr lang="tr-TR"/>
              <a:t>Kullanım bırakıldığında bazen adet gecikmesi olabilir.</a:t>
            </a:r>
          </a:p>
          <a:p>
            <a:pPr eaLnBrk="1" hangingPunct="1"/>
            <a:r>
              <a:rPr lang="tr-TR"/>
              <a:t>Kilo artışına neden olabilir.</a:t>
            </a:r>
          </a:p>
          <a:p>
            <a:pPr eaLnBrk="1" hangingPunct="1"/>
            <a:r>
              <a:rPr lang="tr-TR"/>
              <a:t>CYBH lara karşı koruyucu değildir.</a:t>
            </a:r>
          </a:p>
          <a:p>
            <a:pPr eaLnBrk="1" hangingPunct="1"/>
            <a:r>
              <a:rPr lang="tr-TR"/>
              <a:t>Uygulama için kliniğe gelmesi gerekir.</a:t>
            </a:r>
          </a:p>
        </p:txBody>
      </p:sp>
    </p:spTree>
    <p:extLst>
      <p:ext uri="{BB962C8B-B14F-4D97-AF65-F5344CB8AC3E}">
        <p14:creationId xmlns:p14="http://schemas.microsoft.com/office/powerpoint/2010/main" val="624287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60713" y="214314"/>
            <a:ext cx="6864350" cy="1462087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PROGESTİN İÇEREN ENJEKTABL</a:t>
            </a:r>
            <a:r>
              <a:rPr lang="tr-TR" sz="3200" b="1">
                <a:solidFill>
                  <a:srgbClr val="FF0000"/>
                </a:solidFill>
              </a:rPr>
              <a:t/>
            </a:r>
            <a:br>
              <a:rPr lang="tr-TR" sz="32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YAN ETKİLERİ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166938" y="2314575"/>
            <a:ext cx="7929562" cy="4114800"/>
          </a:xfrm>
        </p:spPr>
        <p:txBody>
          <a:bodyPr/>
          <a:lstStyle/>
          <a:p>
            <a:pPr eaLnBrk="1" hangingPunct="1"/>
            <a:r>
              <a:rPr lang="tr-TR"/>
              <a:t>Adet düzeninde aksama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/>
              <a:t>     (adet düzensizliği, lekelenme,amenore)</a:t>
            </a:r>
          </a:p>
          <a:p>
            <a:pPr eaLnBrk="1" hangingPunct="1"/>
            <a:r>
              <a:rPr lang="tr-TR"/>
              <a:t>Baş ağrısı</a:t>
            </a:r>
          </a:p>
          <a:p>
            <a:pPr eaLnBrk="1" hangingPunct="1"/>
            <a:r>
              <a:rPr lang="tr-TR"/>
              <a:t>Kilo alma (1-2 kilodan fazla olmaz.)</a:t>
            </a:r>
          </a:p>
          <a:p>
            <a:pPr eaLnBrk="1" hangingPunct="1"/>
            <a:r>
              <a:rPr lang="tr-TR"/>
              <a:t>Memelerde gerginlik ve hassasiyet</a:t>
            </a:r>
          </a:p>
          <a:p>
            <a:pPr eaLnBrk="1" hangingPunct="1"/>
            <a:r>
              <a:rPr lang="tr-TR"/>
              <a:t>Mizaç değişikliği</a:t>
            </a:r>
          </a:p>
        </p:txBody>
      </p:sp>
    </p:spTree>
    <p:extLst>
      <p:ext uri="{BB962C8B-B14F-4D97-AF65-F5344CB8AC3E}">
        <p14:creationId xmlns:p14="http://schemas.microsoft.com/office/powerpoint/2010/main" val="1373207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24189" y="214314"/>
            <a:ext cx="6929437" cy="1462087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PROGESTİN İÇEREN ENJEKTABL</a:t>
            </a:r>
            <a:br>
              <a:rPr lang="tr-TR" sz="24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KİMLER İÇİN UYGUNDUR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1981200"/>
            <a:ext cx="83581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/>
          </a:p>
          <a:p>
            <a:pPr eaLnBrk="1" hangingPunct="1"/>
            <a:r>
              <a:rPr lang="tr-TR"/>
              <a:t>Uzun süre korunmak isteyenler</a:t>
            </a:r>
          </a:p>
          <a:p>
            <a:pPr eaLnBrk="1" hangingPunct="1"/>
            <a:r>
              <a:rPr lang="tr-TR"/>
              <a:t>Kolay kullanım arzulayanlar</a:t>
            </a:r>
          </a:p>
          <a:p>
            <a:pPr eaLnBrk="1" hangingPunct="1"/>
            <a:r>
              <a:rPr lang="tr-TR"/>
              <a:t>Östrojen içeren preparatları kullanamayanlar</a:t>
            </a:r>
          </a:p>
          <a:p>
            <a:pPr eaLnBrk="1" hangingPunct="1"/>
            <a:r>
              <a:rPr lang="tr-TR"/>
              <a:t>Emziren anneler</a:t>
            </a:r>
          </a:p>
          <a:p>
            <a:pPr eaLnBrk="1" hangingPunct="1"/>
            <a:r>
              <a:rPr lang="tr-TR"/>
              <a:t>Menopoza yakın yaşta olan kadınlar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051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4964" y="214314"/>
            <a:ext cx="7793037" cy="1462087"/>
          </a:xfrm>
        </p:spPr>
        <p:txBody>
          <a:bodyPr/>
          <a:lstStyle/>
          <a:p>
            <a:pPr eaLnBrk="1" hangingPunct="1"/>
            <a:r>
              <a:rPr lang="tr-TR" sz="2400" b="1">
                <a:solidFill>
                  <a:srgbClr val="FF0000"/>
                </a:solidFill>
              </a:rPr>
              <a:t>PROGESTİN İÇEREN ENJEKTABL</a:t>
            </a:r>
            <a:r>
              <a:rPr lang="tr-TR" sz="3200" b="1">
                <a:solidFill>
                  <a:srgbClr val="FF0000"/>
                </a:solidFill>
              </a:rPr>
              <a:t/>
            </a:r>
            <a:br>
              <a:rPr lang="tr-TR" sz="3200" b="1">
                <a:solidFill>
                  <a:srgbClr val="FF0000"/>
                </a:solidFill>
              </a:rPr>
            </a:br>
            <a:r>
              <a:rPr lang="tr-TR" sz="3600" b="1">
                <a:solidFill>
                  <a:srgbClr val="FF0000"/>
                </a:solidFill>
              </a:rPr>
              <a:t>KİMLER İÇİN UYGUN DEĞİLDİR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395538" y="2171700"/>
            <a:ext cx="6629400" cy="41148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Gebelik veya gebelik kuşkusu</a:t>
            </a:r>
          </a:p>
          <a:p>
            <a:pPr eaLnBrk="1" hangingPunct="1"/>
            <a:r>
              <a:rPr lang="tr-TR"/>
              <a:t>Aktif karaciğer hastalığı</a:t>
            </a:r>
          </a:p>
          <a:p>
            <a:pPr eaLnBrk="1" hangingPunct="1"/>
            <a:r>
              <a:rPr lang="tr-TR"/>
              <a:t>Aktif trombo embolik hastalığı olanlar</a:t>
            </a:r>
          </a:p>
          <a:p>
            <a:pPr eaLnBrk="1" hangingPunct="1"/>
            <a:r>
              <a:rPr lang="tr-TR"/>
              <a:t>Nedeni bilinmeyen vajinal kanamalar</a:t>
            </a:r>
          </a:p>
          <a:p>
            <a:pPr eaLnBrk="1" hangingPunct="1"/>
            <a:r>
              <a:rPr lang="tr-TR"/>
              <a:t>Mevcut meme kanseri</a:t>
            </a:r>
          </a:p>
          <a:p>
            <a:pPr eaLnBrk="1" hangingPunct="1"/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937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klip0116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"/>
            <a:ext cx="6267450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8382000" cy="6172200"/>
          </a:xfrm>
        </p:spPr>
        <p:txBody>
          <a:bodyPr/>
          <a:lstStyle/>
          <a:p>
            <a:pPr eaLnBrk="1" hangingPunct="1"/>
            <a:r>
              <a:rPr lang="tr-TR" sz="7200" b="1">
                <a:solidFill>
                  <a:srgbClr val="FF0000"/>
                </a:solidFill>
              </a:rPr>
              <a:t>BARİYER YÖNTEMLER</a:t>
            </a:r>
          </a:p>
        </p:txBody>
      </p:sp>
    </p:spTree>
    <p:extLst>
      <p:ext uri="{BB962C8B-B14F-4D97-AF65-F5344CB8AC3E}">
        <p14:creationId xmlns:p14="http://schemas.microsoft.com/office/powerpoint/2010/main" val="281041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tr-TR" sz="4000" b="1">
                <a:solidFill>
                  <a:srgbClr val="C00000"/>
                </a:solidFill>
              </a:rPr>
              <a:t>         RAHİM İÇİ ARAÇLAR</a:t>
            </a:r>
            <a:br>
              <a:rPr lang="tr-TR" sz="4000" b="1">
                <a:solidFill>
                  <a:srgbClr val="C00000"/>
                </a:solidFill>
              </a:rPr>
            </a:br>
            <a:r>
              <a:rPr lang="tr-TR" sz="4000" b="1">
                <a:solidFill>
                  <a:srgbClr val="C00000"/>
                </a:solidFill>
              </a:rPr>
              <a:t>(RİA,ALET,SPİRAL)</a:t>
            </a:r>
          </a:p>
        </p:txBody>
      </p:sp>
    </p:spTree>
    <p:extLst>
      <p:ext uri="{BB962C8B-B14F-4D97-AF65-F5344CB8AC3E}">
        <p14:creationId xmlns:p14="http://schemas.microsoft.com/office/powerpoint/2010/main" val="417600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09750" y="2085975"/>
            <a:ext cx="8077200" cy="4343400"/>
          </a:xfrm>
        </p:spPr>
        <p:txBody>
          <a:bodyPr/>
          <a:lstStyle/>
          <a:p>
            <a:pPr eaLnBrk="1" hangingPunct="1"/>
            <a:r>
              <a:rPr lang="tr-TR" sz="3600"/>
              <a:t>Kondom- Kadın kondomu (femidom)</a:t>
            </a:r>
          </a:p>
          <a:p>
            <a:pPr eaLnBrk="1" hangingPunct="1"/>
            <a:endParaRPr lang="tr-TR" sz="3600"/>
          </a:p>
          <a:p>
            <a:pPr eaLnBrk="1" hangingPunct="1"/>
            <a:r>
              <a:rPr lang="tr-TR" sz="3600"/>
              <a:t>Diyafram ,Servikal başlık</a:t>
            </a:r>
          </a:p>
          <a:p>
            <a:pPr eaLnBrk="1" hangingPunct="1"/>
            <a:endParaRPr lang="tr-TR" sz="3600"/>
          </a:p>
          <a:p>
            <a:pPr eaLnBrk="1" hangingPunct="1"/>
            <a:r>
              <a:rPr lang="tr-TR" sz="3600"/>
              <a:t>Sperm öldürücüler,fitil,köpük,     tablet</a:t>
            </a:r>
          </a:p>
          <a:p>
            <a:pPr eaLnBrk="1" hangingPunct="1">
              <a:buFont typeface="Wingdings" pitchFamily="2" charset="2"/>
              <a:buNone/>
            </a:pPr>
            <a:endParaRPr lang="tr-TR" sz="36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8386763" y="4060826"/>
          <a:ext cx="220980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Klip" r:id="rId4" imgW="3003120" imgH="5470200" progId="MS_ClipArt_Gallery.2">
                  <p:embed/>
                </p:oleObj>
              </mc:Choice>
              <mc:Fallback>
                <p:oleObj name="Klip" r:id="rId4" imgW="3003120" imgH="54702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6763" y="4060826"/>
                        <a:ext cx="2209800" cy="258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555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933700" y="1285875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Bariyer Yöntemler Kimler     İçin  Uygundur ?</a:t>
            </a:r>
            <a:br>
              <a:rPr lang="tr-TR" sz="4000" b="1">
                <a:solidFill>
                  <a:srgbClr val="FF0000"/>
                </a:solidFill>
              </a:rPr>
            </a:br>
            <a:endParaRPr lang="tr-TR" sz="4000" b="1">
              <a:solidFill>
                <a:srgbClr val="FF0000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5950" y="2344739"/>
            <a:ext cx="7924800" cy="3798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Cinsel ilişkisi sık olmayan çiftler,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Doğumlar arasında sadece belli bir süre ara vermek isteyenler,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Cinsel yolla bulaşan hastalıklardan korunmak isteyenler,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Daha etkili yöntemleri tıbbi veya kültürel nedenlerle kullanamayan çiftler,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Her iki eşinde bu yöntemleri istediği durumlar,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sz="2600"/>
              <a:t>Birden fazla cinsel eşi olanlar.</a:t>
            </a:r>
          </a:p>
          <a:p>
            <a:pPr eaLnBrk="1" hangingPunct="1">
              <a:lnSpc>
                <a:spcPct val="80000"/>
              </a:lnSpc>
            </a:pPr>
            <a:endParaRPr lang="tr-TR" sz="260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501188" y="2895600"/>
          <a:ext cx="1166812" cy="339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Klip" r:id="rId4" imgW="3247200" imgH="5878800" progId="MS_ClipArt_Gallery.2">
                  <p:embed/>
                </p:oleObj>
              </mc:Choice>
              <mc:Fallback>
                <p:oleObj name="Klip" r:id="rId4" imgW="3247200" imgH="58788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1188" y="2895600"/>
                        <a:ext cx="1166812" cy="339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469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klip00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10"/>
          <a:stretch>
            <a:fillRect/>
          </a:stretch>
        </p:blipFill>
        <p:spPr bwMode="auto">
          <a:xfrm>
            <a:off x="1524000" y="190500"/>
            <a:ext cx="224790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733800" y="2286000"/>
            <a:ext cx="6934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tr-TR" sz="9400" b="1">
                <a:solidFill>
                  <a:srgbClr val="FF0000"/>
                </a:solidFill>
              </a:rPr>
              <a:t>DİYAFRAM</a:t>
            </a:r>
          </a:p>
        </p:txBody>
      </p:sp>
    </p:spTree>
    <p:extLst>
      <p:ext uri="{BB962C8B-B14F-4D97-AF65-F5344CB8AC3E}">
        <p14:creationId xmlns:p14="http://schemas.microsoft.com/office/powerpoint/2010/main" val="1915919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5" y="785813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 u="sng">
                <a:solidFill>
                  <a:srgbClr val="FF0000"/>
                </a:solidFill>
              </a:rPr>
              <a:t>OLUMLU YÖNLERİ</a:t>
            </a:r>
            <a:r>
              <a:rPr lang="tr-TR" sz="4000" b="1">
                <a:solidFill>
                  <a:srgbClr val="FF0000"/>
                </a:solidFill>
              </a:rPr>
              <a:t/>
            </a:r>
            <a:br>
              <a:rPr lang="tr-TR" sz="4000" b="1">
                <a:solidFill>
                  <a:srgbClr val="FF0000"/>
                </a:solidFill>
              </a:rPr>
            </a:br>
            <a:endParaRPr lang="tr-TR" sz="4000" b="1">
              <a:solidFill>
                <a:srgbClr val="FF0000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4" y="2273300"/>
            <a:ext cx="8715375" cy="4013200"/>
          </a:xfrm>
        </p:spPr>
        <p:txBody>
          <a:bodyPr/>
          <a:lstStyle/>
          <a:p>
            <a:pPr lvl="1" eaLnBrk="1" hangingPunct="1"/>
            <a:r>
              <a:rPr lang="tr-TR" smtClean="0"/>
              <a:t>Serviks kanserini önleyebilir.</a:t>
            </a:r>
          </a:p>
          <a:p>
            <a:pPr lvl="1" eaLnBrk="1" hangingPunct="1"/>
            <a:r>
              <a:rPr lang="tr-TR" smtClean="0"/>
              <a:t>Sistemik bir etkisi yoktur.</a:t>
            </a:r>
          </a:p>
          <a:p>
            <a:pPr lvl="1" eaLnBrk="1" hangingPunct="1"/>
            <a:r>
              <a:rPr lang="tr-TR" smtClean="0"/>
              <a:t>Kadınların genital organlarını tanımalarına yardımcı olur.</a:t>
            </a:r>
          </a:p>
          <a:p>
            <a:pPr lvl="1" eaLnBrk="1" hangingPunct="1"/>
            <a:r>
              <a:rPr lang="tr-TR" smtClean="0"/>
              <a:t>Gebelikten korunma konusunda kontrolü kadına verdiği için özgüveni artırır.</a:t>
            </a:r>
          </a:p>
          <a:p>
            <a:pPr lvl="1" eaLnBrk="1" hangingPunct="1"/>
            <a:r>
              <a:rPr lang="tr-TR" smtClean="0"/>
              <a:t>CYBH’ lere karşı azda olsa koruyuculuğu vardır.</a:t>
            </a:r>
          </a:p>
          <a:p>
            <a:pPr eaLnBrk="1" hangingPunct="1"/>
            <a:endParaRPr lang="tr-TR"/>
          </a:p>
          <a:p>
            <a:pPr eaLnBrk="1" hangingPunct="1"/>
            <a:endParaRPr lang="tr-TR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8229600" y="685801"/>
          <a:ext cx="1970088" cy="171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orelDRAW" r:id="rId4" imgW="2656080" imgH="2780280" progId="CorelDraw.Graphic.8">
                  <p:embed/>
                </p:oleObj>
              </mc:Choice>
              <mc:Fallback>
                <p:oleObj name="CorelDRAW" r:id="rId4" imgW="2656080" imgH="278028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685801"/>
                        <a:ext cx="1970088" cy="171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215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38314" y="2286000"/>
            <a:ext cx="8643937" cy="464343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Uygun boy diyaframın belirlenmesi için pelvik muayene gerekir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Yerleştirmesini öğrenmek zaman alabilir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Cinsel ilişkiden sonra en az 6 saat yerinde bırakılması gerekir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Vulva ve vajinanın ellenmesi itici olabilir.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Yeni başlayan kullanıcılar için çıkarması zor olabilir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Her cinsel ilişkiden önce kullanılması gereken spermisit krem yada jel maliyeti artırır.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sz="2400"/>
              <a:t>Uterus prolapsusu, vajinal septumda kullanılmamalı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209800" y="0"/>
          <a:ext cx="990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orelDRAW" r:id="rId4" imgW="2780280" imgH="2421720" progId="CorelDraw.Graphic.8">
                  <p:embed/>
                </p:oleObj>
              </mc:Choice>
              <mc:Fallback>
                <p:oleObj name="CorelDRAW" r:id="rId4" imgW="2780280" imgH="242172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0"/>
                        <a:ext cx="990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4 Metin kutusu"/>
          <p:cNvSpPr txBox="1">
            <a:spLocks noChangeArrowheads="1"/>
          </p:cNvSpPr>
          <p:nvPr/>
        </p:nvSpPr>
        <p:spPr bwMode="auto">
          <a:xfrm>
            <a:off x="3238501" y="935039"/>
            <a:ext cx="5572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tr-TR" sz="4000" b="1">
                <a:solidFill>
                  <a:srgbClr val="FF0000"/>
                </a:solidFill>
              </a:rPr>
              <a:t>OLUMSUZ YÖNLERİ</a:t>
            </a:r>
          </a:p>
        </p:txBody>
      </p:sp>
    </p:spTree>
    <p:extLst>
      <p:ext uri="{BB962C8B-B14F-4D97-AF65-F5344CB8AC3E}">
        <p14:creationId xmlns:p14="http://schemas.microsoft.com/office/powerpoint/2010/main" val="1144774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5" y="500063"/>
            <a:ext cx="7772400" cy="1143000"/>
          </a:xfrm>
        </p:spPr>
        <p:txBody>
          <a:bodyPr/>
          <a:lstStyle/>
          <a:p>
            <a:pPr eaLnBrk="1" hangingPunct="1"/>
            <a:r>
              <a:rPr lang="tr-TR" sz="3600" b="1">
                <a:solidFill>
                  <a:srgbClr val="FF0000"/>
                </a:solidFill>
              </a:rPr>
              <a:t>DİYAFRAM KULLANIMI İLE İLGİLİ UYARILAR !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4" y="2386013"/>
            <a:ext cx="8715375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Her cinsel ilişkide kullanılmalıdır.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Uygulamadan önce mesane boşaltılmalı ve eller yıkanmalıdır.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Vajende 24 saatten fazla bırakılmamalıdır.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Aşağıdaki durumlarda kullanılmamalıdır.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tr-TR" sz="2400"/>
              <a:t>* lateks kauçuk veya spermisit allerjisi olanlar,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uterus prolapsusu , ileri derecede sistoseli, aşırı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    retrovert uterusu, vajinal septum ve vajinal girişi dar olanlar,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doğru yerleştirmeyi öğrenemiyenler,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tekrarlayan idrar yolu enfeksiyonu olanlar,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toksik şok sendromu geçirenler. </a:t>
            </a:r>
          </a:p>
        </p:txBody>
      </p:sp>
    </p:spTree>
    <p:extLst>
      <p:ext uri="{BB962C8B-B14F-4D97-AF65-F5344CB8AC3E}">
        <p14:creationId xmlns:p14="http://schemas.microsoft.com/office/powerpoint/2010/main" val="2681720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klip00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852739" y="2286000"/>
            <a:ext cx="7172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tr-TR" sz="8000" b="1">
                <a:solidFill>
                  <a:srgbClr val="FF0000"/>
                </a:solidFill>
              </a:rPr>
              <a:t>SPERMİSİT</a:t>
            </a:r>
          </a:p>
        </p:txBody>
      </p:sp>
    </p:spTree>
    <p:extLst>
      <p:ext uri="{BB962C8B-B14F-4D97-AF65-F5344CB8AC3E}">
        <p14:creationId xmlns:p14="http://schemas.microsoft.com/office/powerpoint/2010/main" val="3624413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81313" y="609600"/>
            <a:ext cx="7772400" cy="1143000"/>
          </a:xfrm>
        </p:spPr>
        <p:txBody>
          <a:bodyPr/>
          <a:lstStyle/>
          <a:p>
            <a:pPr eaLnBrk="1" hangingPunct="1"/>
            <a:r>
              <a:rPr lang="tr-TR" sz="3600" b="1" u="sng">
                <a:solidFill>
                  <a:srgbClr val="FF0000"/>
                </a:solidFill>
              </a:rPr>
              <a:t>ETKİ MEKANİZMASI NEDİR ETKİNLİĞİ NE KADARDIR 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314575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Spermisitler içerdikleri nonoksinal  9’la spermleri etkisiz hale getirerek serviks den geçmelerini engellerler.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Doğru kullanımda etkilidir.Beraberinde kondom veya diyafram kullanılırsa etkinliği artar.</a:t>
            </a:r>
          </a:p>
        </p:txBody>
      </p:sp>
    </p:spTree>
    <p:extLst>
      <p:ext uri="{BB962C8B-B14F-4D97-AF65-F5344CB8AC3E}">
        <p14:creationId xmlns:p14="http://schemas.microsoft.com/office/powerpoint/2010/main" val="4200766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357188"/>
            <a:ext cx="7772400" cy="11430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FF0000"/>
                </a:solidFill>
              </a:rPr>
              <a:t>OLUMLU YÖNLERİ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3" y="2276475"/>
            <a:ext cx="8572500" cy="39385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tr-TR" smtClean="0"/>
              <a:t>Hiçbir sistemik etkisi yoktur.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Reçete yada tıbbi muayene gerekli değildir.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Hemen etkilidir (krem, köpük ve jel formları için)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Genellikle yan etkisi yoktur.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Cinsel hastalıkla bulaşan bazı hastalıklardan korunma sağlar.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Kayganlaştırıcı etkisi vardır.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Emziren kadınlar kullanabilir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Premenopozal kadınlarda kuruluğu giderir.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8458200" y="457201"/>
          <a:ext cx="1512888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orelDRAW" r:id="rId4" imgW="2656080" imgH="2780280" progId="CorelDraw.Graphic.8">
                  <p:embed/>
                </p:oleObj>
              </mc:Choice>
              <mc:Fallback>
                <p:oleObj name="CorelDRAW" r:id="rId4" imgW="2656080" imgH="278028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457201"/>
                        <a:ext cx="1512888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198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428625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u="sng">
                <a:solidFill>
                  <a:srgbClr val="FF0000"/>
                </a:solidFill>
              </a:rPr>
              <a:t>OLUMSUZ YÖNLERİ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2171700"/>
            <a:ext cx="9001125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tr-TR" sz="2500"/>
              <a:t>Genital organlarda yanma yada iritasyon yapabilir.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500"/>
              <a:t>Bazı kadınlar vajinalarına, parmaklarıyla tablet / ovül yerleştirmekten hoşlanmayabilirler.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500"/>
              <a:t>Islaklık hissi hoşa gitmeyebilir.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500"/>
              <a:t>Bazı tiplerinde (köpüren tablet, ovül ve film) uygulamadan sonra cinsel ilişki için 5 – 10 dakika beklenmesi gerekir.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500"/>
              <a:t>Bu ürünleri elde etmek ucuz ve kolay olmayabilir.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500"/>
              <a:t>Vajinal spermisitlerin gebeliği önlemedeki etkililiği, her ilişkide ve doğru biçimde uygulanmasına bağlıdır. Enjekte edilen kontraseptif, hap ve RİA’lara oranla daha az etkilidir.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8534400" y="533400"/>
          <a:ext cx="1143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CorelDRAW" r:id="rId4" imgW="2780280" imgH="2421720" progId="CorelDraw.Graphic.8">
                  <p:embed/>
                </p:oleObj>
              </mc:Choice>
              <mc:Fallback>
                <p:oleObj name="CorelDRAW" r:id="rId4" imgW="2780280" imgH="242172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33400"/>
                        <a:ext cx="1143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15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   ETKİ MEKANİZMASI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3145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Fallop tüplerine ulaşan sperm sayısını azaltarak </a:t>
            </a:r>
            <a:r>
              <a:rPr lang="tr-TR">
                <a:solidFill>
                  <a:srgbClr val="FF0000"/>
                </a:solidFill>
              </a:rPr>
              <a:t>fertilizasyonu,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Endometriumda biyokimyasal ve histolojik değişikliklerle </a:t>
            </a:r>
            <a:r>
              <a:rPr lang="tr-TR">
                <a:solidFill>
                  <a:srgbClr val="FF0000"/>
                </a:solidFill>
              </a:rPr>
              <a:t>implantasyonu </a:t>
            </a:r>
            <a:r>
              <a:rPr lang="tr-TR"/>
              <a:t>engellerler.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Progestin içeren RİA’lar ise  spermlerin servikal mukustan geçişini bloke ederler ve geçebilen spermleri de  değişimine neden oldukları uterus sıvısında parçalarlar.</a:t>
            </a:r>
          </a:p>
        </p:txBody>
      </p:sp>
    </p:spTree>
    <p:extLst>
      <p:ext uri="{BB962C8B-B14F-4D97-AF65-F5344CB8AC3E}">
        <p14:creationId xmlns:p14="http://schemas.microsoft.com/office/powerpoint/2010/main" val="7325261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481264"/>
            <a:ext cx="6858000" cy="30194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i="1" u="sng">
                <a:solidFill>
                  <a:srgbClr val="FF0000"/>
                </a:solidFill>
              </a:rPr>
              <a:t/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/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>TÜPLERİN BAĞLANMASI</a:t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/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>(TÜP LİGASYONU)</a:t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>GÖNÜLLÜ CERRAHİ</a:t>
            </a:r>
            <a:br>
              <a:rPr lang="tr-TR" sz="4000" b="1" i="1" u="sng">
                <a:solidFill>
                  <a:srgbClr val="FF0000"/>
                </a:solidFill>
              </a:rPr>
            </a:br>
            <a:r>
              <a:rPr lang="tr-TR" sz="4000" b="1" i="1" u="sng">
                <a:solidFill>
                  <a:srgbClr val="FF0000"/>
                </a:solidFill>
              </a:rPr>
              <a:t>STERİLİZASYON</a:t>
            </a:r>
          </a:p>
        </p:txBody>
      </p:sp>
    </p:spTree>
    <p:extLst>
      <p:ext uri="{BB962C8B-B14F-4D97-AF65-F5344CB8AC3E}">
        <p14:creationId xmlns:p14="http://schemas.microsoft.com/office/powerpoint/2010/main" val="147366305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4" y="2214563"/>
            <a:ext cx="8143875" cy="2197100"/>
          </a:xfrm>
          <a:ln>
            <a:solidFill>
              <a:schemeClr val="bg2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tr-TR" b="1" smtClean="0"/>
              <a:t/>
            </a:r>
            <a:br>
              <a:rPr lang="tr-TR" b="1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*</a:t>
            </a:r>
            <a:r>
              <a:rPr lang="tr-TR" sz="3200"/>
              <a:t>Başka çocuk istemeyen ve doğurganlıklarını sona erdirmek isteyen çiftler için uygulanan en güvenli yöntemlerden birisidir.</a:t>
            </a:r>
          </a:p>
        </p:txBody>
      </p:sp>
      <p:pic>
        <p:nvPicPr>
          <p:cNvPr id="92163" name="Picture 3" descr="BS0055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572000"/>
            <a:ext cx="45958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3 Metin kutusu"/>
          <p:cNvSpPr txBox="1">
            <a:spLocks noChangeArrowheads="1"/>
          </p:cNvSpPr>
          <p:nvPr/>
        </p:nvSpPr>
        <p:spPr bwMode="auto">
          <a:xfrm>
            <a:off x="2667001" y="649289"/>
            <a:ext cx="8143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Gönüllü Cerrahi sterilizasyon;</a:t>
            </a:r>
            <a:endParaRPr lang="tr-TR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37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26" y="2143125"/>
            <a:ext cx="8501063" cy="2154238"/>
          </a:xfrm>
        </p:spPr>
        <p:txBody>
          <a:bodyPr/>
          <a:lstStyle/>
          <a:p>
            <a:pPr eaLnBrk="1" hangingPunct="1"/>
            <a:r>
              <a:rPr lang="tr-TR" sz="2800"/>
              <a:t>Cerrahi sterilizasyonun her iki türü ne kadında ne de erkekte cinsel işlev ve tatminde bir değişiklik yapmaz.(Adet görme, boşalma gibi)</a:t>
            </a:r>
            <a:br>
              <a:rPr lang="tr-TR" sz="2800"/>
            </a:br>
            <a:r>
              <a:rPr lang="tr-TR" sz="2800"/>
              <a:t>Vücudun diğer işlevlerini etkilemez.</a:t>
            </a:r>
          </a:p>
        </p:txBody>
      </p:sp>
      <p:pic>
        <p:nvPicPr>
          <p:cNvPr id="93187" name="Picture 3" descr="BD0492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38600"/>
            <a:ext cx="2743200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32059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5" y="581025"/>
            <a:ext cx="7772400" cy="990600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TÜP LİGASYONU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24063" y="2376488"/>
            <a:ext cx="7772400" cy="1981200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 Fallop tüplerinin mekanik yolla kapatılmasıdır.</a:t>
            </a:r>
          </a:p>
          <a:p>
            <a:pPr marL="457200" indent="-457200">
              <a:buNone/>
            </a:pPr>
            <a:r>
              <a:rPr lang="tr-TR"/>
              <a:t>* Başka çocuk istemeyen ve doğurganlığını sona erdirmek isteyen çiftler için en güvenli yoldur.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966913" y="4429126"/>
            <a:ext cx="7772400" cy="1781175"/>
          </a:xfrm>
        </p:spPr>
        <p:txBody>
          <a:bodyPr/>
          <a:lstStyle/>
          <a:p>
            <a:pPr marL="457200" indent="-457200">
              <a:buNone/>
            </a:pPr>
            <a:r>
              <a:rPr lang="tr-TR" b="1" i="1"/>
              <a:t>* </a:t>
            </a:r>
            <a:r>
              <a:rPr lang="tr-TR" b="1" i="1" u="sng"/>
              <a:t>ETKİ MEKANİZMASI</a:t>
            </a:r>
            <a:r>
              <a:rPr lang="tr-TR"/>
              <a:t>: Her iki tüp mekanik şekilde kapatılarak ovumun spermle karşılaşması engellenir ve döllenme olmaz.</a:t>
            </a:r>
          </a:p>
          <a:p>
            <a:pPr marL="457200" indent="-457200">
              <a:buNone/>
            </a:pPr>
            <a:r>
              <a:rPr lang="tr-TR"/>
              <a:t>*Başarısızlık oranı binde bir.</a:t>
            </a:r>
          </a:p>
        </p:txBody>
      </p:sp>
    </p:spTree>
    <p:extLst>
      <p:ext uri="{BB962C8B-B14F-4D97-AF65-F5344CB8AC3E}">
        <p14:creationId xmlns:p14="http://schemas.microsoft.com/office/powerpoint/2010/main" val="3489967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09914" y="990600"/>
            <a:ext cx="6129337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 u="sng">
                <a:solidFill>
                  <a:srgbClr val="FF0000"/>
                </a:solidFill>
              </a:rPr>
              <a:t>OLUMLU YÖNLERİ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389188"/>
            <a:ext cx="8305800" cy="4540250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 Gebeliği önleme etkisi hemen başlar.</a:t>
            </a:r>
          </a:p>
          <a:p>
            <a:pPr marL="457200" indent="-457200">
              <a:buNone/>
            </a:pPr>
            <a:r>
              <a:rPr lang="tr-TR"/>
              <a:t>* Başarısızlık oranı düşüktür.</a:t>
            </a:r>
          </a:p>
          <a:p>
            <a:pPr marL="457200" indent="-457200">
              <a:buNone/>
            </a:pPr>
            <a:r>
              <a:rPr lang="tr-TR"/>
              <a:t>* Cinsel ilişkiyi etkilemez.</a:t>
            </a:r>
          </a:p>
          <a:p>
            <a:pPr marL="457200" indent="-457200">
              <a:buNone/>
            </a:pPr>
            <a:r>
              <a:rPr lang="tr-TR"/>
              <a:t>* İleri dönemlerde ortaya çıkan yan etkisi yoktur.</a:t>
            </a:r>
          </a:p>
        </p:txBody>
      </p:sp>
      <p:pic>
        <p:nvPicPr>
          <p:cNvPr id="95236" name="Picture 4" descr="BD0568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562476"/>
            <a:ext cx="25908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0486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52775" y="838200"/>
            <a:ext cx="6515100" cy="685800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OLUMSUZ YÖNLERİ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303464"/>
            <a:ext cx="8382000" cy="3482975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*Kanama, enfeksiyon</a:t>
            </a:r>
          </a:p>
          <a:p>
            <a:pPr marL="457200" indent="-457200">
              <a:buNone/>
            </a:pPr>
            <a:r>
              <a:rPr lang="tr-TR"/>
              <a:t>*Kesi yerinde ve alt karında ağrı</a:t>
            </a:r>
          </a:p>
          <a:p>
            <a:pPr marL="457200" indent="-457200">
              <a:buNone/>
            </a:pPr>
            <a:r>
              <a:rPr lang="tr-TR"/>
              <a:t>*Az oranda dış gebelik riski</a:t>
            </a:r>
          </a:p>
          <a:p>
            <a:pPr marL="457200" indent="-457200">
              <a:buNone/>
            </a:pPr>
            <a:r>
              <a:rPr lang="tr-TR"/>
              <a:t>*CYBH’ lara karşı koruyuculuğu yoktur.</a:t>
            </a:r>
          </a:p>
          <a:p>
            <a:pPr marL="457200" indent="-457200">
              <a:buNone/>
            </a:pPr>
            <a:r>
              <a:rPr lang="tr-TR"/>
              <a:t>*Geri dönüşü zordur, pahalıdır.</a:t>
            </a:r>
          </a:p>
        </p:txBody>
      </p:sp>
      <p:pic>
        <p:nvPicPr>
          <p:cNvPr id="96260" name="Picture 4" descr="EN003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54564"/>
            <a:ext cx="3048000" cy="210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5" descr="BD1025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97426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500063"/>
            <a:ext cx="8534400" cy="914400"/>
          </a:xfrm>
        </p:spPr>
        <p:txBody>
          <a:bodyPr/>
          <a:lstStyle/>
          <a:p>
            <a:pPr eaLnBrk="1" hangingPunct="1"/>
            <a:r>
              <a:rPr lang="tr-TR" sz="3200" b="1">
                <a:solidFill>
                  <a:srgbClr val="FF0000"/>
                </a:solidFill>
              </a:rPr>
              <a:t>      </a:t>
            </a:r>
            <a:r>
              <a:rPr lang="tr-TR" sz="3200" b="1" u="sng">
                <a:solidFill>
                  <a:srgbClr val="FF0000"/>
                </a:solidFill>
              </a:rPr>
              <a:t>Uygun Olanlar</a:t>
            </a:r>
            <a:r>
              <a:rPr lang="tr-TR" sz="3200" b="1">
                <a:solidFill>
                  <a:srgbClr val="FF0000"/>
                </a:solidFill>
              </a:rPr>
              <a:t>       </a:t>
            </a:r>
            <a:r>
              <a:rPr lang="tr-TR" sz="3200" b="1" u="sng">
                <a:solidFill>
                  <a:srgbClr val="FF0000"/>
                </a:solidFill>
              </a:rPr>
              <a:t>Uygun Olmayanlar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844676"/>
            <a:ext cx="3810000" cy="3717925"/>
          </a:xfrm>
        </p:spPr>
        <p:txBody>
          <a:bodyPr>
            <a:normAutofit fontScale="92500"/>
          </a:bodyPr>
          <a:lstStyle/>
          <a:p>
            <a:pPr marL="457200" indent="-457200">
              <a:buNone/>
            </a:pPr>
            <a:r>
              <a:rPr lang="tr-TR" smtClean="0"/>
              <a:t>* Kendisinin ve eşinin başka çocuk istemediğinden emin olanlar,</a:t>
            </a:r>
          </a:p>
          <a:p>
            <a:pPr marL="457200" indent="-457200">
              <a:buNone/>
            </a:pPr>
            <a:r>
              <a:rPr lang="tr-TR" smtClean="0"/>
              <a:t>* Gebe kalması yaşamını tehlikeye sokan durumlarda,</a:t>
            </a:r>
          </a:p>
          <a:p>
            <a:pPr marL="457200" indent="-457200">
              <a:buNone/>
            </a:pPr>
            <a:r>
              <a:rPr lang="tr-TR" smtClean="0"/>
              <a:t>* Kalıcı bir yöntem isteyen kişiler için uygundur.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53200" y="1844676"/>
            <a:ext cx="3810000" cy="371792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tr-TR" smtClean="0"/>
              <a:t>* Bekar, hiç çocuğu olmayan kişiler,</a:t>
            </a:r>
          </a:p>
          <a:p>
            <a:pPr marL="457200" indent="-457200">
              <a:buNone/>
            </a:pPr>
            <a:r>
              <a:rPr lang="tr-TR" smtClean="0"/>
              <a:t>* Evlilik sorunları olan</a:t>
            </a:r>
          </a:p>
          <a:p>
            <a:pPr marL="457200" indent="-457200">
              <a:buNone/>
            </a:pPr>
            <a:r>
              <a:rPr lang="tr-TR" smtClean="0"/>
              <a:t>* Kendisinin/eşinin başka çocuk isteyip istemediğinden emin olmayan kişiler,</a:t>
            </a:r>
          </a:p>
          <a:p>
            <a:pPr marL="457200" indent="-457200">
              <a:buNone/>
            </a:pPr>
            <a:r>
              <a:rPr lang="tr-TR" smtClean="0"/>
              <a:t>* Psikolojik sorunları olanlar için uygun değildir.</a:t>
            </a:r>
          </a:p>
        </p:txBody>
      </p:sp>
    </p:spTree>
    <p:extLst>
      <p:ext uri="{BB962C8B-B14F-4D97-AF65-F5344CB8AC3E}">
        <p14:creationId xmlns:p14="http://schemas.microsoft.com/office/powerpoint/2010/main" val="3051701745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 descr="klip010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1001"/>
            <a:ext cx="60198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tr-TR" smtClean="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3109913" y="1462088"/>
            <a:ext cx="7772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4000" b="1">
                <a:solidFill>
                  <a:srgbClr val="FF0000"/>
                </a:solidFill>
              </a:rPr>
              <a:t>BARİYER YÖNTEM</a:t>
            </a:r>
            <a:br>
              <a:rPr lang="tr-TR" sz="40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KONDOM</a:t>
            </a:r>
            <a:br>
              <a:rPr lang="tr-TR" sz="4000" b="1">
                <a:solidFill>
                  <a:srgbClr val="FF0000"/>
                </a:solidFill>
              </a:rPr>
            </a:br>
            <a:r>
              <a:rPr lang="tr-TR" sz="4000" b="1">
                <a:solidFill>
                  <a:srgbClr val="FF0000"/>
                </a:solidFill>
              </a:rPr>
              <a:t>(Kılıf,prezervatif)</a:t>
            </a:r>
          </a:p>
        </p:txBody>
      </p:sp>
      <p:pic>
        <p:nvPicPr>
          <p:cNvPr id="101381" name="Picture 5" descr="klip010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429000"/>
            <a:ext cx="3602038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94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692150"/>
            <a:ext cx="7772400" cy="5708650"/>
          </a:xfrm>
        </p:spPr>
        <p:txBody>
          <a:bodyPr/>
          <a:lstStyle/>
          <a:p>
            <a:pPr eaLnBrk="1" hangingPunct="1"/>
            <a:endParaRPr lang="tr-TR">
              <a:solidFill>
                <a:schemeClr val="accent2"/>
              </a:solidFill>
            </a:endParaRPr>
          </a:p>
          <a:p>
            <a:pPr eaLnBrk="1" hangingPunct="1"/>
            <a:r>
              <a:rPr lang="tr-TR" b="1">
                <a:solidFill>
                  <a:srgbClr val="FF0000"/>
                </a:solidFill>
              </a:rPr>
              <a:t>ETKİ MEKANİZMASI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/>
              <a:t>	Kondom, cinsel ilişki sırasında penis üzerine geçirilen kauçuk bir kılıftır. Erkeğin spermlerinin vajinaya girmesini engeller.</a:t>
            </a:r>
          </a:p>
          <a:p>
            <a:pPr eaLnBrk="1" hangingPunct="1">
              <a:buFont typeface="Wingdings" pitchFamily="2" charset="2"/>
              <a:buNone/>
            </a:pPr>
            <a:endParaRPr lang="tr-TR"/>
          </a:p>
          <a:p>
            <a:pPr eaLnBrk="1" hangingPunct="1">
              <a:buClr>
                <a:srgbClr val="FF0000"/>
              </a:buClr>
            </a:pPr>
            <a:r>
              <a:rPr lang="tr-TR" b="1">
                <a:solidFill>
                  <a:srgbClr val="FF0000"/>
                </a:solidFill>
              </a:rPr>
              <a:t>ETKİLİLİĞİ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tr-TR"/>
              <a:t>	Kondom, her cinsel ilişkide ve doğru olarak kullanılırsa çok etkilidir. Başarı oranı sürekli kullanımla artar.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/>
              <a:t>Başarısızlık oranı 2-5/100 kadın yılıdır.</a:t>
            </a:r>
          </a:p>
          <a:p>
            <a:pPr eaLnBrk="1" hangingPunct="1">
              <a:buFont typeface="Wingdings" pitchFamily="2" charset="2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2244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25" y="1857375"/>
            <a:ext cx="824865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b="1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AİDS ve diğer CYBH’ lere karşı koruma sağlar.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Erken boşalmanın önlenmesine yardımcı olabilir.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Aile planlamasına erkeklerin katılımını sağlar.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Reçete ve tıbbi izlem gerektirmez.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Güvenlidir ve hormonal yan etkisi yoktur.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Ucuzdur ve kolay bulunur.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133600" y="533401"/>
          <a:ext cx="1970088" cy="171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CorelDRAW" r:id="rId4" imgW="2656080" imgH="2780280" progId="CorelDraw.Graphic.8">
                  <p:embed/>
                </p:oleObj>
              </mc:Choice>
              <mc:Fallback>
                <p:oleObj name="CorelDRAW" r:id="rId4" imgW="2656080" imgH="278028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401"/>
                        <a:ext cx="1970088" cy="171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3 Metin kutusu"/>
          <p:cNvSpPr txBox="1">
            <a:spLocks noChangeArrowheads="1"/>
          </p:cNvSpPr>
          <p:nvPr/>
        </p:nvSpPr>
        <p:spPr bwMode="auto">
          <a:xfrm>
            <a:off x="3952875" y="1000126"/>
            <a:ext cx="600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tr-TR" sz="4000" b="1">
                <a:solidFill>
                  <a:srgbClr val="FF0000"/>
                </a:solidFill>
              </a:rPr>
              <a:t>OLUMLU YÖNLERİ</a:t>
            </a:r>
          </a:p>
        </p:txBody>
      </p:sp>
    </p:spTree>
    <p:extLst>
      <p:ext uri="{BB962C8B-B14F-4D97-AF65-F5344CB8AC3E}">
        <p14:creationId xmlns:p14="http://schemas.microsoft.com/office/powerpoint/2010/main" val="24838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814" y="214314"/>
            <a:ext cx="7793037" cy="1462087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     OLUMLU YÖNLERİ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2314575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Güvenli ve çok etkilidir,</a:t>
            </a:r>
          </a:p>
          <a:p>
            <a:pPr eaLnBrk="1" hangingPunct="1"/>
            <a:r>
              <a:rPr lang="tr-TR"/>
              <a:t>Cinsel ilişkiden bağımsızdır,</a:t>
            </a:r>
          </a:p>
          <a:p>
            <a:pPr eaLnBrk="1" hangingPunct="1"/>
            <a:r>
              <a:rPr lang="tr-TR"/>
              <a:t>Emziren kadınlar için uygundur,</a:t>
            </a:r>
          </a:p>
          <a:p>
            <a:pPr eaLnBrk="1" hangingPunct="1"/>
            <a:r>
              <a:rPr lang="tr-TR"/>
              <a:t>Sorun olmadığı sürece yılda bir kez    kontrol yeterlidir, </a:t>
            </a:r>
          </a:p>
          <a:p>
            <a:pPr eaLnBrk="1" hangingPunct="1"/>
            <a:r>
              <a:rPr lang="tr-TR"/>
              <a:t>Çıkarıldığında doğurganlık hemen geri döner.</a:t>
            </a:r>
          </a:p>
        </p:txBody>
      </p:sp>
    </p:spTree>
    <p:extLst>
      <p:ext uri="{BB962C8B-B14F-4D97-AF65-F5344CB8AC3E}">
        <p14:creationId xmlns:p14="http://schemas.microsoft.com/office/powerpoint/2010/main" val="3672594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26" y="2000251"/>
            <a:ext cx="8029575" cy="3571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b="1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Bazı çiftlerde (özellikle erkeklerde)duyarlılığı azaltabilir.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Cinsel ilişki kesintiye uğrayabilir.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Bazı erkeklerde ereksiyonu güçleştirir.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Yeterli miktarda kondom bulundurulması önceden planlanmalıdır.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tr-TR" smtClean="0"/>
              <a:t>Kullanımdan sonra yok edilmesi sorun olabilir.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828800" y="457200"/>
          <a:ext cx="1600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CorelDRAW" r:id="rId4" imgW="2780280" imgH="2421720" progId="CorelDraw.Graphic.8">
                  <p:embed/>
                </p:oleObj>
              </mc:Choice>
              <mc:Fallback>
                <p:oleObj name="CorelDRAW" r:id="rId4" imgW="2780280" imgH="242172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57200"/>
                        <a:ext cx="16002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3 Metin kutusu"/>
          <p:cNvSpPr txBox="1">
            <a:spLocks noChangeArrowheads="1"/>
          </p:cNvSpPr>
          <p:nvPr/>
        </p:nvSpPr>
        <p:spPr bwMode="auto">
          <a:xfrm>
            <a:off x="3810000" y="925513"/>
            <a:ext cx="55006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tr-TR" sz="4000" b="1">
                <a:solidFill>
                  <a:srgbClr val="FF0000"/>
                </a:solidFill>
              </a:rPr>
              <a:t>OLUMSUZ YÖNLERİ</a:t>
            </a:r>
          </a:p>
        </p:txBody>
      </p:sp>
    </p:spTree>
    <p:extLst>
      <p:ext uri="{BB962C8B-B14F-4D97-AF65-F5344CB8AC3E}">
        <p14:creationId xmlns:p14="http://schemas.microsoft.com/office/powerpoint/2010/main" val="12176332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1" y="500063"/>
            <a:ext cx="6748463" cy="1143000"/>
          </a:xfrm>
        </p:spPr>
        <p:txBody>
          <a:bodyPr/>
          <a:lstStyle/>
          <a:p>
            <a:pPr eaLnBrk="1" hangingPunct="1"/>
            <a:r>
              <a:rPr lang="tr-TR" sz="3200" b="1">
                <a:solidFill>
                  <a:srgbClr val="FF0000"/>
                </a:solidFill>
              </a:rPr>
              <a:t>KONDOM KULLANIMI İLE İLGİLİ UYARILAR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4" y="2287588"/>
            <a:ext cx="7881937" cy="37131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Üretim tarihi üzerinden 5 yıl geçmiş, güneşte kalmış veya pudralanmış olan kondomlar kullanılmamalıdır.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Kondom bir kez kullanılmalıdır.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Çiftlerin lateks kauçuğa karşı allerjisi varsa kullanılmamalıdır.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* Kondomu kayganlaştırmak için vazelin, yemek yağları,yumuşatıcı krem gibi maddeler kullanılmamalıdır.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33740816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19439" y="762000"/>
            <a:ext cx="576262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    VAZEKTOMİ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281239"/>
            <a:ext cx="7772400" cy="3933825"/>
          </a:xfrm>
        </p:spPr>
        <p:txBody>
          <a:bodyPr/>
          <a:lstStyle/>
          <a:p>
            <a:pPr marL="609600" indent="-609600">
              <a:buNone/>
            </a:pPr>
            <a:r>
              <a:rPr lang="tr-TR"/>
              <a:t>* Testislerde üretilen spermler vazdeferans adı verilen kanal aracılığı ile penise taşınır. İşlemde bu kanallar skrotumun üst kısmında bulunur kesilir ve bağlanır, spermler daha ileri geçemez.</a:t>
            </a:r>
          </a:p>
          <a:p>
            <a:pPr marL="609600" indent="-609600">
              <a:buNone/>
            </a:pPr>
            <a:r>
              <a:rPr lang="tr-TR"/>
              <a:t>* Başarısızlık oranı binde bir kadardır.</a:t>
            </a:r>
          </a:p>
        </p:txBody>
      </p:sp>
      <p:pic>
        <p:nvPicPr>
          <p:cNvPr id="105476" name="Picture 4" descr="PE018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840288"/>
            <a:ext cx="220980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7" name="Picture 5" descr="BD1025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74676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19170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67088" y="685800"/>
            <a:ext cx="4157662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Vazektomi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4" y="1957388"/>
            <a:ext cx="8358187" cy="4114800"/>
          </a:xfrm>
        </p:spPr>
        <p:txBody>
          <a:bodyPr/>
          <a:lstStyle/>
          <a:p>
            <a:pPr marL="609600" indent="-609600">
              <a:buNone/>
            </a:pPr>
            <a:endParaRPr lang="tr-TR"/>
          </a:p>
          <a:p>
            <a:pPr marL="609600" indent="-609600">
              <a:buFont typeface="Wingdings" pitchFamily="2" charset="2"/>
              <a:buChar char="Ø"/>
            </a:pPr>
            <a:r>
              <a:rPr lang="tr-TR"/>
              <a:t>İşlem erkeklik  hormonlarını etkilemez.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tr-TR"/>
              <a:t>Cinsel işlev ve tatminde bir değişiklik yapmaz.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tr-TR"/>
              <a:t>Görünüm duygu ve heyecan bakımından aynı kalırlar.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tr-TR"/>
          </a:p>
        </p:txBody>
      </p:sp>
      <p:pic>
        <p:nvPicPr>
          <p:cNvPr id="106500" name="Picture 4" descr="BD1025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573149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066800"/>
            <a:ext cx="8001000" cy="5486400"/>
          </a:xfrm>
        </p:spPr>
        <p:txBody>
          <a:bodyPr/>
          <a:lstStyle/>
          <a:p>
            <a:pPr eaLnBrk="1" hangingPunct="1"/>
            <a:r>
              <a:rPr lang="tr-TR" smtClean="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2244726"/>
            <a:ext cx="8305800" cy="3255963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tr-TR"/>
              <a:t>İşlemin koruyuculuğu bir süre sonra (20 boşalma) başlar.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tr-TR"/>
              <a:t>20 boşalma boyunca ve sperm incelemesinde, sperm görülmeyinceye kadar başka bir yöntemle korunulması gerekir. </a:t>
            </a:r>
          </a:p>
        </p:txBody>
      </p:sp>
      <p:pic>
        <p:nvPicPr>
          <p:cNvPr id="107524" name="Picture 4" descr="PE0262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663" y="4095751"/>
            <a:ext cx="36449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239493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28976" y="685800"/>
            <a:ext cx="6296025" cy="762000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Olumlu Yönleri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100263"/>
            <a:ext cx="8262938" cy="4114800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 Çok etkili ve güvenli bir yöntemdir.</a:t>
            </a:r>
          </a:p>
          <a:p>
            <a:pPr marL="457200" indent="-457200">
              <a:buNone/>
            </a:pPr>
            <a:r>
              <a:rPr lang="tr-TR"/>
              <a:t>* Çift, bir daha asla gebelik kaygısı taşımaz.</a:t>
            </a:r>
          </a:p>
          <a:p>
            <a:pPr marL="457200" indent="-457200">
              <a:buNone/>
            </a:pPr>
            <a:r>
              <a:rPr lang="tr-TR"/>
              <a:t>* İleri dönemlerde ortaya çıkan yan etkisi yoktur.</a:t>
            </a:r>
          </a:p>
          <a:p>
            <a:pPr marL="457200" indent="-457200">
              <a:buNone/>
            </a:pPr>
            <a:r>
              <a:rPr lang="tr-TR"/>
              <a:t>* Cinsel ilişkiyi etkilemez.</a:t>
            </a:r>
          </a:p>
          <a:p>
            <a:pPr marL="457200" indent="-457200">
              <a:buNone/>
            </a:pPr>
            <a:r>
              <a:rPr lang="tr-TR"/>
              <a:t>* İşlem hastanede yatmayı gerektirmez.</a:t>
            </a:r>
          </a:p>
        </p:txBody>
      </p:sp>
      <p:pic>
        <p:nvPicPr>
          <p:cNvPr id="108548" name="Picture 4" descr="BD0558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957763"/>
            <a:ext cx="2590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49" name="Picture 5" descr="BD1025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408174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2764" y="762000"/>
            <a:ext cx="5900737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Olumsuz Yönleri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2312989"/>
            <a:ext cx="8382000" cy="3259137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*Geri dönüşü yoktur.</a:t>
            </a:r>
          </a:p>
          <a:p>
            <a:pPr marL="457200" indent="-457200">
              <a:buNone/>
            </a:pPr>
            <a:r>
              <a:rPr lang="tr-TR"/>
              <a:t>*Cerrahi riskleri ve yan etkileri vardır.</a:t>
            </a:r>
          </a:p>
          <a:p>
            <a:pPr marL="457200" indent="-457200">
              <a:buNone/>
            </a:pPr>
            <a:r>
              <a:rPr lang="tr-TR"/>
              <a:t>*CYBH ve AIDS’e karşı koruma sağlamaz.</a:t>
            </a:r>
          </a:p>
          <a:p>
            <a:pPr marL="457200" indent="-457200">
              <a:buNone/>
            </a:pPr>
            <a:r>
              <a:rPr lang="tr-TR"/>
              <a:t>*Hemen etkili olmaz.(20 boşalma yada 2 ay geçmesi gerekir)</a:t>
            </a:r>
          </a:p>
        </p:txBody>
      </p:sp>
      <p:pic>
        <p:nvPicPr>
          <p:cNvPr id="109572" name="Picture 4" descr="BD1025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5401"/>
            <a:ext cx="7010400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06265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4663" y="1676400"/>
            <a:ext cx="7010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Kimler İçin Uygundur:</a:t>
            </a:r>
            <a:br>
              <a:rPr lang="tr-TR" sz="4000" b="1">
                <a:solidFill>
                  <a:srgbClr val="FF0000"/>
                </a:solidFill>
              </a:rPr>
            </a:br>
            <a:endParaRPr lang="tr-TR" sz="4000" b="1">
              <a:solidFill>
                <a:srgbClr val="FF0000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438400"/>
            <a:ext cx="7696200" cy="4419600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 Kendisinin ve eşinin başka çocuk istemediğinden emin olanlar,</a:t>
            </a:r>
          </a:p>
          <a:p>
            <a:pPr marL="457200" indent="-457200">
              <a:buNone/>
            </a:pPr>
            <a:r>
              <a:rPr lang="tr-TR"/>
              <a:t>* Gebe kaldığı takdirde eşinin yaşamı tehlikeye girecek olanlar,</a:t>
            </a:r>
          </a:p>
          <a:p>
            <a:pPr marL="457200" indent="-457200">
              <a:buNone/>
            </a:pPr>
            <a:r>
              <a:rPr lang="tr-TR"/>
              <a:t>* Özen göstermeyi gerektirmeyecek bir yöntem isteyenler için uygundur.</a:t>
            </a:r>
          </a:p>
        </p:txBody>
      </p:sp>
      <p:pic>
        <p:nvPicPr>
          <p:cNvPr id="110596" name="Picture 4" descr="BD1025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61771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38476" y="838200"/>
            <a:ext cx="620077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Kimlere Uygulanmaz: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2314575"/>
            <a:ext cx="8324850" cy="4114800"/>
          </a:xfrm>
        </p:spPr>
        <p:txBody>
          <a:bodyPr/>
          <a:lstStyle/>
          <a:p>
            <a:pPr marL="457200" indent="-457200">
              <a:buNone/>
            </a:pPr>
            <a:r>
              <a:rPr lang="tr-TR"/>
              <a:t>* Bekar olanlara,</a:t>
            </a:r>
          </a:p>
          <a:p>
            <a:pPr marL="457200" indent="-457200">
              <a:buNone/>
            </a:pPr>
            <a:r>
              <a:rPr lang="tr-TR"/>
              <a:t>* Hiç çocuğu olmayanlara,</a:t>
            </a:r>
          </a:p>
          <a:p>
            <a:pPr marL="457200" indent="-457200">
              <a:buNone/>
            </a:pPr>
            <a:r>
              <a:rPr lang="tr-TR"/>
              <a:t>* Evlilik sorunları olanlara,</a:t>
            </a:r>
          </a:p>
          <a:p>
            <a:pPr marL="457200" indent="-457200">
              <a:buNone/>
            </a:pPr>
            <a:r>
              <a:rPr lang="tr-TR"/>
              <a:t>* Bir daha çocuk isteyip istemediğinden emin olmayanlara,</a:t>
            </a:r>
          </a:p>
          <a:p>
            <a:pPr marL="457200" indent="-457200">
              <a:buNone/>
            </a:pPr>
            <a:r>
              <a:rPr lang="tr-TR"/>
              <a:t>* Psikolojik sorunları olanlara uygulanmaz. </a:t>
            </a:r>
          </a:p>
        </p:txBody>
      </p:sp>
      <p:pic>
        <p:nvPicPr>
          <p:cNvPr id="111620" name="Picture 4" descr="BD1025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0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386817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1" y="214314"/>
            <a:ext cx="5707063" cy="1462087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rgbClr val="FF0000"/>
                </a:solidFill>
              </a:rPr>
              <a:t>KISIRLIK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5" y="2386013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Korunmasız ve düzenli ilişkiye rağmen çiftlerin bir yıl içerisinde gebelik elde edememesidir.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Her yedi evli çiftten biri çocuk sahibi olmakta güçlük çekebilir.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6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588963"/>
            <a:ext cx="7793037" cy="982662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   OLUMSUZ YÖNLERİ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1" y="2281239"/>
            <a:ext cx="8143875" cy="4719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600"/>
              <a:t>Uygulama, çıkarma ve izlem hizmetleri eğitilmiş personel ve uygun malzeme gerektirir,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/>
              <a:t>Uygulama sonrası ilk üç ayda adetlerde düzensizlik, kanama miktarı ve süresinde artma,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/>
              <a:t>İlk birkaç adet döneminde ağrı,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/>
              <a:t>Uygulama sırasında az da olsa perforasyon riski,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/>
              <a:t>Uterustan kendiliğinden atılma riski ya da servikse kaydığında şiddetli kasık ağrılarına neden olabilir,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/>
              <a:t>CYB hastalıklara karşı  korumaz.</a:t>
            </a:r>
          </a:p>
          <a:p>
            <a:pPr eaLnBrk="1" hangingPunct="1">
              <a:lnSpc>
                <a:spcPct val="90000"/>
              </a:lnSpc>
            </a:pP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35077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189" y="214314"/>
            <a:ext cx="5849937" cy="1462087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Kısırlıkta ne yapmalı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252888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/>
              <a:t>Çiftler bu konuda uzmanlaşmış Kadın Doğum uzmanına başvurmalılar.</a:t>
            </a:r>
          </a:p>
          <a:p>
            <a:pPr eaLnBrk="1" hangingPunct="1">
              <a:lnSpc>
                <a:spcPct val="80000"/>
              </a:lnSpc>
            </a:pPr>
            <a:r>
              <a:rPr lang="tr-TR"/>
              <a:t>Kısırlık her iki cins ede bağlı olabileceğinden ilk görüşmeye birlikte gitmeliler.</a:t>
            </a:r>
          </a:p>
          <a:p>
            <a:pPr eaLnBrk="1" hangingPunct="1">
              <a:lnSpc>
                <a:spcPct val="80000"/>
              </a:lnSpc>
            </a:pPr>
            <a:r>
              <a:rPr lang="tr-TR"/>
              <a:t>Kısırlık %25 birden çok nedene bağlı olabileceği için detaylı araştırılmalıdır.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/>
              <a:t>Kısırlığın %5 nedeni bulunamamaktadır.</a:t>
            </a:r>
          </a:p>
          <a:p>
            <a:pPr eaLnBrk="1" hangingPunct="1">
              <a:lnSpc>
                <a:spcPct val="80000"/>
              </a:lnSpc>
            </a:pPr>
            <a:r>
              <a:rPr lang="tr-TR"/>
              <a:t>Kısırlığın nedeni tespit edildikten sonra yeni gelişen tedavi yöntemleri ile çiftlerin birçoğu bebek sahibi olabilmektedirler.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7283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46439" y="214314"/>
            <a:ext cx="7064375" cy="1462087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KISIRLIKTA NE YAPMALI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6938" y="2386013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Çiftler erkekte tohum hücreleriyle ilgili ciddi sorunların bulunduğu durumlarda,eğer kadının yaşı da ileri ise Üremeye Yardımcı Tedavi Merkezlerine Tüp Bebek ve benzeri uygulamalar için müracaat edebilmelidir.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42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839" y="214314"/>
            <a:ext cx="7793037" cy="1462087"/>
          </a:xfrm>
        </p:spPr>
        <p:txBody>
          <a:bodyPr/>
          <a:lstStyle/>
          <a:p>
            <a:pPr eaLnBrk="1" hangingPunct="1"/>
            <a:r>
              <a:rPr lang="tr-TR" sz="3600" b="1">
                <a:solidFill>
                  <a:srgbClr val="FF0000"/>
                </a:solidFill>
              </a:rPr>
              <a:t>KULLANILMAMASI GEREKEN DURUMLAR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43138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Gebelik,</a:t>
            </a:r>
          </a:p>
          <a:p>
            <a:pPr eaLnBrk="1" hangingPunct="1"/>
            <a:r>
              <a:rPr lang="tr-TR"/>
              <a:t>Tanı konmamış şiddetli vajinal kanama,</a:t>
            </a:r>
          </a:p>
          <a:p>
            <a:pPr eaLnBrk="1" hangingPunct="1"/>
            <a:r>
              <a:rPr lang="tr-TR"/>
              <a:t>Mevcut ya da son 3 ay içinde aktif GYE  veya pelvik inflamatuar hastalık öyküsü,</a:t>
            </a:r>
          </a:p>
          <a:p>
            <a:pPr eaLnBrk="1" hangingPunct="1"/>
            <a:r>
              <a:rPr lang="tr-TR"/>
              <a:t>Düşük ya da doğumu izleyen sepsis,</a:t>
            </a:r>
          </a:p>
          <a:p>
            <a:pPr eaLnBrk="1" hangingPunct="1"/>
            <a:r>
              <a:rPr lang="tr-TR"/>
              <a:t>Genital Ca,</a:t>
            </a:r>
          </a:p>
          <a:p>
            <a:pPr eaLnBrk="1" hangingPunct="1"/>
            <a:r>
              <a:rPr lang="tr-TR"/>
              <a:t>Kötü huylu trofoblastik hastalık,</a:t>
            </a:r>
          </a:p>
          <a:p>
            <a:pPr eaLnBrk="1" hangingPunct="1"/>
            <a:r>
              <a:rPr lang="tr-TR"/>
              <a:t>Pelvik tüberküloz, </a:t>
            </a:r>
          </a:p>
        </p:txBody>
      </p:sp>
    </p:spTree>
    <p:extLst>
      <p:ext uri="{BB962C8B-B14F-4D97-AF65-F5344CB8AC3E}">
        <p14:creationId xmlns:p14="http://schemas.microsoft.com/office/powerpoint/2010/main" val="1726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46400" y="357189"/>
            <a:ext cx="7793038" cy="1462087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İLK SEÇENEK OLMAMASI GEREKEN DURUMLAR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5" y="2243138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Şiddetli dismenore,</a:t>
            </a:r>
          </a:p>
          <a:p>
            <a:pPr eaLnBrk="1" hangingPunct="1"/>
            <a:r>
              <a:rPr lang="tr-TR"/>
              <a:t>Düzensiz aşırı veya uzun süren adet kanaması,</a:t>
            </a:r>
          </a:p>
          <a:p>
            <a:pPr eaLnBrk="1" hangingPunct="1"/>
            <a:r>
              <a:rPr lang="tr-TR"/>
              <a:t>Tekrarlayan GYE  veya yüksek riski,</a:t>
            </a:r>
          </a:p>
          <a:p>
            <a:pPr eaLnBrk="1" hangingPunct="1"/>
            <a:r>
              <a:rPr lang="tr-TR"/>
              <a:t>Klinik anemi belirtileri, </a:t>
            </a:r>
          </a:p>
          <a:p>
            <a:pPr eaLnBrk="1" hangingPunct="1"/>
            <a:r>
              <a:rPr lang="tr-TR"/>
              <a:t>Myom, servikal darlığı veya endometriozis, </a:t>
            </a:r>
          </a:p>
          <a:p>
            <a:pPr eaLnBrk="1" hangingPunct="1"/>
            <a:r>
              <a:rPr lang="tr-TR"/>
              <a:t>İyi huylu trofoblastik hastalık,</a:t>
            </a:r>
          </a:p>
          <a:p>
            <a:pPr eaLnBrk="1" hangingPunct="1"/>
            <a:r>
              <a:rPr lang="tr-TR"/>
              <a:t>Komplikasyonlu kalp kapağı hastalığı,</a:t>
            </a:r>
          </a:p>
        </p:txBody>
      </p:sp>
    </p:spTree>
    <p:extLst>
      <p:ext uri="{BB962C8B-B14F-4D97-AF65-F5344CB8AC3E}">
        <p14:creationId xmlns:p14="http://schemas.microsoft.com/office/powerpoint/2010/main" val="4926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160714" y="214314"/>
            <a:ext cx="7793037" cy="1462087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00"/>
                </a:solidFill>
              </a:rPr>
              <a:t>UYGULAMA ZAMANI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4313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Doğumdan sonra postplasental 10 dakika-48 saat içinde,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Doğumdan sonra 4.haftadan itibaren,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Sezaryenden sonra 8.haftadan itibaren,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Düşük sonrası hemen,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Adetin ilk 7 günü,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</a:rPr>
              <a:t>Gebelik olmadığı kesin ise her zaman RİA uygulanabilir.</a:t>
            </a:r>
          </a:p>
        </p:txBody>
      </p:sp>
    </p:spTree>
    <p:extLst>
      <p:ext uri="{BB962C8B-B14F-4D97-AF65-F5344CB8AC3E}">
        <p14:creationId xmlns:p14="http://schemas.microsoft.com/office/powerpoint/2010/main" val="23530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4964" y="214314"/>
            <a:ext cx="7793037" cy="1462087"/>
          </a:xfrm>
        </p:spPr>
        <p:txBody>
          <a:bodyPr/>
          <a:lstStyle/>
          <a:p>
            <a:pPr eaLnBrk="1" hangingPunct="1"/>
            <a:r>
              <a:rPr lang="tr-TR" sz="3200" b="1">
                <a:solidFill>
                  <a:srgbClr val="FF0000"/>
                </a:solidFill>
              </a:rPr>
              <a:t>RİA UYGULANMASINDAN SONRA                                 KARŞILAŞILABİLECEK  SORUNLAR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43138"/>
            <a:ext cx="7772400" cy="4114800"/>
          </a:xfrm>
        </p:spPr>
        <p:txBody>
          <a:bodyPr/>
          <a:lstStyle/>
          <a:p>
            <a:pPr eaLnBrk="1" hangingPunct="1"/>
            <a:r>
              <a:rPr lang="tr-TR"/>
              <a:t>RİA+gebelik,</a:t>
            </a:r>
          </a:p>
          <a:p>
            <a:pPr eaLnBrk="1" hangingPunct="1"/>
            <a:r>
              <a:rPr lang="tr-TR"/>
              <a:t>Kramp tarzı şiddetli ağrı,</a:t>
            </a:r>
          </a:p>
          <a:p>
            <a:pPr eaLnBrk="1" hangingPunct="1"/>
            <a:r>
              <a:rPr lang="tr-TR"/>
              <a:t>Düzensiz ve aşırı kanama,</a:t>
            </a:r>
          </a:p>
          <a:p>
            <a:pPr eaLnBrk="1" hangingPunct="1"/>
            <a:r>
              <a:rPr lang="tr-TR"/>
              <a:t>Pelvik enfeksiyon (ilk 28 gün),</a:t>
            </a:r>
          </a:p>
          <a:p>
            <a:pPr eaLnBrk="1" hangingPunct="1"/>
            <a:r>
              <a:rPr lang="tr-TR"/>
              <a:t>İplerin kaybolması,</a:t>
            </a:r>
          </a:p>
          <a:p>
            <a:pPr eaLnBrk="1" hangingPunct="1"/>
            <a:r>
              <a:rPr lang="tr-TR"/>
              <a:t>Uterus perforasyonu,</a:t>
            </a:r>
          </a:p>
          <a:p>
            <a:pPr eaLnBrk="1" hangingPunct="1"/>
            <a:r>
              <a:rPr lang="tr-TR"/>
              <a:t>Senkop, bradikardi, vazovagal reaksiyon, </a:t>
            </a:r>
          </a:p>
          <a:p>
            <a:pPr eaLnBrk="1" hangingPunct="1"/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492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1672</Words>
  <Application>Microsoft Office PowerPoint</Application>
  <PresentationFormat>Geniş ekran</PresentationFormat>
  <Paragraphs>322</Paragraphs>
  <Slides>51</Slides>
  <Notes>50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51</vt:i4>
      </vt:variant>
    </vt:vector>
  </HeadingPairs>
  <TitlesOfParts>
    <vt:vector size="59" baseType="lpstr">
      <vt:lpstr>Arial</vt:lpstr>
      <vt:lpstr>Calibri</vt:lpstr>
      <vt:lpstr>Calibri Light</vt:lpstr>
      <vt:lpstr>Tahoma</vt:lpstr>
      <vt:lpstr>Wingdings</vt:lpstr>
      <vt:lpstr>Office Teması</vt:lpstr>
      <vt:lpstr>Klip</vt:lpstr>
      <vt:lpstr>CorelDRAW</vt:lpstr>
      <vt:lpstr>PowerPoint Sunusu</vt:lpstr>
      <vt:lpstr>         RAHİM İÇİ ARAÇLAR (RİA,ALET,SPİRAL)</vt:lpstr>
      <vt:lpstr>    ETKİ MEKANİZMASI</vt:lpstr>
      <vt:lpstr>      OLUMLU YÖNLERİ</vt:lpstr>
      <vt:lpstr>   OLUMSUZ YÖNLERİ</vt:lpstr>
      <vt:lpstr>KULLANILMAMASI GEREKEN DURUMLAR</vt:lpstr>
      <vt:lpstr>İLK SEÇENEK OLMAMASI GEREKEN DURUMLAR</vt:lpstr>
      <vt:lpstr>UYGULAMA ZAMANI</vt:lpstr>
      <vt:lpstr>RİA UYGULANMASINDAN SONRA                                 KARŞILAŞILABİLECEK  SORUNLAR</vt:lpstr>
      <vt:lpstr> RİA NE ZAMAN ÇIKARILIR?</vt:lpstr>
      <vt:lpstr>   DİKKAT ! RİA ile korunurken</vt:lpstr>
      <vt:lpstr>YALNIZ PROGESTİN İÇEREN ENJEKTE EDİLEN KONTRASEPTİFLER</vt:lpstr>
      <vt:lpstr>PROGESTİN İÇEREN ENJEKTABL ETKİ  MEKANİZMASI</vt:lpstr>
      <vt:lpstr>PROGESTİN İÇEREN ENJEKTABL OLUMLU YÖNLERİ</vt:lpstr>
      <vt:lpstr> PROGESTİN İÇEREN ENJEKTABL OLUMSUZ YÖNLERİ</vt:lpstr>
      <vt:lpstr>PROGESTİN İÇEREN ENJEKTABL YAN ETKİLERİ</vt:lpstr>
      <vt:lpstr>PROGESTİN İÇEREN ENJEKTABL KİMLER İÇİN UYGUNDUR</vt:lpstr>
      <vt:lpstr>PROGESTİN İÇEREN ENJEKTABL KİMLER İÇİN UYGUN DEĞİLDİR</vt:lpstr>
      <vt:lpstr>BARİYER YÖNTEMLER</vt:lpstr>
      <vt:lpstr>PowerPoint Sunusu</vt:lpstr>
      <vt:lpstr>Bariyer Yöntemler Kimler     İçin  Uygundur ? </vt:lpstr>
      <vt:lpstr>PowerPoint Sunusu</vt:lpstr>
      <vt:lpstr>OLUMLU YÖNLERİ </vt:lpstr>
      <vt:lpstr>PowerPoint Sunusu</vt:lpstr>
      <vt:lpstr>DİYAFRAM KULLANIMI İLE İLGİLİ UYARILAR !</vt:lpstr>
      <vt:lpstr>PowerPoint Sunusu</vt:lpstr>
      <vt:lpstr>ETKİ MEKANİZMASI NEDİR ETKİNLİĞİ NE KADARDIR ?</vt:lpstr>
      <vt:lpstr>OLUMLU YÖNLERİ</vt:lpstr>
      <vt:lpstr>OLUMSUZ YÖNLERİ</vt:lpstr>
      <vt:lpstr>  TÜPLERİN BAĞLANMASI  (TÜP LİGASYONU) GÖNÜLLÜ CERRAHİ STERİLİZASYON</vt:lpstr>
      <vt:lpstr>  *Başka çocuk istemeyen ve doğurganlıklarını sona erdirmek isteyen çiftler için uygulanan en güvenli yöntemlerden birisidir.</vt:lpstr>
      <vt:lpstr>Cerrahi sterilizasyonun her iki türü ne kadında ne de erkekte cinsel işlev ve tatminde bir değişiklik yapmaz.(Adet görme, boşalma gibi) Vücudun diğer işlevlerini etkilemez.</vt:lpstr>
      <vt:lpstr>TÜP LİGASYONU</vt:lpstr>
      <vt:lpstr>OLUMLU YÖNLERİ</vt:lpstr>
      <vt:lpstr>OLUMSUZ YÖNLERİ</vt:lpstr>
      <vt:lpstr>      Uygun Olanlar       Uygun Olmayanlar</vt:lpstr>
      <vt:lpstr>PowerPoint Sunusu</vt:lpstr>
      <vt:lpstr>PowerPoint Sunusu</vt:lpstr>
      <vt:lpstr>PowerPoint Sunusu</vt:lpstr>
      <vt:lpstr>PowerPoint Sunusu</vt:lpstr>
      <vt:lpstr>KONDOM KULLANIMI İLE İLGİLİ UYARILAR</vt:lpstr>
      <vt:lpstr>     VAZEKTOMİ</vt:lpstr>
      <vt:lpstr>Vazektomi</vt:lpstr>
      <vt:lpstr> </vt:lpstr>
      <vt:lpstr>Olumlu Yönleri</vt:lpstr>
      <vt:lpstr>Olumsuz Yönleri</vt:lpstr>
      <vt:lpstr>Kimler İçin Uygundur: </vt:lpstr>
      <vt:lpstr>Kimlere Uygulanmaz:</vt:lpstr>
      <vt:lpstr>KISIRLIK</vt:lpstr>
      <vt:lpstr>Kısırlıkta ne yapmalı</vt:lpstr>
      <vt:lpstr>KISIRLIKTA NE YAPMALI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SBO1</dc:creator>
  <cp:lastModifiedBy>SBO1</cp:lastModifiedBy>
  <cp:revision>1</cp:revision>
  <dcterms:created xsi:type="dcterms:W3CDTF">2016-10-25T19:13:29Z</dcterms:created>
  <dcterms:modified xsi:type="dcterms:W3CDTF">2016-10-25T19:13:34Z</dcterms:modified>
</cp:coreProperties>
</file>