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2" r:id="rId6"/>
    <p:sldId id="264" r:id="rId7"/>
    <p:sldId id="265" r:id="rId8"/>
    <p:sldId id="266" r:id="rId9"/>
    <p:sldId id="267" r:id="rId10"/>
    <p:sldId id="268" r:id="rId11"/>
    <p:sldId id="269"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93" r:id="rId28"/>
    <p:sldId id="294" r:id="rId29"/>
    <p:sldId id="295" r:id="rId30"/>
    <p:sldId id="292"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07.12.2015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07.12.2015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07.12.2015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1370013" y="301625"/>
            <a:ext cx="7313612"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1370013" y="1827213"/>
            <a:ext cx="7313612" cy="4114800"/>
          </a:xfrm>
        </p:spPr>
        <p:txBody>
          <a:bodyPr/>
          <a:lstStyle/>
          <a:p>
            <a:pPr lvl="0"/>
            <a:endParaRPr lang="tr-TR" noProof="0" smtClean="0"/>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01413C74-2A63-4642-A003-99E4542D9325}" type="slidenum">
              <a:rPr lang="en-US"/>
              <a:pPr>
                <a:defRPr/>
              </a:pPr>
              <a:t>‹#›</a:t>
            </a:fld>
            <a:endParaRPr lang="en-US"/>
          </a:p>
        </p:txBody>
      </p:sp>
    </p:spTree>
    <p:extLst>
      <p:ext uri="{BB962C8B-B14F-4D97-AF65-F5344CB8AC3E}">
        <p14:creationId xmlns:p14="http://schemas.microsoft.com/office/powerpoint/2010/main" val="3597226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07.12.2015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07.12.2015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07.12.2015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07.12.2015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07.12.2015</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07.12.2015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07.12.2015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07.12.2015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07.12.2015</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5.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tr-TR" b="1" smtClean="0">
                <a:latin typeface="Tahoma" pitchFamily="34" charset="0"/>
              </a:rPr>
              <a:t>Ücret </a:t>
            </a:r>
            <a:endParaRPr lang="tr-TR" smtClean="0">
              <a:latin typeface="Tahoma" pitchFamily="34" charset="0"/>
            </a:endParaRPr>
          </a:p>
        </p:txBody>
      </p:sp>
      <p:sp>
        <p:nvSpPr>
          <p:cNvPr id="7171" name="Rectangle 3"/>
          <p:cNvSpPr>
            <a:spLocks noGrp="1" noChangeArrowheads="1"/>
          </p:cNvSpPr>
          <p:nvPr>
            <p:ph type="body" idx="1"/>
          </p:nvPr>
        </p:nvSpPr>
        <p:spPr>
          <a:xfrm>
            <a:off x="1066800" y="2133600"/>
            <a:ext cx="7772400" cy="2951163"/>
          </a:xfrm>
        </p:spPr>
        <p:txBody>
          <a:bodyPr/>
          <a:lstStyle/>
          <a:p>
            <a:pPr eaLnBrk="1" hangingPunct="1">
              <a:buClr>
                <a:schemeClr val="tx1"/>
              </a:buClr>
              <a:buFont typeface="Symbol" pitchFamily="18" charset="2"/>
              <a:buChar char="¨"/>
            </a:pPr>
            <a:r>
              <a:rPr lang="tr-TR" sz="2500" smtClean="0">
                <a:latin typeface="Tahoma" pitchFamily="34" charset="0"/>
              </a:rPr>
              <a:t>İktisadi anlamda, çalışanların üretimden aldığı paydır.  </a:t>
            </a:r>
          </a:p>
          <a:p>
            <a:pPr eaLnBrk="1" hangingPunct="1">
              <a:buClr>
                <a:schemeClr val="tx1"/>
              </a:buClr>
              <a:buFont typeface="Symbol" pitchFamily="18" charset="2"/>
              <a:buChar char="¨"/>
            </a:pPr>
            <a:r>
              <a:rPr lang="tr-TR" sz="2500" smtClean="0">
                <a:latin typeface="Tahoma" pitchFamily="34" charset="0"/>
              </a:rPr>
              <a:t>İşletme yönünden üretim gideridir.</a:t>
            </a:r>
          </a:p>
          <a:p>
            <a:pPr eaLnBrk="1" hangingPunct="1">
              <a:buClr>
                <a:schemeClr val="tx1"/>
              </a:buClr>
              <a:buFont typeface="Symbol" pitchFamily="18" charset="2"/>
              <a:buChar char="¨"/>
            </a:pPr>
            <a:r>
              <a:rPr lang="tr-TR" sz="2500" smtClean="0">
                <a:latin typeface="Tahoma" pitchFamily="34" charset="0"/>
              </a:rPr>
              <a:t>Personel yönünden gelir anlamı taşır.</a:t>
            </a:r>
          </a:p>
          <a:p>
            <a:pPr eaLnBrk="1" hangingPunct="1">
              <a:buClr>
                <a:schemeClr val="tx1"/>
              </a:buClr>
              <a:buFont typeface="Symbol" pitchFamily="18" charset="2"/>
              <a:buChar char="¨"/>
            </a:pPr>
            <a:r>
              <a:rPr lang="tr-TR" sz="2500" smtClean="0">
                <a:latin typeface="Tahoma" pitchFamily="34" charset="0"/>
              </a:rPr>
              <a:t>Çalışanların, işgücü karşılığında hastaneden aldığı paradır.</a:t>
            </a:r>
          </a:p>
        </p:txBody>
      </p:sp>
    </p:spTree>
    <p:extLst>
      <p:ext uri="{BB962C8B-B14F-4D97-AF65-F5344CB8AC3E}">
        <p14:creationId xmlns:p14="http://schemas.microsoft.com/office/powerpoint/2010/main" val="3841900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type="title"/>
          </p:nvPr>
        </p:nvSpPr>
        <p:spPr/>
        <p:txBody>
          <a:bodyPr/>
          <a:lstStyle/>
          <a:p>
            <a:pPr eaLnBrk="1" hangingPunct="1"/>
            <a:r>
              <a:rPr lang="tr-TR" dirty="0" smtClean="0"/>
              <a:t>Ücret dağılım diyagramı</a:t>
            </a:r>
          </a:p>
        </p:txBody>
      </p:sp>
      <p:pic>
        <p:nvPicPr>
          <p:cNvPr id="18435" name="Picture 6" descr="ucret%20dagılım%20diyagramı"/>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484313"/>
            <a:ext cx="8820150"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28524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Başlık"/>
          <p:cNvSpPr>
            <a:spLocks noGrp="1"/>
          </p:cNvSpPr>
          <p:nvPr>
            <p:ph type="title"/>
          </p:nvPr>
        </p:nvSpPr>
        <p:spPr>
          <a:xfrm>
            <a:off x="539750" y="301625"/>
            <a:ext cx="8143875" cy="1143000"/>
          </a:xfrm>
        </p:spPr>
        <p:txBody>
          <a:bodyPr/>
          <a:lstStyle/>
          <a:p>
            <a:r>
              <a:rPr lang="tr-TR" smtClean="0"/>
              <a:t>Ücret eğrisi</a:t>
            </a:r>
          </a:p>
        </p:txBody>
      </p:sp>
      <p:pic>
        <p:nvPicPr>
          <p:cNvPr id="19459" name="Picture 2" descr="yaklası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0525" y="1628775"/>
            <a:ext cx="8429625" cy="417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5460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71550" y="620713"/>
            <a:ext cx="7704138" cy="1104900"/>
          </a:xfrm>
          <a:noFill/>
        </p:spPr>
        <p:txBody>
          <a:bodyPr lIns="92075" tIns="46038" rIns="92075" bIns="46038" anchor="t"/>
          <a:lstStyle/>
          <a:p>
            <a:pPr eaLnBrk="1" hangingPunct="1"/>
            <a:r>
              <a:rPr lang="tr-TR" sz="3200" smtClean="0">
                <a:latin typeface="Tahoma" pitchFamily="34" charset="0"/>
              </a:rPr>
              <a:t>Kurum dışı ücret adaleti nasıl sağlanır ?</a:t>
            </a:r>
          </a:p>
        </p:txBody>
      </p:sp>
      <p:sp>
        <p:nvSpPr>
          <p:cNvPr id="21507" name="Rectangle 3"/>
          <p:cNvSpPr>
            <a:spLocks noGrp="1" noChangeArrowheads="1"/>
          </p:cNvSpPr>
          <p:nvPr>
            <p:ph type="body" idx="1"/>
          </p:nvPr>
        </p:nvSpPr>
        <p:spPr>
          <a:xfrm>
            <a:off x="900113" y="2349500"/>
            <a:ext cx="7921625" cy="2663825"/>
          </a:xfrm>
          <a:noFill/>
        </p:spPr>
        <p:txBody>
          <a:bodyPr lIns="92075" tIns="46038" rIns="92075" bIns="46038"/>
          <a:lstStyle/>
          <a:p>
            <a:pPr eaLnBrk="1" hangingPunct="1"/>
            <a:r>
              <a:rPr lang="tr-TR" smtClean="0">
                <a:latin typeface="Tahoma" pitchFamily="34" charset="0"/>
              </a:rPr>
              <a:t>Kurum dışı ücret adaleti, piyasa ücret araştırmasıyla olanaklıdır. </a:t>
            </a:r>
          </a:p>
          <a:p>
            <a:pPr eaLnBrk="1" hangingPunct="1"/>
            <a:r>
              <a:rPr lang="tr-TR" smtClean="0">
                <a:latin typeface="Tahoma" pitchFamily="34" charset="0"/>
              </a:rPr>
              <a:t>Piyasa ücret araştırması, benzer kurumlarda ödenen ücretler hakkında bilgi toplanması sürecidir. </a:t>
            </a:r>
          </a:p>
        </p:txBody>
      </p:sp>
    </p:spTree>
    <p:extLst>
      <p:ext uri="{BB962C8B-B14F-4D97-AF65-F5344CB8AC3E}">
        <p14:creationId xmlns:p14="http://schemas.microsoft.com/office/powerpoint/2010/main" val="408497080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tr-TR" smtClean="0"/>
              <a:t>Ücret karşılaştırmaları</a:t>
            </a:r>
          </a:p>
        </p:txBody>
      </p:sp>
      <p:sp>
        <p:nvSpPr>
          <p:cNvPr id="22531" name="Rectangle 3"/>
          <p:cNvSpPr>
            <a:spLocks noGrp="1" noChangeArrowheads="1"/>
          </p:cNvSpPr>
          <p:nvPr>
            <p:ph type="body" idx="1"/>
          </p:nvPr>
        </p:nvSpPr>
        <p:spPr>
          <a:xfrm>
            <a:off x="1371600" y="2743200"/>
            <a:ext cx="7772400" cy="3349625"/>
          </a:xfrm>
        </p:spPr>
        <p:txBody>
          <a:bodyPr/>
          <a:lstStyle/>
          <a:p>
            <a:pPr eaLnBrk="1" hangingPunct="1"/>
            <a:r>
              <a:rPr lang="tr-TR" smtClean="0"/>
              <a:t>Piyasa ücret araştırması sonucunda elde edilen veriler, bir grafik üstünde gösterilerek işletmenin piyasadaki konumu hakkında sonuçlar çıkartılır</a:t>
            </a:r>
          </a:p>
        </p:txBody>
      </p:sp>
    </p:spTree>
    <p:extLst>
      <p:ext uri="{BB962C8B-B14F-4D97-AF65-F5344CB8AC3E}">
        <p14:creationId xmlns:p14="http://schemas.microsoft.com/office/powerpoint/2010/main" val="38422915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88"/>
          <p:cNvSpPr>
            <a:spLocks noGrp="1" noChangeArrowheads="1"/>
          </p:cNvSpPr>
          <p:nvPr>
            <p:ph type="title"/>
          </p:nvPr>
        </p:nvSpPr>
        <p:spPr/>
        <p:txBody>
          <a:bodyPr/>
          <a:lstStyle/>
          <a:p>
            <a:pPr eaLnBrk="1" hangingPunct="1"/>
            <a:r>
              <a:rPr lang="tr-TR" dirty="0" smtClean="0"/>
              <a:t>Üç işletmesinin ücretleri</a:t>
            </a:r>
            <a:endParaRPr lang="en-US" dirty="0" smtClean="0"/>
          </a:p>
        </p:txBody>
      </p:sp>
      <p:graphicFrame>
        <p:nvGraphicFramePr>
          <p:cNvPr id="90690" name="Group 578"/>
          <p:cNvGraphicFramePr>
            <a:graphicFrameLocks noGrp="1"/>
          </p:cNvGraphicFramePr>
          <p:nvPr>
            <p:ph sz="half" idx="2"/>
          </p:nvPr>
        </p:nvGraphicFramePr>
        <p:xfrm>
          <a:off x="1116013" y="1827213"/>
          <a:ext cx="7567612" cy="4023206"/>
        </p:xfrm>
        <a:graphic>
          <a:graphicData uri="http://schemas.openxmlformats.org/drawingml/2006/table">
            <a:tbl>
              <a:tblPr/>
              <a:tblGrid>
                <a:gridCol w="2460625"/>
                <a:gridCol w="2030412"/>
                <a:gridCol w="1476375"/>
                <a:gridCol w="1600200"/>
              </a:tblGrid>
              <a:tr h="3657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PUANLAR</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H (A)</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H (B)</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H (C)</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750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1000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1200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200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850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1100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1300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250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950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1200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1400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300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1050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1300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1500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350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1150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1400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1600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400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1250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1500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1700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450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1350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1600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1800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500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1450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1700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1900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550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1550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1800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2000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02">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600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1650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1900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2100</a:t>
                      </a:r>
                      <a:endParaRPr kumimoji="0" lang="en-US" sz="1800" b="1" i="0" u="none" strike="noStrike" cap="none" normalizeH="0" baseline="0" smtClean="0">
                        <a:ln>
                          <a:noFill/>
                        </a:ln>
                        <a:solidFill>
                          <a:schemeClr val="tx1"/>
                        </a:solidFill>
                        <a:effectLst/>
                        <a:latin typeface="Times New Roman" pitchFamily="18" charset="0"/>
                      </a:endParaRPr>
                    </a:p>
                  </a:txBody>
                  <a:tcPr marT="45713" marB="45713"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16670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noFill/>
        </p:spPr>
        <p:txBody>
          <a:bodyPr lIns="92075" tIns="46038" rIns="92075" bIns="46038" anchor="t"/>
          <a:lstStyle/>
          <a:p>
            <a:pPr eaLnBrk="1" hangingPunct="1"/>
            <a:r>
              <a:rPr lang="tr-TR" smtClean="0">
                <a:latin typeface="Tahoma" pitchFamily="34" charset="0"/>
              </a:rPr>
              <a:t>Düzeltilmemiş ücretler</a:t>
            </a:r>
          </a:p>
        </p:txBody>
      </p:sp>
      <p:graphicFrame>
        <p:nvGraphicFramePr>
          <p:cNvPr id="1026" name="Object 4"/>
          <p:cNvGraphicFramePr>
            <a:graphicFrameLocks noGrp="1" noChangeAspect="1"/>
          </p:cNvGraphicFramePr>
          <p:nvPr>
            <p:ph idx="1"/>
          </p:nvPr>
        </p:nvGraphicFramePr>
        <p:xfrm>
          <a:off x="395288" y="1196975"/>
          <a:ext cx="8569325" cy="5327650"/>
        </p:xfrm>
        <a:graphic>
          <a:graphicData uri="http://schemas.openxmlformats.org/presentationml/2006/ole">
            <mc:AlternateContent xmlns:mc="http://schemas.openxmlformats.org/markup-compatibility/2006">
              <mc:Choice xmlns:v="urn:schemas-microsoft-com:vml" Requires="v">
                <p:oleObj spid="_x0000_s1034" name="Chart" r:id="rId3" imgW="6972390" imgH="3276636" progId="Excel.Chart.8">
                  <p:embed/>
                </p:oleObj>
              </mc:Choice>
              <mc:Fallback>
                <p:oleObj name="Chart" r:id="rId3" imgW="6972390" imgH="3276636" progId="Excel.Char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1196975"/>
                        <a:ext cx="8569325" cy="532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96323909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900113" y="692150"/>
            <a:ext cx="5632450" cy="725488"/>
          </a:xfrm>
          <a:noFill/>
        </p:spPr>
        <p:txBody>
          <a:bodyPr lIns="92075" tIns="46038" rIns="92075" bIns="46038" anchor="t">
            <a:normAutofit fontScale="90000"/>
          </a:bodyPr>
          <a:lstStyle/>
          <a:p>
            <a:pPr eaLnBrk="1" hangingPunct="1"/>
            <a:r>
              <a:rPr lang="tr-TR" smtClean="0">
                <a:latin typeface="Tahoma" pitchFamily="34" charset="0"/>
              </a:rPr>
              <a:t>Ücret düzeltmeleri</a:t>
            </a:r>
          </a:p>
        </p:txBody>
      </p:sp>
      <p:sp>
        <p:nvSpPr>
          <p:cNvPr id="24579" name="Rectangle 3"/>
          <p:cNvSpPr>
            <a:spLocks noGrp="1" noChangeArrowheads="1"/>
          </p:cNvSpPr>
          <p:nvPr>
            <p:ph type="body" idx="1"/>
          </p:nvPr>
        </p:nvSpPr>
        <p:spPr>
          <a:xfrm>
            <a:off x="1543050" y="2419350"/>
            <a:ext cx="6773863" cy="3352800"/>
          </a:xfrm>
          <a:noFill/>
        </p:spPr>
        <p:txBody>
          <a:bodyPr lIns="92075" tIns="46038" rIns="92075" bIns="46038"/>
          <a:lstStyle/>
          <a:p>
            <a:pPr eaLnBrk="1" hangingPunct="1"/>
            <a:r>
              <a:rPr lang="tr-TR" sz="2500" smtClean="0">
                <a:latin typeface="Tahoma" pitchFamily="34" charset="0"/>
              </a:rPr>
              <a:t>Piyasa ücretleriyle, işletmede işgörenlere ödenen ücretlerin karşılaştırılarak, ücretlerin piyasa ücretleriyle uyumlu olmasının sağlanmasıdır.</a:t>
            </a:r>
          </a:p>
          <a:p>
            <a:pPr lvl="1" eaLnBrk="1" hangingPunct="1"/>
            <a:r>
              <a:rPr lang="tr-TR" sz="2100" smtClean="0">
                <a:latin typeface="Tahoma" pitchFamily="34" charset="0"/>
              </a:rPr>
              <a:t>İşletmenin finansal gücü</a:t>
            </a:r>
          </a:p>
          <a:p>
            <a:pPr lvl="1" eaLnBrk="1" hangingPunct="1"/>
            <a:r>
              <a:rPr lang="tr-TR" sz="2100" smtClean="0">
                <a:latin typeface="Tahoma" pitchFamily="34" charset="0"/>
              </a:rPr>
              <a:t>Yönetim politikası</a:t>
            </a:r>
          </a:p>
          <a:p>
            <a:pPr lvl="1" eaLnBrk="1" hangingPunct="1"/>
            <a:r>
              <a:rPr lang="tr-TR" sz="2100" smtClean="0">
                <a:latin typeface="Tahoma" pitchFamily="34" charset="0"/>
              </a:rPr>
              <a:t>İşgücü piyasası (emek arz talebi)</a:t>
            </a:r>
          </a:p>
          <a:p>
            <a:pPr lvl="1" eaLnBrk="1" hangingPunct="1"/>
            <a:r>
              <a:rPr lang="tr-TR" sz="2100" smtClean="0">
                <a:latin typeface="Tahoma" pitchFamily="34" charset="0"/>
              </a:rPr>
              <a:t>Rakiplerin stratejileri ve politikaları</a:t>
            </a:r>
          </a:p>
        </p:txBody>
      </p:sp>
    </p:spTree>
    <p:extLst>
      <p:ext uri="{BB962C8B-B14F-4D97-AF65-F5344CB8AC3E}">
        <p14:creationId xmlns:p14="http://schemas.microsoft.com/office/powerpoint/2010/main" val="2680358226"/>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a:noFill/>
        </p:spPr>
        <p:txBody>
          <a:bodyPr lIns="92075" tIns="46038" rIns="92075" bIns="46038" anchor="t"/>
          <a:lstStyle/>
          <a:p>
            <a:pPr eaLnBrk="1" hangingPunct="1"/>
            <a:r>
              <a:rPr lang="tr-TR" smtClean="0">
                <a:latin typeface="Tahoma" pitchFamily="34" charset="0"/>
              </a:rPr>
              <a:t>Düzeltilmiş ücretler</a:t>
            </a:r>
          </a:p>
        </p:txBody>
      </p:sp>
      <p:graphicFrame>
        <p:nvGraphicFramePr>
          <p:cNvPr id="2050" name="Object 7"/>
          <p:cNvGraphicFramePr>
            <a:graphicFrameLocks noGrp="1" noChangeAspect="1"/>
          </p:cNvGraphicFramePr>
          <p:nvPr>
            <p:ph idx="1"/>
          </p:nvPr>
        </p:nvGraphicFramePr>
        <p:xfrm>
          <a:off x="250825" y="1268413"/>
          <a:ext cx="8640763" cy="5256212"/>
        </p:xfrm>
        <a:graphic>
          <a:graphicData uri="http://schemas.openxmlformats.org/presentationml/2006/ole">
            <mc:AlternateContent xmlns:mc="http://schemas.openxmlformats.org/markup-compatibility/2006">
              <mc:Choice xmlns:v="urn:schemas-microsoft-com:vml" Requires="v">
                <p:oleObj spid="_x0000_s2058" name="Chart" r:id="rId3" imgW="6972390" imgH="3762308" progId="Excel.Chart.8">
                  <p:embed/>
                </p:oleObj>
              </mc:Choice>
              <mc:Fallback>
                <p:oleObj name="Chart" r:id="rId3" imgW="6972390" imgH="3762308" progId="Excel.Char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0825" y="1268413"/>
                        <a:ext cx="8640763" cy="5256212"/>
                      </a:xfrm>
                      <a:prstGeom prst="rect">
                        <a:avLst/>
                      </a:prstGeom>
                    </p:spPr>
                  </p:pic>
                </p:oleObj>
              </mc:Fallback>
            </mc:AlternateContent>
          </a:graphicData>
        </a:graphic>
      </p:graphicFrame>
    </p:spTree>
    <p:extLst>
      <p:ext uri="{BB962C8B-B14F-4D97-AF65-F5344CB8AC3E}">
        <p14:creationId xmlns:p14="http://schemas.microsoft.com/office/powerpoint/2010/main" val="26588040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tr-TR" smtClean="0"/>
              <a:t>Tekil ücretleme</a:t>
            </a:r>
          </a:p>
        </p:txBody>
      </p:sp>
      <p:sp>
        <p:nvSpPr>
          <p:cNvPr id="25603" name="Line 4"/>
          <p:cNvSpPr>
            <a:spLocks noChangeShapeType="1"/>
          </p:cNvSpPr>
          <p:nvPr/>
        </p:nvSpPr>
        <p:spPr bwMode="auto">
          <a:xfrm>
            <a:off x="2051050" y="2276475"/>
            <a:ext cx="0" cy="3889375"/>
          </a:xfrm>
          <a:prstGeom prst="line">
            <a:avLst/>
          </a:prstGeom>
          <a:noFill/>
          <a:ln w="5715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25604" name="Line 5"/>
          <p:cNvSpPr>
            <a:spLocks noChangeShapeType="1"/>
          </p:cNvSpPr>
          <p:nvPr/>
        </p:nvSpPr>
        <p:spPr bwMode="auto">
          <a:xfrm>
            <a:off x="2051050" y="6165850"/>
            <a:ext cx="532923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5605" name="Line 6"/>
          <p:cNvSpPr>
            <a:spLocks noChangeShapeType="1"/>
          </p:cNvSpPr>
          <p:nvPr/>
        </p:nvSpPr>
        <p:spPr bwMode="auto">
          <a:xfrm flipV="1">
            <a:off x="2411413" y="3068638"/>
            <a:ext cx="4032250" cy="2665412"/>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5606" name="Text Box 11"/>
          <p:cNvSpPr txBox="1">
            <a:spLocks noChangeArrowheads="1"/>
          </p:cNvSpPr>
          <p:nvPr/>
        </p:nvSpPr>
        <p:spPr bwMode="auto">
          <a:xfrm>
            <a:off x="3995738" y="6165850"/>
            <a:ext cx="2663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b="1">
                <a:latin typeface="Times New Roman" pitchFamily="18" charset="0"/>
              </a:rPr>
              <a:t>puan</a:t>
            </a:r>
          </a:p>
        </p:txBody>
      </p:sp>
      <p:sp>
        <p:nvSpPr>
          <p:cNvPr id="25607" name="Text Box 12"/>
          <p:cNvSpPr txBox="1">
            <a:spLocks noChangeArrowheads="1"/>
          </p:cNvSpPr>
          <p:nvPr/>
        </p:nvSpPr>
        <p:spPr bwMode="auto">
          <a:xfrm>
            <a:off x="1116013" y="2565400"/>
            <a:ext cx="935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a:latin typeface="Times New Roman" pitchFamily="18" charset="0"/>
              </a:rPr>
              <a:t>ücret</a:t>
            </a:r>
          </a:p>
        </p:txBody>
      </p:sp>
      <p:sp>
        <p:nvSpPr>
          <p:cNvPr id="25608" name="Text Box 13"/>
          <p:cNvSpPr txBox="1">
            <a:spLocks noChangeArrowheads="1"/>
          </p:cNvSpPr>
          <p:nvPr/>
        </p:nvSpPr>
        <p:spPr bwMode="auto">
          <a:xfrm>
            <a:off x="6516688" y="2708275"/>
            <a:ext cx="22320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a:latin typeface="Times New Roman" pitchFamily="18" charset="0"/>
              </a:rPr>
              <a:t>Düzeltilmiş Ücret eğrisi</a:t>
            </a:r>
          </a:p>
        </p:txBody>
      </p:sp>
    </p:spTree>
    <p:extLst>
      <p:ext uri="{BB962C8B-B14F-4D97-AF65-F5344CB8AC3E}">
        <p14:creationId xmlns:p14="http://schemas.microsoft.com/office/powerpoint/2010/main" val="116721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tr-TR" smtClean="0"/>
              <a:t>Tekil ücretleme</a:t>
            </a:r>
          </a:p>
        </p:txBody>
      </p:sp>
      <p:sp>
        <p:nvSpPr>
          <p:cNvPr id="26627" name="Line 3"/>
          <p:cNvSpPr>
            <a:spLocks noChangeShapeType="1"/>
          </p:cNvSpPr>
          <p:nvPr/>
        </p:nvSpPr>
        <p:spPr bwMode="auto">
          <a:xfrm>
            <a:off x="2051050" y="2276475"/>
            <a:ext cx="0" cy="3889375"/>
          </a:xfrm>
          <a:prstGeom prst="line">
            <a:avLst/>
          </a:prstGeom>
          <a:noFill/>
          <a:ln w="5715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26628" name="Line 4"/>
          <p:cNvSpPr>
            <a:spLocks noChangeShapeType="1"/>
          </p:cNvSpPr>
          <p:nvPr/>
        </p:nvSpPr>
        <p:spPr bwMode="auto">
          <a:xfrm>
            <a:off x="2051050" y="6165850"/>
            <a:ext cx="532923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6629" name="Line 5"/>
          <p:cNvSpPr>
            <a:spLocks noChangeShapeType="1"/>
          </p:cNvSpPr>
          <p:nvPr/>
        </p:nvSpPr>
        <p:spPr bwMode="auto">
          <a:xfrm flipV="1">
            <a:off x="2411413" y="3068638"/>
            <a:ext cx="4032250" cy="2665412"/>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6630" name="Line 6"/>
          <p:cNvSpPr>
            <a:spLocks noChangeShapeType="1"/>
          </p:cNvSpPr>
          <p:nvPr/>
        </p:nvSpPr>
        <p:spPr bwMode="auto">
          <a:xfrm flipV="1">
            <a:off x="4643438" y="4365625"/>
            <a:ext cx="0" cy="1871663"/>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6631" name="Line 7"/>
          <p:cNvSpPr>
            <a:spLocks noChangeShapeType="1"/>
          </p:cNvSpPr>
          <p:nvPr/>
        </p:nvSpPr>
        <p:spPr bwMode="auto">
          <a:xfrm flipH="1">
            <a:off x="2124075" y="4221163"/>
            <a:ext cx="2519363" cy="0"/>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6632" name="Line 8"/>
          <p:cNvSpPr>
            <a:spLocks noChangeShapeType="1"/>
          </p:cNvSpPr>
          <p:nvPr/>
        </p:nvSpPr>
        <p:spPr bwMode="auto">
          <a:xfrm flipV="1">
            <a:off x="6156325" y="3429000"/>
            <a:ext cx="0" cy="280828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6633" name="Line 9"/>
          <p:cNvSpPr>
            <a:spLocks noChangeShapeType="1"/>
          </p:cNvSpPr>
          <p:nvPr/>
        </p:nvSpPr>
        <p:spPr bwMode="auto">
          <a:xfrm flipH="1">
            <a:off x="2124075" y="3284538"/>
            <a:ext cx="3960813" cy="0"/>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26634" name="Text Box 10"/>
          <p:cNvSpPr txBox="1">
            <a:spLocks noChangeArrowheads="1"/>
          </p:cNvSpPr>
          <p:nvPr/>
        </p:nvSpPr>
        <p:spPr bwMode="auto">
          <a:xfrm>
            <a:off x="3995738" y="6165850"/>
            <a:ext cx="2663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b="1">
                <a:latin typeface="Times New Roman" pitchFamily="18" charset="0"/>
              </a:rPr>
              <a:t>puan</a:t>
            </a:r>
          </a:p>
        </p:txBody>
      </p:sp>
      <p:sp>
        <p:nvSpPr>
          <p:cNvPr id="26635" name="Text Box 11"/>
          <p:cNvSpPr txBox="1">
            <a:spLocks noChangeArrowheads="1"/>
          </p:cNvSpPr>
          <p:nvPr/>
        </p:nvSpPr>
        <p:spPr bwMode="auto">
          <a:xfrm>
            <a:off x="1116013" y="2565400"/>
            <a:ext cx="935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a:latin typeface="Times New Roman" pitchFamily="18" charset="0"/>
              </a:rPr>
              <a:t>ücret</a:t>
            </a:r>
          </a:p>
        </p:txBody>
      </p:sp>
      <p:sp>
        <p:nvSpPr>
          <p:cNvPr id="26636" name="Text Box 12"/>
          <p:cNvSpPr txBox="1">
            <a:spLocks noChangeArrowheads="1"/>
          </p:cNvSpPr>
          <p:nvPr/>
        </p:nvSpPr>
        <p:spPr bwMode="auto">
          <a:xfrm>
            <a:off x="6516688" y="2708275"/>
            <a:ext cx="22320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a:latin typeface="Times New Roman" pitchFamily="18" charset="0"/>
              </a:rPr>
              <a:t>Düzeltilmiş Ücret eğrisi</a:t>
            </a:r>
          </a:p>
        </p:txBody>
      </p:sp>
    </p:spTree>
    <p:extLst>
      <p:ext uri="{BB962C8B-B14F-4D97-AF65-F5344CB8AC3E}">
        <p14:creationId xmlns:p14="http://schemas.microsoft.com/office/powerpoint/2010/main" val="320672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tr-TR" sz="2800" b="1" smtClean="0"/>
              <a:t>Ücretin örgüt açısından önemi </a:t>
            </a:r>
            <a:endParaRPr lang="tr-TR" sz="2800" smtClean="0"/>
          </a:p>
        </p:txBody>
      </p:sp>
      <p:sp>
        <p:nvSpPr>
          <p:cNvPr id="8195" name="Rectangle 3"/>
          <p:cNvSpPr>
            <a:spLocks noGrp="1" noChangeArrowheads="1"/>
          </p:cNvSpPr>
          <p:nvPr>
            <p:ph type="body" idx="1"/>
          </p:nvPr>
        </p:nvSpPr>
        <p:spPr>
          <a:xfrm>
            <a:off x="1187450" y="2492375"/>
            <a:ext cx="7772400" cy="2881313"/>
          </a:xfrm>
        </p:spPr>
        <p:txBody>
          <a:bodyPr/>
          <a:lstStyle/>
          <a:p>
            <a:pPr eaLnBrk="1" hangingPunct="1">
              <a:buClr>
                <a:schemeClr val="tx1"/>
              </a:buClr>
              <a:buFont typeface="Symbol" pitchFamily="18" charset="2"/>
              <a:buChar char="¨"/>
            </a:pPr>
            <a:r>
              <a:rPr lang="tr-TR" sz="2500" smtClean="0">
                <a:latin typeface="Tahoma" pitchFamily="34" charset="0"/>
              </a:rPr>
              <a:t>Temel üretim gideridir.</a:t>
            </a:r>
          </a:p>
          <a:p>
            <a:pPr eaLnBrk="1" hangingPunct="1">
              <a:buClr>
                <a:schemeClr val="tx1"/>
              </a:buClr>
              <a:buFont typeface="Symbol" pitchFamily="18" charset="2"/>
              <a:buChar char="¨"/>
            </a:pPr>
            <a:r>
              <a:rPr lang="tr-TR" sz="2500" smtClean="0">
                <a:latin typeface="Tahoma" pitchFamily="34" charset="0"/>
              </a:rPr>
              <a:t>Güdüleme ve verimlilik aracıdır.</a:t>
            </a:r>
          </a:p>
          <a:p>
            <a:pPr eaLnBrk="1" hangingPunct="1">
              <a:buClr>
                <a:schemeClr val="tx1"/>
              </a:buClr>
              <a:buFont typeface="Symbol" pitchFamily="18" charset="2"/>
              <a:buChar char="¨"/>
            </a:pPr>
            <a:r>
              <a:rPr lang="tr-TR" sz="2500" smtClean="0">
                <a:latin typeface="Tahoma" pitchFamily="34" charset="0"/>
              </a:rPr>
              <a:t>Kurumun toplumsal imajını etkiler.</a:t>
            </a:r>
          </a:p>
          <a:p>
            <a:pPr eaLnBrk="1" hangingPunct="1">
              <a:buClr>
                <a:schemeClr val="tx1"/>
              </a:buClr>
              <a:buFont typeface="Symbol" pitchFamily="18" charset="2"/>
              <a:buChar char="¨"/>
            </a:pPr>
            <a:r>
              <a:rPr lang="tr-TR" sz="2500" smtClean="0">
                <a:latin typeface="Tahoma" pitchFamily="34" charset="0"/>
              </a:rPr>
              <a:t>Aday personel birikimi yaratır.</a:t>
            </a:r>
          </a:p>
          <a:p>
            <a:pPr eaLnBrk="1" hangingPunct="1">
              <a:buClr>
                <a:schemeClr val="tx1"/>
              </a:buClr>
              <a:buFont typeface="Symbol" pitchFamily="18" charset="2"/>
              <a:buChar char="¨"/>
            </a:pPr>
            <a:r>
              <a:rPr lang="tr-TR" sz="2500" smtClean="0">
                <a:latin typeface="Tahoma" pitchFamily="34" charset="0"/>
              </a:rPr>
              <a:t>Personeli elde tutmayı sağlar.</a:t>
            </a:r>
            <a:endParaRPr lang="tr-TR" sz="2500" smtClean="0"/>
          </a:p>
          <a:p>
            <a:pPr eaLnBrk="1" hangingPunct="1">
              <a:buClr>
                <a:schemeClr val="tx1"/>
              </a:buClr>
              <a:buFont typeface="Symbol" pitchFamily="18" charset="2"/>
              <a:buChar char="¨"/>
            </a:pPr>
            <a:endParaRPr lang="tr-TR" sz="2100" smtClean="0"/>
          </a:p>
        </p:txBody>
      </p:sp>
    </p:spTree>
    <p:extLst>
      <p:ext uri="{BB962C8B-B14F-4D97-AF65-F5344CB8AC3E}">
        <p14:creationId xmlns:p14="http://schemas.microsoft.com/office/powerpoint/2010/main" val="36078672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tr-TR" smtClean="0"/>
              <a:t>Tekil ücretlemenin sakıncaları</a:t>
            </a:r>
            <a:endParaRPr lang="en-US" smtClean="0"/>
          </a:p>
        </p:txBody>
      </p:sp>
      <p:sp>
        <p:nvSpPr>
          <p:cNvPr id="27651" name="Rectangle 3"/>
          <p:cNvSpPr>
            <a:spLocks noGrp="1" noChangeArrowheads="1"/>
          </p:cNvSpPr>
          <p:nvPr>
            <p:ph type="body" idx="1"/>
          </p:nvPr>
        </p:nvSpPr>
        <p:spPr>
          <a:xfrm>
            <a:off x="1403350" y="2924175"/>
            <a:ext cx="7313613" cy="2393950"/>
          </a:xfrm>
        </p:spPr>
        <p:txBody>
          <a:bodyPr/>
          <a:lstStyle/>
          <a:p>
            <a:pPr eaLnBrk="1" hangingPunct="1"/>
            <a:r>
              <a:rPr lang="tr-TR" sz="2500" smtClean="0"/>
              <a:t>Farklı değerde iş sayısı kadar ücret hesaplaması gereklidir.</a:t>
            </a:r>
          </a:p>
          <a:p>
            <a:pPr eaLnBrk="1" hangingPunct="1"/>
            <a:r>
              <a:rPr lang="tr-TR" sz="2500" smtClean="0"/>
              <a:t>Kıdem ve performans özelliklerini ücret sistemine entegre etmek çok zordur.</a:t>
            </a:r>
            <a:endParaRPr lang="en-US" sz="2500" smtClean="0"/>
          </a:p>
        </p:txBody>
      </p:sp>
    </p:spTree>
    <p:extLst>
      <p:ext uri="{BB962C8B-B14F-4D97-AF65-F5344CB8AC3E}">
        <p14:creationId xmlns:p14="http://schemas.microsoft.com/office/powerpoint/2010/main" val="1675207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tr-TR" smtClean="0"/>
              <a:t>İş sınıflaması</a:t>
            </a:r>
            <a:endParaRPr lang="en-US" smtClean="0"/>
          </a:p>
        </p:txBody>
      </p:sp>
      <p:sp>
        <p:nvSpPr>
          <p:cNvPr id="28675" name="Rectangle 3"/>
          <p:cNvSpPr>
            <a:spLocks noGrp="1" noChangeArrowheads="1"/>
          </p:cNvSpPr>
          <p:nvPr>
            <p:ph type="body" idx="1"/>
          </p:nvPr>
        </p:nvSpPr>
        <p:spPr/>
        <p:txBody>
          <a:bodyPr/>
          <a:lstStyle/>
          <a:p>
            <a:pPr eaLnBrk="1" hangingPunct="1"/>
            <a:r>
              <a:rPr lang="tr-TR" smtClean="0"/>
              <a:t>İşlerin puanlarına göre gruplandırılmasıdır.</a:t>
            </a:r>
          </a:p>
          <a:p>
            <a:pPr eaLnBrk="1" hangingPunct="1"/>
            <a:endParaRPr lang="tr-TR" smtClean="0"/>
          </a:p>
          <a:p>
            <a:pPr lvl="1" eaLnBrk="1" hangingPunct="1"/>
            <a:r>
              <a:rPr lang="tr-TR" smtClean="0"/>
              <a:t>İş sınıf sayısı (10-12 sınıf)</a:t>
            </a:r>
          </a:p>
          <a:p>
            <a:pPr lvl="1" eaLnBrk="1" hangingPunct="1"/>
            <a:r>
              <a:rPr lang="tr-TR" smtClean="0"/>
              <a:t>Puan aralığı (Max puan-Min Puan)</a:t>
            </a:r>
          </a:p>
          <a:p>
            <a:pPr lvl="1" eaLnBrk="1" hangingPunct="1"/>
            <a:r>
              <a:rPr lang="tr-TR" smtClean="0"/>
              <a:t>Sınıf puan aralığı</a:t>
            </a:r>
          </a:p>
          <a:p>
            <a:pPr lvl="1" eaLnBrk="1" hangingPunct="1"/>
            <a:endParaRPr lang="tr-TR" smtClean="0"/>
          </a:p>
          <a:p>
            <a:pPr lvl="1" eaLnBrk="1" hangingPunct="1"/>
            <a:r>
              <a:rPr lang="tr-TR" smtClean="0"/>
              <a:t>Sınıf Puan Aralığı=</a:t>
            </a:r>
          </a:p>
          <a:p>
            <a:pPr lvl="1" eaLnBrk="1" hangingPunct="1"/>
            <a:endParaRPr lang="en-US" smtClean="0"/>
          </a:p>
        </p:txBody>
      </p:sp>
      <p:sp>
        <p:nvSpPr>
          <p:cNvPr id="28676" name="Text Box 5"/>
          <p:cNvSpPr txBox="1">
            <a:spLocks noChangeArrowheads="1"/>
          </p:cNvSpPr>
          <p:nvPr/>
        </p:nvSpPr>
        <p:spPr bwMode="auto">
          <a:xfrm>
            <a:off x="5508625" y="4724400"/>
            <a:ext cx="3168650" cy="11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a:t>Max Puan-Min Puan</a:t>
            </a:r>
          </a:p>
          <a:p>
            <a:pPr>
              <a:spcBef>
                <a:spcPct val="50000"/>
              </a:spcBef>
            </a:pPr>
            <a:endParaRPr lang="tr-TR"/>
          </a:p>
          <a:p>
            <a:pPr>
              <a:spcBef>
                <a:spcPct val="50000"/>
              </a:spcBef>
            </a:pPr>
            <a:r>
              <a:rPr lang="tr-TR"/>
              <a:t>     İş Sınıf Sayısı</a:t>
            </a:r>
            <a:endParaRPr lang="en-US"/>
          </a:p>
        </p:txBody>
      </p:sp>
      <p:sp>
        <p:nvSpPr>
          <p:cNvPr id="28677" name="Line 6"/>
          <p:cNvSpPr>
            <a:spLocks noChangeShapeType="1"/>
          </p:cNvSpPr>
          <p:nvPr/>
        </p:nvSpPr>
        <p:spPr bwMode="auto">
          <a:xfrm>
            <a:off x="5508625" y="5373688"/>
            <a:ext cx="273526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tr-TR"/>
          </a:p>
        </p:txBody>
      </p:sp>
    </p:spTree>
    <p:extLst>
      <p:ext uri="{BB962C8B-B14F-4D97-AF65-F5344CB8AC3E}">
        <p14:creationId xmlns:p14="http://schemas.microsoft.com/office/powerpoint/2010/main" val="3827576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tr-TR" smtClean="0"/>
              <a:t>Örnek</a:t>
            </a:r>
            <a:endParaRPr lang="en-US" smtClean="0"/>
          </a:p>
        </p:txBody>
      </p:sp>
      <p:sp>
        <p:nvSpPr>
          <p:cNvPr id="29699" name="Rectangle 3"/>
          <p:cNvSpPr>
            <a:spLocks noGrp="1" noChangeArrowheads="1"/>
          </p:cNvSpPr>
          <p:nvPr>
            <p:ph type="body" idx="1"/>
          </p:nvPr>
        </p:nvSpPr>
        <p:spPr>
          <a:xfrm>
            <a:off x="1403350" y="2205038"/>
            <a:ext cx="7313613" cy="2393950"/>
          </a:xfrm>
        </p:spPr>
        <p:txBody>
          <a:bodyPr>
            <a:normAutofit lnSpcReduction="10000"/>
          </a:bodyPr>
          <a:lstStyle/>
          <a:p>
            <a:pPr eaLnBrk="1" hangingPunct="1"/>
            <a:r>
              <a:rPr lang="tr-TR" smtClean="0"/>
              <a:t>Bir catering işletmesinde maksimum puan 900, minumum puan ise 201’dir.  Yönetim 10 iş sınıfını yeterli görmektedir.  İş sınıflarının puan aralıklarını hesaplayınız.</a:t>
            </a:r>
            <a:endParaRPr lang="en-US" smtClean="0"/>
          </a:p>
        </p:txBody>
      </p:sp>
    </p:spTree>
    <p:extLst>
      <p:ext uri="{BB962C8B-B14F-4D97-AF65-F5344CB8AC3E}">
        <p14:creationId xmlns:p14="http://schemas.microsoft.com/office/powerpoint/2010/main" val="2360537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14"/>
          <p:cNvSpPr>
            <a:spLocks noGrp="1" noChangeArrowheads="1"/>
          </p:cNvSpPr>
          <p:nvPr>
            <p:ph type="title"/>
          </p:nvPr>
        </p:nvSpPr>
        <p:spPr/>
        <p:txBody>
          <a:bodyPr/>
          <a:lstStyle/>
          <a:p>
            <a:pPr eaLnBrk="1" hangingPunct="1"/>
            <a:endParaRPr lang="tr-TR" smtClean="0"/>
          </a:p>
        </p:txBody>
      </p:sp>
      <p:graphicFrame>
        <p:nvGraphicFramePr>
          <p:cNvPr id="96475" name="Group 219"/>
          <p:cNvGraphicFramePr>
            <a:graphicFrameLocks noGrp="1"/>
          </p:cNvGraphicFramePr>
          <p:nvPr>
            <p:ph idx="1"/>
          </p:nvPr>
        </p:nvGraphicFramePr>
        <p:xfrm>
          <a:off x="1619250" y="1844675"/>
          <a:ext cx="6192838" cy="4230688"/>
        </p:xfrm>
        <a:graphic>
          <a:graphicData uri="http://schemas.openxmlformats.org/drawingml/2006/table">
            <a:tbl>
              <a:tblPr/>
              <a:tblGrid>
                <a:gridCol w="3313113"/>
                <a:gridCol w="1390650"/>
                <a:gridCol w="1489075"/>
              </a:tblGrid>
              <a:tr h="573088">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İş sınıfları</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Min</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Max</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201</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270</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2</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271</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340</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3</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341</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410</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4</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411</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480</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5</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481</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550</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5600">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6</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551</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620</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7</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621</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690</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8</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691</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760</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9</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761</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830</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10</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831</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0" fontAlgn="b"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pitchFamily="34" charset="0"/>
                          <a:cs typeface="Arial" pitchFamily="34" charset="0"/>
                        </a:rPr>
                        <a:t>900</a:t>
                      </a:r>
                      <a:endParaRPr kumimoji="0" lang="en-US" sz="4000" b="1" i="0" u="none" strike="noStrike" cap="none" normalizeH="0" baseline="0" smtClean="0">
                        <a:ln>
                          <a:noFill/>
                        </a:ln>
                        <a:solidFill>
                          <a:schemeClr val="tx1"/>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51277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tr-TR" smtClean="0"/>
              <a:t>Toplu ücretleme: ücret alanları</a:t>
            </a:r>
          </a:p>
        </p:txBody>
      </p:sp>
      <p:sp>
        <p:nvSpPr>
          <p:cNvPr id="31747" name="Line 3"/>
          <p:cNvSpPr>
            <a:spLocks noChangeShapeType="1"/>
          </p:cNvSpPr>
          <p:nvPr/>
        </p:nvSpPr>
        <p:spPr bwMode="auto">
          <a:xfrm>
            <a:off x="2051050" y="2276475"/>
            <a:ext cx="0" cy="3889375"/>
          </a:xfrm>
          <a:prstGeom prst="line">
            <a:avLst/>
          </a:prstGeom>
          <a:noFill/>
          <a:ln w="5715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31748" name="Line 4"/>
          <p:cNvSpPr>
            <a:spLocks noChangeShapeType="1"/>
          </p:cNvSpPr>
          <p:nvPr/>
        </p:nvSpPr>
        <p:spPr bwMode="auto">
          <a:xfrm>
            <a:off x="2051050" y="6165850"/>
            <a:ext cx="532923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1749" name="Text Box 10"/>
          <p:cNvSpPr txBox="1">
            <a:spLocks noChangeArrowheads="1"/>
          </p:cNvSpPr>
          <p:nvPr/>
        </p:nvSpPr>
        <p:spPr bwMode="auto">
          <a:xfrm>
            <a:off x="3995738" y="6165850"/>
            <a:ext cx="2663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b="1">
                <a:latin typeface="Times New Roman" pitchFamily="18" charset="0"/>
              </a:rPr>
              <a:t>İş sınıfları</a:t>
            </a:r>
          </a:p>
        </p:txBody>
      </p:sp>
      <p:sp>
        <p:nvSpPr>
          <p:cNvPr id="31750" name="Text Box 11"/>
          <p:cNvSpPr txBox="1">
            <a:spLocks noChangeArrowheads="1"/>
          </p:cNvSpPr>
          <p:nvPr/>
        </p:nvSpPr>
        <p:spPr bwMode="auto">
          <a:xfrm>
            <a:off x="1116013" y="2565400"/>
            <a:ext cx="935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a:latin typeface="Times New Roman" pitchFamily="18" charset="0"/>
              </a:rPr>
              <a:t>ücret</a:t>
            </a:r>
          </a:p>
        </p:txBody>
      </p:sp>
      <p:sp>
        <p:nvSpPr>
          <p:cNvPr id="31751" name="Text Box 12"/>
          <p:cNvSpPr txBox="1">
            <a:spLocks noChangeArrowheads="1"/>
          </p:cNvSpPr>
          <p:nvPr/>
        </p:nvSpPr>
        <p:spPr bwMode="auto">
          <a:xfrm>
            <a:off x="6516688" y="2708275"/>
            <a:ext cx="2232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a:latin typeface="Times New Roman" pitchFamily="18" charset="0"/>
              </a:rPr>
              <a:t>Ücret eğrisi</a:t>
            </a:r>
          </a:p>
        </p:txBody>
      </p:sp>
      <p:sp>
        <p:nvSpPr>
          <p:cNvPr id="31752" name="Rectangle 13"/>
          <p:cNvSpPr>
            <a:spLocks noChangeArrowheads="1"/>
          </p:cNvSpPr>
          <p:nvPr/>
        </p:nvSpPr>
        <p:spPr bwMode="auto">
          <a:xfrm>
            <a:off x="2843213" y="4724400"/>
            <a:ext cx="1008062" cy="720725"/>
          </a:xfrm>
          <a:prstGeom prst="rect">
            <a:avLst/>
          </a:prstGeom>
          <a:solidFill>
            <a:schemeClr val="accent1"/>
          </a:solidFill>
          <a:ln w="9525">
            <a:solidFill>
              <a:schemeClr val="tx1"/>
            </a:solidFill>
            <a:miter lim="800000"/>
            <a:headEnd/>
            <a:tailEnd/>
          </a:ln>
        </p:spPr>
        <p:txBody>
          <a:bodyPr wrap="none" anchor="ctr"/>
          <a:lstStyle/>
          <a:p>
            <a:pPr algn="ctr"/>
            <a:r>
              <a:rPr lang="tr-TR"/>
              <a:t>I Sınıf</a:t>
            </a:r>
            <a:endParaRPr lang="en-US"/>
          </a:p>
        </p:txBody>
      </p:sp>
      <p:sp>
        <p:nvSpPr>
          <p:cNvPr id="31753" name="Rectangle 14"/>
          <p:cNvSpPr>
            <a:spLocks noChangeArrowheads="1"/>
          </p:cNvSpPr>
          <p:nvPr/>
        </p:nvSpPr>
        <p:spPr bwMode="auto">
          <a:xfrm>
            <a:off x="3851275" y="4005263"/>
            <a:ext cx="1081088" cy="719137"/>
          </a:xfrm>
          <a:prstGeom prst="rect">
            <a:avLst/>
          </a:prstGeom>
          <a:solidFill>
            <a:schemeClr val="accent1"/>
          </a:solidFill>
          <a:ln w="9525">
            <a:solidFill>
              <a:schemeClr val="tx1"/>
            </a:solidFill>
            <a:miter lim="800000"/>
            <a:headEnd/>
            <a:tailEnd/>
          </a:ln>
        </p:spPr>
        <p:txBody>
          <a:bodyPr wrap="none" anchor="ctr"/>
          <a:lstStyle/>
          <a:p>
            <a:pPr algn="ctr"/>
            <a:r>
              <a:rPr lang="tr-TR"/>
              <a:t>II. Sınıf</a:t>
            </a:r>
            <a:endParaRPr lang="en-US"/>
          </a:p>
        </p:txBody>
      </p:sp>
      <p:sp>
        <p:nvSpPr>
          <p:cNvPr id="31754" name="Rectangle 16"/>
          <p:cNvSpPr>
            <a:spLocks noChangeArrowheads="1"/>
          </p:cNvSpPr>
          <p:nvPr/>
        </p:nvSpPr>
        <p:spPr bwMode="auto">
          <a:xfrm>
            <a:off x="4932363" y="3284538"/>
            <a:ext cx="1081087" cy="719137"/>
          </a:xfrm>
          <a:prstGeom prst="rect">
            <a:avLst/>
          </a:prstGeom>
          <a:solidFill>
            <a:schemeClr val="accent1"/>
          </a:solidFill>
          <a:ln w="9525">
            <a:solidFill>
              <a:schemeClr val="tx1"/>
            </a:solidFill>
            <a:miter lim="800000"/>
            <a:headEnd/>
            <a:tailEnd/>
          </a:ln>
        </p:spPr>
        <p:txBody>
          <a:bodyPr wrap="none" anchor="ctr"/>
          <a:lstStyle/>
          <a:p>
            <a:pPr algn="ctr"/>
            <a:r>
              <a:rPr lang="tr-TR"/>
              <a:t>III:sınıf</a:t>
            </a:r>
            <a:endParaRPr lang="en-US"/>
          </a:p>
        </p:txBody>
      </p:sp>
      <p:sp>
        <p:nvSpPr>
          <p:cNvPr id="31755" name="Line 5"/>
          <p:cNvSpPr>
            <a:spLocks noChangeShapeType="1"/>
          </p:cNvSpPr>
          <p:nvPr/>
        </p:nvSpPr>
        <p:spPr bwMode="auto">
          <a:xfrm flipV="1">
            <a:off x="2411413" y="3068638"/>
            <a:ext cx="4032250" cy="2665412"/>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1756" name="Text Box 17"/>
          <p:cNvSpPr txBox="1">
            <a:spLocks noChangeArrowheads="1"/>
          </p:cNvSpPr>
          <p:nvPr/>
        </p:nvSpPr>
        <p:spPr bwMode="auto">
          <a:xfrm>
            <a:off x="2916238" y="5589588"/>
            <a:ext cx="792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000"/>
              <a:t>200-250</a:t>
            </a:r>
            <a:endParaRPr lang="en-US" sz="1000"/>
          </a:p>
        </p:txBody>
      </p:sp>
      <p:sp>
        <p:nvSpPr>
          <p:cNvPr id="31757" name="Text Box 18"/>
          <p:cNvSpPr txBox="1">
            <a:spLocks noChangeArrowheads="1"/>
          </p:cNvSpPr>
          <p:nvPr/>
        </p:nvSpPr>
        <p:spPr bwMode="auto">
          <a:xfrm>
            <a:off x="4067175" y="4797425"/>
            <a:ext cx="7921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000"/>
              <a:t>251-300</a:t>
            </a:r>
            <a:endParaRPr lang="en-US" sz="1000"/>
          </a:p>
        </p:txBody>
      </p:sp>
      <p:sp>
        <p:nvSpPr>
          <p:cNvPr id="31758" name="Text Box 19"/>
          <p:cNvSpPr txBox="1">
            <a:spLocks noChangeArrowheads="1"/>
          </p:cNvSpPr>
          <p:nvPr/>
        </p:nvSpPr>
        <p:spPr bwMode="auto">
          <a:xfrm>
            <a:off x="5148263" y="4149725"/>
            <a:ext cx="792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000"/>
              <a:t>301-350</a:t>
            </a:r>
            <a:endParaRPr lang="en-US" sz="1000"/>
          </a:p>
        </p:txBody>
      </p:sp>
    </p:spTree>
    <p:extLst>
      <p:ext uri="{BB962C8B-B14F-4D97-AF65-F5344CB8AC3E}">
        <p14:creationId xmlns:p14="http://schemas.microsoft.com/office/powerpoint/2010/main" val="10835517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tr-TR" smtClean="0"/>
              <a:t>Toplu ücretleme: ücret alanları</a:t>
            </a:r>
          </a:p>
        </p:txBody>
      </p:sp>
      <p:sp>
        <p:nvSpPr>
          <p:cNvPr id="32771" name="Line 3"/>
          <p:cNvSpPr>
            <a:spLocks noChangeShapeType="1"/>
          </p:cNvSpPr>
          <p:nvPr/>
        </p:nvSpPr>
        <p:spPr bwMode="auto">
          <a:xfrm>
            <a:off x="2051050" y="2276475"/>
            <a:ext cx="0" cy="3889375"/>
          </a:xfrm>
          <a:prstGeom prst="line">
            <a:avLst/>
          </a:prstGeom>
          <a:noFill/>
          <a:ln w="5715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32772" name="Line 4"/>
          <p:cNvSpPr>
            <a:spLocks noChangeShapeType="1"/>
          </p:cNvSpPr>
          <p:nvPr/>
        </p:nvSpPr>
        <p:spPr bwMode="auto">
          <a:xfrm>
            <a:off x="2051050" y="6165850"/>
            <a:ext cx="532923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2773" name="Text Box 5"/>
          <p:cNvSpPr txBox="1">
            <a:spLocks noChangeArrowheads="1"/>
          </p:cNvSpPr>
          <p:nvPr/>
        </p:nvSpPr>
        <p:spPr bwMode="auto">
          <a:xfrm>
            <a:off x="3995738" y="6165850"/>
            <a:ext cx="2663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b="1">
                <a:latin typeface="Times New Roman" pitchFamily="18" charset="0"/>
              </a:rPr>
              <a:t>İş sınıfları</a:t>
            </a:r>
          </a:p>
        </p:txBody>
      </p:sp>
      <p:sp>
        <p:nvSpPr>
          <p:cNvPr id="32774" name="Text Box 6"/>
          <p:cNvSpPr txBox="1">
            <a:spLocks noChangeArrowheads="1"/>
          </p:cNvSpPr>
          <p:nvPr/>
        </p:nvSpPr>
        <p:spPr bwMode="auto">
          <a:xfrm>
            <a:off x="1116013" y="2565400"/>
            <a:ext cx="935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a:latin typeface="Times New Roman" pitchFamily="18" charset="0"/>
              </a:rPr>
              <a:t>ücret</a:t>
            </a:r>
          </a:p>
        </p:txBody>
      </p:sp>
      <p:sp>
        <p:nvSpPr>
          <p:cNvPr id="32775" name="Text Box 7"/>
          <p:cNvSpPr txBox="1">
            <a:spLocks noChangeArrowheads="1"/>
          </p:cNvSpPr>
          <p:nvPr/>
        </p:nvSpPr>
        <p:spPr bwMode="auto">
          <a:xfrm>
            <a:off x="6516688" y="2708275"/>
            <a:ext cx="2232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a:latin typeface="Times New Roman" pitchFamily="18" charset="0"/>
              </a:rPr>
              <a:t>Ücret eğrisi</a:t>
            </a:r>
          </a:p>
        </p:txBody>
      </p:sp>
      <p:sp>
        <p:nvSpPr>
          <p:cNvPr id="32776" name="Rectangle 8"/>
          <p:cNvSpPr>
            <a:spLocks noChangeArrowheads="1"/>
          </p:cNvSpPr>
          <p:nvPr/>
        </p:nvSpPr>
        <p:spPr bwMode="auto">
          <a:xfrm>
            <a:off x="2843213" y="4724400"/>
            <a:ext cx="1008062" cy="720725"/>
          </a:xfrm>
          <a:prstGeom prst="rect">
            <a:avLst/>
          </a:prstGeom>
          <a:solidFill>
            <a:schemeClr val="accent1"/>
          </a:solidFill>
          <a:ln w="9525">
            <a:solidFill>
              <a:schemeClr val="tx1"/>
            </a:solidFill>
            <a:miter lim="800000"/>
            <a:headEnd/>
            <a:tailEnd/>
          </a:ln>
        </p:spPr>
        <p:txBody>
          <a:bodyPr wrap="none" anchor="ctr"/>
          <a:lstStyle/>
          <a:p>
            <a:pPr algn="ctr"/>
            <a:r>
              <a:rPr lang="tr-TR"/>
              <a:t>I Sınıf</a:t>
            </a:r>
            <a:endParaRPr lang="en-US"/>
          </a:p>
        </p:txBody>
      </p:sp>
      <p:sp>
        <p:nvSpPr>
          <p:cNvPr id="32777" name="Rectangle 9"/>
          <p:cNvSpPr>
            <a:spLocks noChangeArrowheads="1"/>
          </p:cNvSpPr>
          <p:nvPr/>
        </p:nvSpPr>
        <p:spPr bwMode="auto">
          <a:xfrm>
            <a:off x="3851275" y="4005263"/>
            <a:ext cx="1081088" cy="719137"/>
          </a:xfrm>
          <a:prstGeom prst="rect">
            <a:avLst/>
          </a:prstGeom>
          <a:solidFill>
            <a:schemeClr val="accent1"/>
          </a:solidFill>
          <a:ln w="9525">
            <a:solidFill>
              <a:schemeClr val="tx1"/>
            </a:solidFill>
            <a:miter lim="800000"/>
            <a:headEnd/>
            <a:tailEnd/>
          </a:ln>
        </p:spPr>
        <p:txBody>
          <a:bodyPr wrap="none" anchor="ctr"/>
          <a:lstStyle/>
          <a:p>
            <a:pPr algn="ctr"/>
            <a:r>
              <a:rPr lang="tr-TR"/>
              <a:t>II. Sınıf</a:t>
            </a:r>
            <a:endParaRPr lang="en-US"/>
          </a:p>
        </p:txBody>
      </p:sp>
      <p:sp>
        <p:nvSpPr>
          <p:cNvPr id="32778" name="Rectangle 10"/>
          <p:cNvSpPr>
            <a:spLocks noChangeArrowheads="1"/>
          </p:cNvSpPr>
          <p:nvPr/>
        </p:nvSpPr>
        <p:spPr bwMode="auto">
          <a:xfrm>
            <a:off x="4932363" y="3284538"/>
            <a:ext cx="1081087" cy="719137"/>
          </a:xfrm>
          <a:prstGeom prst="rect">
            <a:avLst/>
          </a:prstGeom>
          <a:solidFill>
            <a:schemeClr val="accent1"/>
          </a:solidFill>
          <a:ln w="9525">
            <a:solidFill>
              <a:schemeClr val="tx1"/>
            </a:solidFill>
            <a:miter lim="800000"/>
            <a:headEnd/>
            <a:tailEnd/>
          </a:ln>
        </p:spPr>
        <p:txBody>
          <a:bodyPr wrap="none" anchor="ctr"/>
          <a:lstStyle/>
          <a:p>
            <a:pPr algn="ctr"/>
            <a:r>
              <a:rPr lang="tr-TR"/>
              <a:t>III:sınıf</a:t>
            </a:r>
            <a:endParaRPr lang="en-US"/>
          </a:p>
        </p:txBody>
      </p:sp>
      <p:sp>
        <p:nvSpPr>
          <p:cNvPr id="32779" name="Line 11"/>
          <p:cNvSpPr>
            <a:spLocks noChangeShapeType="1"/>
          </p:cNvSpPr>
          <p:nvPr/>
        </p:nvSpPr>
        <p:spPr bwMode="auto">
          <a:xfrm flipV="1">
            <a:off x="2411413" y="3068638"/>
            <a:ext cx="4032250" cy="2665412"/>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2780" name="Text Box 12"/>
          <p:cNvSpPr txBox="1">
            <a:spLocks noChangeArrowheads="1"/>
          </p:cNvSpPr>
          <p:nvPr/>
        </p:nvSpPr>
        <p:spPr bwMode="auto">
          <a:xfrm>
            <a:off x="5975350" y="3933825"/>
            <a:ext cx="3168650" cy="201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b="1" i="1" dirty="0">
                <a:solidFill>
                  <a:schemeClr val="tx2"/>
                </a:solidFill>
              </a:rPr>
              <a:t>15 yıllık bir yardımcı hizmetli I. Sınıfta ama işe yeni giden bir memurun işinin değeri II. Sınıfta yer alıyor.  Bu sistem sizce hakkaniyetli mi?</a:t>
            </a:r>
            <a:r>
              <a:rPr lang="tr-TR" b="1" dirty="0">
                <a:solidFill>
                  <a:schemeClr val="tx2"/>
                </a:solidFill>
              </a:rPr>
              <a:t>  </a:t>
            </a:r>
          </a:p>
        </p:txBody>
      </p:sp>
      <p:sp>
        <p:nvSpPr>
          <p:cNvPr id="32781" name="Text Box 13"/>
          <p:cNvSpPr txBox="1">
            <a:spLocks noChangeArrowheads="1"/>
          </p:cNvSpPr>
          <p:nvPr/>
        </p:nvSpPr>
        <p:spPr bwMode="auto">
          <a:xfrm>
            <a:off x="2916238" y="5589588"/>
            <a:ext cx="792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000"/>
              <a:t>200-250</a:t>
            </a:r>
            <a:endParaRPr lang="en-US" sz="1000"/>
          </a:p>
        </p:txBody>
      </p:sp>
      <p:sp>
        <p:nvSpPr>
          <p:cNvPr id="32782" name="Text Box 14"/>
          <p:cNvSpPr txBox="1">
            <a:spLocks noChangeArrowheads="1"/>
          </p:cNvSpPr>
          <p:nvPr/>
        </p:nvSpPr>
        <p:spPr bwMode="auto">
          <a:xfrm>
            <a:off x="3924300" y="4797425"/>
            <a:ext cx="792163"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000"/>
              <a:t>251-300</a:t>
            </a:r>
            <a:endParaRPr lang="en-US" sz="1000"/>
          </a:p>
        </p:txBody>
      </p:sp>
      <p:sp>
        <p:nvSpPr>
          <p:cNvPr id="32783" name="Text Box 15"/>
          <p:cNvSpPr txBox="1">
            <a:spLocks noChangeArrowheads="1"/>
          </p:cNvSpPr>
          <p:nvPr/>
        </p:nvSpPr>
        <p:spPr bwMode="auto">
          <a:xfrm>
            <a:off x="5148263" y="4076700"/>
            <a:ext cx="792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000"/>
              <a:t>301-350</a:t>
            </a:r>
            <a:endParaRPr lang="en-US" sz="1000"/>
          </a:p>
        </p:txBody>
      </p:sp>
    </p:spTree>
    <p:extLst>
      <p:ext uri="{BB962C8B-B14F-4D97-AF65-F5344CB8AC3E}">
        <p14:creationId xmlns:p14="http://schemas.microsoft.com/office/powerpoint/2010/main" val="31993844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tr-TR" sz="3200" smtClean="0"/>
              <a:t>Toplu ücretleme: ücret alanlarının çakıştırılması</a:t>
            </a:r>
          </a:p>
        </p:txBody>
      </p:sp>
      <p:sp>
        <p:nvSpPr>
          <p:cNvPr id="33795" name="Line 3"/>
          <p:cNvSpPr>
            <a:spLocks noChangeShapeType="1"/>
          </p:cNvSpPr>
          <p:nvPr/>
        </p:nvSpPr>
        <p:spPr bwMode="auto">
          <a:xfrm>
            <a:off x="2051050" y="2276475"/>
            <a:ext cx="0" cy="3889375"/>
          </a:xfrm>
          <a:prstGeom prst="line">
            <a:avLst/>
          </a:prstGeom>
          <a:noFill/>
          <a:ln w="5715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tr-TR"/>
          </a:p>
        </p:txBody>
      </p:sp>
      <p:sp>
        <p:nvSpPr>
          <p:cNvPr id="33796" name="Line 4"/>
          <p:cNvSpPr>
            <a:spLocks noChangeShapeType="1"/>
          </p:cNvSpPr>
          <p:nvPr/>
        </p:nvSpPr>
        <p:spPr bwMode="auto">
          <a:xfrm>
            <a:off x="2051050" y="6165850"/>
            <a:ext cx="5329238"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3797" name="Text Box 5"/>
          <p:cNvSpPr txBox="1">
            <a:spLocks noChangeArrowheads="1"/>
          </p:cNvSpPr>
          <p:nvPr/>
        </p:nvSpPr>
        <p:spPr bwMode="auto">
          <a:xfrm>
            <a:off x="3995738" y="6165850"/>
            <a:ext cx="26638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b="1">
                <a:latin typeface="Times New Roman" pitchFamily="18" charset="0"/>
              </a:rPr>
              <a:t>İş sınıfları</a:t>
            </a:r>
          </a:p>
        </p:txBody>
      </p:sp>
      <p:sp>
        <p:nvSpPr>
          <p:cNvPr id="33798" name="Text Box 6"/>
          <p:cNvSpPr txBox="1">
            <a:spLocks noChangeArrowheads="1"/>
          </p:cNvSpPr>
          <p:nvPr/>
        </p:nvSpPr>
        <p:spPr bwMode="auto">
          <a:xfrm>
            <a:off x="1116013" y="2565400"/>
            <a:ext cx="9350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a:latin typeface="Times New Roman" pitchFamily="18" charset="0"/>
              </a:rPr>
              <a:t>ücret</a:t>
            </a:r>
          </a:p>
        </p:txBody>
      </p:sp>
      <p:sp>
        <p:nvSpPr>
          <p:cNvPr id="33799" name="Text Box 7"/>
          <p:cNvSpPr txBox="1">
            <a:spLocks noChangeArrowheads="1"/>
          </p:cNvSpPr>
          <p:nvPr/>
        </p:nvSpPr>
        <p:spPr bwMode="auto">
          <a:xfrm>
            <a:off x="6516688" y="2708275"/>
            <a:ext cx="2232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2400">
                <a:latin typeface="Times New Roman" pitchFamily="18" charset="0"/>
              </a:rPr>
              <a:t>Ücret eğrisi</a:t>
            </a:r>
          </a:p>
        </p:txBody>
      </p:sp>
      <p:sp>
        <p:nvSpPr>
          <p:cNvPr id="33800" name="Rectangle 8"/>
          <p:cNvSpPr>
            <a:spLocks noChangeArrowheads="1"/>
          </p:cNvSpPr>
          <p:nvPr/>
        </p:nvSpPr>
        <p:spPr bwMode="auto">
          <a:xfrm>
            <a:off x="2843213" y="4508500"/>
            <a:ext cx="1008062" cy="936625"/>
          </a:xfrm>
          <a:prstGeom prst="rect">
            <a:avLst/>
          </a:prstGeom>
          <a:solidFill>
            <a:schemeClr val="accent1"/>
          </a:solidFill>
          <a:ln w="9525">
            <a:solidFill>
              <a:schemeClr val="tx1"/>
            </a:solidFill>
            <a:miter lim="800000"/>
            <a:headEnd/>
            <a:tailEnd/>
          </a:ln>
        </p:spPr>
        <p:txBody>
          <a:bodyPr wrap="none" anchor="ctr"/>
          <a:lstStyle/>
          <a:p>
            <a:endParaRPr lang="tr-TR"/>
          </a:p>
        </p:txBody>
      </p:sp>
      <p:sp>
        <p:nvSpPr>
          <p:cNvPr id="33801" name="Rectangle 9"/>
          <p:cNvSpPr>
            <a:spLocks noChangeArrowheads="1"/>
          </p:cNvSpPr>
          <p:nvPr/>
        </p:nvSpPr>
        <p:spPr bwMode="auto">
          <a:xfrm>
            <a:off x="3851275" y="3860800"/>
            <a:ext cx="1081088" cy="935038"/>
          </a:xfrm>
          <a:prstGeom prst="rect">
            <a:avLst/>
          </a:prstGeom>
          <a:solidFill>
            <a:schemeClr val="accent1"/>
          </a:solidFill>
          <a:ln w="9525">
            <a:solidFill>
              <a:schemeClr val="tx1"/>
            </a:solidFill>
            <a:miter lim="800000"/>
            <a:headEnd/>
            <a:tailEnd/>
          </a:ln>
        </p:spPr>
        <p:txBody>
          <a:bodyPr wrap="none" anchor="ctr"/>
          <a:lstStyle/>
          <a:p>
            <a:endParaRPr lang="tr-TR"/>
          </a:p>
        </p:txBody>
      </p:sp>
      <p:sp>
        <p:nvSpPr>
          <p:cNvPr id="33802" name="Rectangle 10"/>
          <p:cNvSpPr>
            <a:spLocks noChangeArrowheads="1"/>
          </p:cNvSpPr>
          <p:nvPr/>
        </p:nvSpPr>
        <p:spPr bwMode="auto">
          <a:xfrm>
            <a:off x="4932363" y="3284538"/>
            <a:ext cx="1081087" cy="935037"/>
          </a:xfrm>
          <a:prstGeom prst="rect">
            <a:avLst/>
          </a:prstGeom>
          <a:solidFill>
            <a:schemeClr val="accent1"/>
          </a:solidFill>
          <a:ln w="9525">
            <a:solidFill>
              <a:schemeClr val="tx1"/>
            </a:solidFill>
            <a:miter lim="800000"/>
            <a:headEnd/>
            <a:tailEnd/>
          </a:ln>
        </p:spPr>
        <p:txBody>
          <a:bodyPr wrap="none" anchor="ctr"/>
          <a:lstStyle/>
          <a:p>
            <a:endParaRPr lang="tr-TR"/>
          </a:p>
        </p:txBody>
      </p:sp>
      <p:sp>
        <p:nvSpPr>
          <p:cNvPr id="33803" name="Line 11"/>
          <p:cNvSpPr>
            <a:spLocks noChangeShapeType="1"/>
          </p:cNvSpPr>
          <p:nvPr/>
        </p:nvSpPr>
        <p:spPr bwMode="auto">
          <a:xfrm flipV="1">
            <a:off x="2411413" y="3068638"/>
            <a:ext cx="4032250" cy="2665412"/>
          </a:xfrm>
          <a:prstGeom prst="line">
            <a:avLst/>
          </a:prstGeom>
          <a:noFill/>
          <a:ln w="57150">
            <a:solidFill>
              <a:schemeClr val="hlink"/>
            </a:solidFill>
            <a:round/>
            <a:headEnd/>
            <a:tailEnd type="triangle" w="med" len="med"/>
          </a:ln>
          <a:extLst>
            <a:ext uri="{909E8E84-426E-40DD-AFC4-6F175D3DCCD1}">
              <a14:hiddenFill xmlns:a14="http://schemas.microsoft.com/office/drawing/2010/main">
                <a:noFill/>
              </a14:hiddenFill>
            </a:ext>
          </a:extLst>
        </p:spPr>
        <p:txBody>
          <a:bodyPr/>
          <a:lstStyle/>
          <a:p>
            <a:endParaRPr lang="tr-TR"/>
          </a:p>
        </p:txBody>
      </p:sp>
      <p:sp>
        <p:nvSpPr>
          <p:cNvPr id="33804" name="Text Box 12"/>
          <p:cNvSpPr txBox="1">
            <a:spLocks noChangeArrowheads="1"/>
          </p:cNvSpPr>
          <p:nvPr/>
        </p:nvSpPr>
        <p:spPr bwMode="auto">
          <a:xfrm>
            <a:off x="2916238" y="5589588"/>
            <a:ext cx="792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000"/>
              <a:t>200-250</a:t>
            </a:r>
            <a:endParaRPr lang="en-US" sz="1000"/>
          </a:p>
        </p:txBody>
      </p:sp>
      <p:sp>
        <p:nvSpPr>
          <p:cNvPr id="33805" name="Text Box 13"/>
          <p:cNvSpPr txBox="1">
            <a:spLocks noChangeArrowheads="1"/>
          </p:cNvSpPr>
          <p:nvPr/>
        </p:nvSpPr>
        <p:spPr bwMode="auto">
          <a:xfrm>
            <a:off x="3995738" y="4941888"/>
            <a:ext cx="792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000"/>
              <a:t>251-300</a:t>
            </a:r>
            <a:endParaRPr lang="en-US" sz="1000"/>
          </a:p>
        </p:txBody>
      </p:sp>
      <p:sp>
        <p:nvSpPr>
          <p:cNvPr id="33806" name="Text Box 14"/>
          <p:cNvSpPr txBox="1">
            <a:spLocks noChangeArrowheads="1"/>
          </p:cNvSpPr>
          <p:nvPr/>
        </p:nvSpPr>
        <p:spPr bwMode="auto">
          <a:xfrm>
            <a:off x="5148263" y="4365625"/>
            <a:ext cx="792162"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000"/>
              <a:t>301-350</a:t>
            </a:r>
            <a:endParaRPr lang="en-US" sz="1000"/>
          </a:p>
        </p:txBody>
      </p:sp>
      <p:sp>
        <p:nvSpPr>
          <p:cNvPr id="33807" name="Text Box 15"/>
          <p:cNvSpPr txBox="1">
            <a:spLocks noChangeArrowheads="1"/>
          </p:cNvSpPr>
          <p:nvPr/>
        </p:nvSpPr>
        <p:spPr bwMode="auto">
          <a:xfrm>
            <a:off x="1549400" y="4581525"/>
            <a:ext cx="11509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200"/>
              <a:t>750</a:t>
            </a:r>
            <a:endParaRPr lang="en-US" sz="1200"/>
          </a:p>
        </p:txBody>
      </p:sp>
      <p:sp>
        <p:nvSpPr>
          <p:cNvPr id="33808" name="Text Box 16"/>
          <p:cNvSpPr txBox="1">
            <a:spLocks noChangeArrowheads="1"/>
          </p:cNvSpPr>
          <p:nvPr/>
        </p:nvSpPr>
        <p:spPr bwMode="auto">
          <a:xfrm>
            <a:off x="1476375" y="3860800"/>
            <a:ext cx="1150938"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200"/>
              <a:t>1000</a:t>
            </a:r>
            <a:endParaRPr lang="en-US" sz="1200"/>
          </a:p>
        </p:txBody>
      </p:sp>
      <p:sp>
        <p:nvSpPr>
          <p:cNvPr id="33809" name="Text Box 17"/>
          <p:cNvSpPr txBox="1">
            <a:spLocks noChangeArrowheads="1"/>
          </p:cNvSpPr>
          <p:nvPr/>
        </p:nvSpPr>
        <p:spPr bwMode="auto">
          <a:xfrm>
            <a:off x="1547813" y="5300663"/>
            <a:ext cx="1150937"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200"/>
              <a:t>500</a:t>
            </a:r>
            <a:endParaRPr lang="en-US" sz="1200"/>
          </a:p>
        </p:txBody>
      </p:sp>
      <p:sp>
        <p:nvSpPr>
          <p:cNvPr id="33810" name="Text Box 18"/>
          <p:cNvSpPr txBox="1">
            <a:spLocks noChangeArrowheads="1"/>
          </p:cNvSpPr>
          <p:nvPr/>
        </p:nvSpPr>
        <p:spPr bwMode="auto">
          <a:xfrm>
            <a:off x="1476375" y="3154363"/>
            <a:ext cx="1150938"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tr-TR" sz="1200"/>
              <a:t>1250</a:t>
            </a:r>
            <a:endParaRPr lang="en-US" sz="1200"/>
          </a:p>
        </p:txBody>
      </p:sp>
    </p:spTree>
    <p:extLst>
      <p:ext uri="{BB962C8B-B14F-4D97-AF65-F5344CB8AC3E}">
        <p14:creationId xmlns:p14="http://schemas.microsoft.com/office/powerpoint/2010/main" val="27426654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484784"/>
            <a:ext cx="8140249" cy="3687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6254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fontScale="70000" lnSpcReduction="20000"/>
          </a:bodyPr>
          <a:lstStyle/>
          <a:p>
            <a:r>
              <a:rPr lang="tr-TR" dirty="0" err="1" smtClean="0"/>
              <a:t>Halsey</a:t>
            </a:r>
            <a:r>
              <a:rPr lang="tr-TR" dirty="0" smtClean="0"/>
              <a:t> </a:t>
            </a:r>
            <a:r>
              <a:rPr lang="tr-TR" dirty="0"/>
              <a:t>Ücret Sistemi : Sistemde işçiye, </a:t>
            </a:r>
            <a:r>
              <a:rPr lang="tr-TR" b="1" u="sng" dirty="0"/>
              <a:t>zaman esasına dayanan </a:t>
            </a:r>
            <a:r>
              <a:rPr lang="tr-TR" dirty="0"/>
              <a:t>verime göre değişmeyen bir ücret garanti edilmiştir. İşçi belirli bir zaman dilimi içinde yapılması gereken işi, belirlenen standarttan daha kısa zamanda bitirirse, hem işin ücretini alır hem de zamandan yapılan her tasarruf durumuna göre ½, 1/3 gibi oranlarda prim almayı hak </a:t>
            </a:r>
            <a:r>
              <a:rPr lang="tr-TR" dirty="0" smtClean="0"/>
              <a:t>kazanır.</a:t>
            </a:r>
          </a:p>
          <a:p>
            <a:r>
              <a:rPr lang="tr-TR" dirty="0" err="1" smtClean="0"/>
              <a:t>Rowan</a:t>
            </a:r>
            <a:r>
              <a:rPr lang="tr-TR" dirty="0" smtClean="0"/>
              <a:t> </a:t>
            </a:r>
            <a:r>
              <a:rPr lang="tr-TR" dirty="0"/>
              <a:t>Ücret Sistemi : Bir önceki ücret sistemine çok benzeyen </a:t>
            </a:r>
            <a:r>
              <a:rPr lang="tr-TR" dirty="0" err="1"/>
              <a:t>Rowan</a:t>
            </a:r>
            <a:r>
              <a:rPr lang="tr-TR" dirty="0"/>
              <a:t> ücret sisteminde iş görene, </a:t>
            </a:r>
            <a:r>
              <a:rPr lang="tr-TR" b="1" dirty="0" smtClean="0"/>
              <a:t>artırım </a:t>
            </a:r>
            <a:r>
              <a:rPr lang="tr-TR" b="1" dirty="0"/>
              <a:t>sağladığı sürenin standart süreye oranı kadar </a:t>
            </a:r>
            <a:r>
              <a:rPr lang="tr-TR" b="1" dirty="0" smtClean="0"/>
              <a:t>ücretin </a:t>
            </a:r>
            <a:r>
              <a:rPr lang="tr-TR" b="1" dirty="0"/>
              <a:t>üzerinde ücret </a:t>
            </a:r>
            <a:r>
              <a:rPr lang="tr-TR" b="1" dirty="0" smtClean="0"/>
              <a:t>ödenir.</a:t>
            </a:r>
            <a:endParaRPr lang="tr-TR" dirty="0" smtClean="0"/>
          </a:p>
          <a:p>
            <a:r>
              <a:rPr lang="tr-TR" dirty="0" err="1" smtClean="0"/>
              <a:t>Bedaux</a:t>
            </a:r>
            <a:r>
              <a:rPr lang="tr-TR" dirty="0" smtClean="0"/>
              <a:t> </a:t>
            </a:r>
            <a:r>
              <a:rPr lang="tr-TR" dirty="0"/>
              <a:t>Ücret Sistemi : </a:t>
            </a:r>
            <a:r>
              <a:rPr lang="tr-TR" dirty="0" err="1"/>
              <a:t>Bedaux</a:t>
            </a:r>
            <a:r>
              <a:rPr lang="tr-TR" dirty="0"/>
              <a:t> ücret düzeninde de öncelikle bir işin yapılması için </a:t>
            </a:r>
            <a:r>
              <a:rPr lang="tr-TR" b="1" dirty="0"/>
              <a:t>normal bir süre tanınır ve bu süre içinde yapılan iş karşılığı </a:t>
            </a:r>
            <a:r>
              <a:rPr lang="tr-TR" b="1" dirty="0" smtClean="0"/>
              <a:t>ücret ödenir.</a:t>
            </a:r>
          </a:p>
          <a:p>
            <a:r>
              <a:rPr lang="tr-TR" dirty="0" err="1" smtClean="0"/>
              <a:t>Emerson</a:t>
            </a:r>
            <a:r>
              <a:rPr lang="tr-TR" dirty="0" smtClean="0"/>
              <a:t> </a:t>
            </a:r>
            <a:r>
              <a:rPr lang="tr-TR" dirty="0"/>
              <a:t>Ücret Sistemi : Bu sistemde de personelin normal ücreti garanti altına alınmıştır. Prime hak kazanabilmek için ise belirli bir </a:t>
            </a:r>
            <a:r>
              <a:rPr lang="tr-TR" b="1" u="sng" dirty="0"/>
              <a:t>verimlilik etkinlik düzeyine ulaşılması gereklidir</a:t>
            </a:r>
            <a:r>
              <a:rPr lang="tr-TR" dirty="0"/>
              <a:t>.</a:t>
            </a:r>
            <a:endParaRPr lang="tr-TR" dirty="0"/>
          </a:p>
        </p:txBody>
      </p:sp>
    </p:spTree>
    <p:extLst>
      <p:ext uri="{BB962C8B-B14F-4D97-AF65-F5344CB8AC3E}">
        <p14:creationId xmlns:p14="http://schemas.microsoft.com/office/powerpoint/2010/main" val="37154512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29600" cy="5073427"/>
          </a:xfrm>
        </p:spPr>
        <p:txBody>
          <a:bodyPr>
            <a:normAutofit fontScale="77500" lnSpcReduction="20000"/>
          </a:bodyPr>
          <a:lstStyle/>
          <a:p>
            <a:pPr fontAlgn="base"/>
            <a:r>
              <a:rPr lang="tr-TR" dirty="0"/>
              <a:t>Taylor Ücret Sistemi : </a:t>
            </a:r>
            <a:r>
              <a:rPr lang="tr-TR" dirty="0" smtClean="0"/>
              <a:t>parça </a:t>
            </a:r>
            <a:r>
              <a:rPr lang="tr-TR" dirty="0"/>
              <a:t>başına prim verme düzenini getirmeye çalışmıştır. </a:t>
            </a:r>
            <a:r>
              <a:rPr lang="tr-TR" dirty="0"/>
              <a:t> </a:t>
            </a:r>
            <a:r>
              <a:rPr lang="tr-TR" dirty="0" smtClean="0"/>
              <a:t>normal </a:t>
            </a:r>
            <a:r>
              <a:rPr lang="tr-TR" dirty="0"/>
              <a:t>bir işçinin belirli bir süre içinde ne kadar iş yapabileceği, başka deyişle ne kadar parça üreteceği kronometre ile ölçülerek hesaplanır. Burada normal bir iş görenin belirli sürede çıkarabileceği </a:t>
            </a:r>
            <a:r>
              <a:rPr lang="tr-TR" b="1" dirty="0"/>
              <a:t>standart parça sayısı ortaya çıkarılır</a:t>
            </a:r>
            <a:r>
              <a:rPr lang="tr-TR" dirty="0"/>
              <a:t>. Taylor sisteminde </a:t>
            </a:r>
            <a:r>
              <a:rPr lang="tr-TR" b="1" dirty="0"/>
              <a:t>bu standarda erişebilen ya da üstüne çıkan iş görenlere yüksek, ötekilere ise düşük ücret </a:t>
            </a:r>
            <a:r>
              <a:rPr lang="tr-TR" b="1" dirty="0" smtClean="0"/>
              <a:t>tarifesi uygulanır</a:t>
            </a:r>
            <a:r>
              <a:rPr lang="tr-TR" b="1" dirty="0"/>
              <a:t>.</a:t>
            </a:r>
          </a:p>
          <a:p>
            <a:pPr fontAlgn="base"/>
            <a:r>
              <a:rPr lang="tr-TR" dirty="0" err="1" smtClean="0"/>
              <a:t>Gantt</a:t>
            </a:r>
            <a:r>
              <a:rPr lang="tr-TR" dirty="0" smtClean="0"/>
              <a:t> </a:t>
            </a:r>
            <a:r>
              <a:rPr lang="tr-TR" dirty="0"/>
              <a:t>Ücret Sistemi : Bu sistemde, işçiye garanti edilmiş bir ücret ödenir. Burada standart bir üretim niceliği belirlenir. Bu niceliğe kadar standart bir ücret ödenir. Üretim niceliği bu standardın altında kaldığında işçiye karşılık olan normal saat ücreti </a:t>
            </a:r>
            <a:r>
              <a:rPr lang="tr-TR" dirty="0" smtClean="0"/>
              <a:t>ödenir. </a:t>
            </a:r>
            <a:r>
              <a:rPr lang="tr-TR" b="1" dirty="0" smtClean="0"/>
              <a:t>Standart </a:t>
            </a:r>
            <a:r>
              <a:rPr lang="tr-TR" b="1" dirty="0"/>
              <a:t>üretim düzeyine ulaşıldığında, işçiye temel ücretinin %20’si kadar prim ödenir. </a:t>
            </a:r>
            <a:endParaRPr lang="tr-TR" b="1" dirty="0"/>
          </a:p>
        </p:txBody>
      </p:sp>
    </p:spTree>
    <p:extLst>
      <p:ext uri="{BB962C8B-B14F-4D97-AF65-F5344CB8AC3E}">
        <p14:creationId xmlns:p14="http://schemas.microsoft.com/office/powerpoint/2010/main" val="938719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tr-TR" b="1" smtClean="0"/>
              <a:t>Ücretin işgören açısından önemi </a:t>
            </a:r>
            <a:endParaRPr lang="tr-TR" smtClean="0"/>
          </a:p>
        </p:txBody>
      </p:sp>
      <p:sp>
        <p:nvSpPr>
          <p:cNvPr id="9219" name="Rectangle 3"/>
          <p:cNvSpPr>
            <a:spLocks noGrp="1" noChangeArrowheads="1"/>
          </p:cNvSpPr>
          <p:nvPr>
            <p:ph type="body" idx="1"/>
          </p:nvPr>
        </p:nvSpPr>
        <p:spPr>
          <a:xfrm>
            <a:off x="1009650" y="2349500"/>
            <a:ext cx="6875463" cy="2879725"/>
          </a:xfrm>
        </p:spPr>
        <p:txBody>
          <a:bodyPr>
            <a:normAutofit fontScale="92500" lnSpcReduction="10000"/>
          </a:bodyPr>
          <a:lstStyle/>
          <a:p>
            <a:pPr eaLnBrk="1" hangingPunct="1">
              <a:buClr>
                <a:schemeClr val="tx1"/>
              </a:buClr>
              <a:buFont typeface="Symbol" pitchFamily="18" charset="2"/>
              <a:buChar char="¨"/>
            </a:pPr>
            <a:r>
              <a:rPr lang="tr-TR" dirty="0" err="1" smtClean="0">
                <a:latin typeface="Arial" pitchFamily="34" charset="0"/>
              </a:rPr>
              <a:t>İşgörenlerin</a:t>
            </a:r>
            <a:r>
              <a:rPr lang="tr-TR" dirty="0" smtClean="0">
                <a:latin typeface="Arial" pitchFamily="34" charset="0"/>
              </a:rPr>
              <a:t> </a:t>
            </a:r>
            <a:r>
              <a:rPr lang="tr-TR" dirty="0" smtClean="0">
                <a:latin typeface="Arial" pitchFamily="34" charset="0"/>
              </a:rPr>
              <a:t>gelir </a:t>
            </a:r>
            <a:r>
              <a:rPr lang="tr-TR" dirty="0" smtClean="0">
                <a:latin typeface="Arial" pitchFamily="34" charset="0"/>
              </a:rPr>
              <a:t>kaynağıdır.</a:t>
            </a:r>
          </a:p>
          <a:p>
            <a:pPr eaLnBrk="1" hangingPunct="1">
              <a:buClr>
                <a:schemeClr val="tx1"/>
              </a:buClr>
              <a:buFont typeface="Symbol" pitchFamily="18" charset="2"/>
              <a:buChar char="¨"/>
            </a:pPr>
            <a:r>
              <a:rPr lang="tr-TR" dirty="0" err="1" smtClean="0">
                <a:latin typeface="Arial" pitchFamily="34" charset="0"/>
              </a:rPr>
              <a:t>İşgörenin</a:t>
            </a:r>
            <a:r>
              <a:rPr lang="tr-TR" dirty="0" smtClean="0">
                <a:latin typeface="Arial" pitchFamily="34" charset="0"/>
              </a:rPr>
              <a:t> ve bağımlılarının yaşam standardını belirler.</a:t>
            </a:r>
          </a:p>
          <a:p>
            <a:pPr eaLnBrk="1" hangingPunct="1">
              <a:buClr>
                <a:schemeClr val="tx1"/>
              </a:buClr>
              <a:buFont typeface="Symbol" pitchFamily="18" charset="2"/>
              <a:buChar char="¨"/>
            </a:pPr>
            <a:r>
              <a:rPr lang="tr-TR" dirty="0" err="1" smtClean="0">
                <a:latin typeface="Arial" pitchFamily="34" charset="0"/>
              </a:rPr>
              <a:t>İşgörenin</a:t>
            </a:r>
            <a:r>
              <a:rPr lang="tr-TR" dirty="0" smtClean="0">
                <a:latin typeface="Arial" pitchFamily="34" charset="0"/>
              </a:rPr>
              <a:t> saygınlığını ortaya koyar.</a:t>
            </a:r>
          </a:p>
          <a:p>
            <a:pPr eaLnBrk="1" hangingPunct="1">
              <a:buClr>
                <a:schemeClr val="tx1"/>
              </a:buClr>
              <a:buFont typeface="Symbol" pitchFamily="18" charset="2"/>
              <a:buChar char="¨"/>
            </a:pPr>
            <a:r>
              <a:rPr lang="tr-TR" dirty="0" err="1" smtClean="0">
                <a:latin typeface="Arial" pitchFamily="34" charset="0"/>
              </a:rPr>
              <a:t>İşgörenin</a:t>
            </a:r>
            <a:r>
              <a:rPr lang="tr-TR" dirty="0" smtClean="0">
                <a:latin typeface="Arial" pitchFamily="34" charset="0"/>
              </a:rPr>
              <a:t> toplumsal statüsünü belirler.</a:t>
            </a:r>
            <a:endParaRPr lang="tr-TR" dirty="0" smtClean="0"/>
          </a:p>
          <a:p>
            <a:pPr eaLnBrk="1" hangingPunct="1">
              <a:buClr>
                <a:schemeClr val="tx1"/>
              </a:buClr>
              <a:buFont typeface="Symbol" pitchFamily="18" charset="2"/>
              <a:buChar char="¨"/>
            </a:pPr>
            <a:endParaRPr lang="tr-TR" sz="2500" dirty="0" smtClean="0"/>
          </a:p>
        </p:txBody>
      </p:sp>
    </p:spTree>
    <p:extLst>
      <p:ext uri="{BB962C8B-B14F-4D97-AF65-F5344CB8AC3E}">
        <p14:creationId xmlns:p14="http://schemas.microsoft.com/office/powerpoint/2010/main" val="12948559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İŞ KANUNU</a:t>
            </a:r>
          </a:p>
          <a:p>
            <a:r>
              <a:rPr lang="tr-TR" dirty="0" smtClean="0"/>
              <a:t>SAYFA 8436-8444</a:t>
            </a:r>
            <a:endParaRPr lang="tr-TR" dirty="0"/>
          </a:p>
        </p:txBody>
      </p:sp>
    </p:spTree>
    <p:extLst>
      <p:ext uri="{BB962C8B-B14F-4D97-AF65-F5344CB8AC3E}">
        <p14:creationId xmlns:p14="http://schemas.microsoft.com/office/powerpoint/2010/main" val="1330252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476375" y="476250"/>
            <a:ext cx="6324600" cy="1104900"/>
          </a:xfrm>
          <a:noFill/>
        </p:spPr>
        <p:txBody>
          <a:bodyPr lIns="92075" tIns="46038" rIns="92075" bIns="46038" anchor="t"/>
          <a:lstStyle/>
          <a:p>
            <a:pPr eaLnBrk="1" hangingPunct="1"/>
            <a:r>
              <a:rPr lang="tr-TR" sz="4400" smtClean="0">
                <a:latin typeface="Tahoma" pitchFamily="34" charset="0"/>
              </a:rPr>
              <a:t>Ücretleme amaçları</a:t>
            </a:r>
          </a:p>
        </p:txBody>
      </p:sp>
      <p:sp>
        <p:nvSpPr>
          <p:cNvPr id="11267" name="Rectangle 3"/>
          <p:cNvSpPr>
            <a:spLocks noGrp="1" noChangeArrowheads="1"/>
          </p:cNvSpPr>
          <p:nvPr>
            <p:ph type="body" idx="1"/>
          </p:nvPr>
        </p:nvSpPr>
        <p:spPr>
          <a:xfrm>
            <a:off x="1403350" y="2276475"/>
            <a:ext cx="7048500" cy="3136900"/>
          </a:xfrm>
        </p:spPr>
        <p:txBody>
          <a:bodyPr lIns="92075" tIns="46038" rIns="92075" bIns="46038"/>
          <a:lstStyle/>
          <a:p>
            <a:pPr eaLnBrk="1" hangingPunct="1"/>
            <a:r>
              <a:rPr lang="tr-TR" smtClean="0">
                <a:latin typeface="Tahoma" pitchFamily="34" charset="0"/>
              </a:rPr>
              <a:t>İşgörenleri elde tutmak,</a:t>
            </a:r>
          </a:p>
          <a:p>
            <a:pPr eaLnBrk="1" hangingPunct="1"/>
            <a:r>
              <a:rPr lang="tr-TR" smtClean="0">
                <a:latin typeface="Tahoma" pitchFamily="34" charset="0"/>
              </a:rPr>
              <a:t>İşgörenleri güdülemek,</a:t>
            </a:r>
          </a:p>
          <a:p>
            <a:pPr eaLnBrk="1" hangingPunct="1"/>
            <a:r>
              <a:rPr lang="tr-TR" smtClean="0">
                <a:latin typeface="Tahoma" pitchFamily="34" charset="0"/>
              </a:rPr>
              <a:t>Çalışmaya istekli aday personel birikimi yaratmak,</a:t>
            </a:r>
          </a:p>
          <a:p>
            <a:pPr eaLnBrk="1" hangingPunct="1"/>
            <a:r>
              <a:rPr lang="tr-TR" smtClean="0">
                <a:latin typeface="Tahoma" pitchFamily="34" charset="0"/>
              </a:rPr>
              <a:t>Maliyetleri denetim altına almak. </a:t>
            </a:r>
          </a:p>
        </p:txBody>
      </p:sp>
    </p:spTree>
    <p:extLst>
      <p:ext uri="{BB962C8B-B14F-4D97-AF65-F5344CB8AC3E}">
        <p14:creationId xmlns:p14="http://schemas.microsoft.com/office/powerpoint/2010/main" val="157673968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620838" y="333375"/>
            <a:ext cx="6323012" cy="1104900"/>
          </a:xfrm>
          <a:noFill/>
        </p:spPr>
        <p:txBody>
          <a:bodyPr lIns="92075" tIns="46038" rIns="92075" bIns="46038" anchor="t"/>
          <a:lstStyle/>
          <a:p>
            <a:pPr eaLnBrk="1" hangingPunct="1"/>
            <a:r>
              <a:rPr lang="tr-TR" sz="4000" smtClean="0">
                <a:latin typeface="Tahoma" pitchFamily="34" charset="0"/>
              </a:rPr>
              <a:t>Ücretleme ilkeleri</a:t>
            </a:r>
          </a:p>
        </p:txBody>
      </p:sp>
      <p:sp>
        <p:nvSpPr>
          <p:cNvPr id="12291" name="Rectangle 3"/>
          <p:cNvSpPr>
            <a:spLocks noGrp="1" noChangeArrowheads="1"/>
          </p:cNvSpPr>
          <p:nvPr>
            <p:ph type="body" idx="1"/>
          </p:nvPr>
        </p:nvSpPr>
        <p:spPr>
          <a:xfrm>
            <a:off x="1042988" y="2276475"/>
            <a:ext cx="7633468" cy="4114800"/>
          </a:xfrm>
          <a:noFill/>
        </p:spPr>
        <p:txBody>
          <a:bodyPr lIns="92075" tIns="46038" rIns="92075" bIns="46038">
            <a:normAutofit lnSpcReduction="10000"/>
          </a:bodyPr>
          <a:lstStyle/>
          <a:p>
            <a:pPr eaLnBrk="1" hangingPunct="1"/>
            <a:r>
              <a:rPr lang="tr-TR" sz="2500" dirty="0" smtClean="0">
                <a:latin typeface="Tahoma" pitchFamily="34" charset="0"/>
              </a:rPr>
              <a:t>Eşit işe eşit ücret </a:t>
            </a:r>
            <a:r>
              <a:rPr lang="tr-TR" sz="2500" dirty="0" err="1" smtClean="0">
                <a:latin typeface="Tahoma" pitchFamily="34" charset="0"/>
              </a:rPr>
              <a:t>ilkesi</a:t>
            </a:r>
            <a:r>
              <a:rPr lang="tr-TR" sz="2500" dirty="0" err="1" smtClean="0">
                <a:latin typeface="Tahoma" pitchFamily="34" charset="0"/>
                <a:sym typeface="Wingdings" pitchFamily="2" charset="2"/>
              </a:rPr>
              <a:t>yan</a:t>
            </a:r>
            <a:r>
              <a:rPr lang="tr-TR" sz="2500" dirty="0" smtClean="0">
                <a:latin typeface="Tahoma" pitchFamily="34" charset="0"/>
                <a:sym typeface="Wingdings" pitchFamily="2" charset="2"/>
              </a:rPr>
              <a:t> ödemeler**</a:t>
            </a:r>
            <a:endParaRPr lang="tr-TR" sz="2500" dirty="0" smtClean="0">
              <a:latin typeface="Tahoma" pitchFamily="34" charset="0"/>
            </a:endParaRPr>
          </a:p>
          <a:p>
            <a:r>
              <a:rPr lang="tr-TR" sz="2500" dirty="0" smtClean="0">
                <a:latin typeface="Tahoma" pitchFamily="34" charset="0"/>
              </a:rPr>
              <a:t>Dengeli  ücret </a:t>
            </a:r>
            <a:r>
              <a:rPr lang="tr-TR" sz="2500" dirty="0" err="1" smtClean="0">
                <a:latin typeface="Tahoma" pitchFamily="34" charset="0"/>
              </a:rPr>
              <a:t>ilkesi:</a:t>
            </a:r>
            <a:r>
              <a:rPr lang="tr-TR" sz="2800" dirty="0" err="1" smtClean="0"/>
              <a:t>işçi</a:t>
            </a:r>
            <a:r>
              <a:rPr lang="tr-TR" sz="2800" dirty="0" smtClean="0"/>
              <a:t> yaşamı işletme maliyeti</a:t>
            </a:r>
            <a:endParaRPr lang="tr-TR" sz="2500" dirty="0" smtClean="0">
              <a:latin typeface="Tahoma" pitchFamily="34" charset="0"/>
            </a:endParaRPr>
          </a:p>
          <a:p>
            <a:r>
              <a:rPr lang="tr-TR" sz="2500" dirty="0" smtClean="0">
                <a:latin typeface="Tahoma" pitchFamily="34" charset="0"/>
              </a:rPr>
              <a:t>Piyasa  ücretleriyle </a:t>
            </a:r>
            <a:r>
              <a:rPr lang="tr-TR" sz="2500" dirty="0" err="1" smtClean="0">
                <a:latin typeface="Tahoma" pitchFamily="34" charset="0"/>
              </a:rPr>
              <a:t>karşılaştırma:</a:t>
            </a:r>
            <a:r>
              <a:rPr lang="tr-TR" sz="2800" dirty="0" err="1" smtClean="0"/>
              <a:t>örgütün</a:t>
            </a:r>
            <a:r>
              <a:rPr lang="tr-TR" sz="2800" dirty="0" smtClean="0"/>
              <a:t> </a:t>
            </a:r>
            <a:r>
              <a:rPr lang="tr-TR" sz="2800" dirty="0"/>
              <a:t>bulunduğu bölge veya endüstride ödenmekte olan ücret düzeyleriyle uyumlu </a:t>
            </a:r>
            <a:endParaRPr lang="tr-TR" sz="2800" dirty="0" smtClean="0"/>
          </a:p>
          <a:p>
            <a:r>
              <a:rPr lang="tr-TR" sz="2500" dirty="0" smtClean="0">
                <a:latin typeface="Tahoma" pitchFamily="34" charset="0"/>
              </a:rPr>
              <a:t>Yükselmeye </a:t>
            </a:r>
            <a:r>
              <a:rPr lang="tr-TR" sz="2500" dirty="0" smtClean="0">
                <a:latin typeface="Tahoma" pitchFamily="34" charset="0"/>
              </a:rPr>
              <a:t>paralel artış ilkesi,</a:t>
            </a:r>
          </a:p>
          <a:p>
            <a:pPr eaLnBrk="1" hangingPunct="1"/>
            <a:r>
              <a:rPr lang="tr-TR" sz="2500" dirty="0" smtClean="0">
                <a:latin typeface="Tahoma" pitchFamily="34" charset="0"/>
              </a:rPr>
              <a:t>Nesnellik ve açıklık ilkesi, </a:t>
            </a:r>
          </a:p>
          <a:p>
            <a:r>
              <a:rPr lang="tr-TR" sz="2500" dirty="0" smtClean="0">
                <a:latin typeface="Tahoma" pitchFamily="34" charset="0"/>
              </a:rPr>
              <a:t>Uzlaşım </a:t>
            </a:r>
            <a:r>
              <a:rPr lang="tr-TR" sz="2500" dirty="0" err="1" smtClean="0">
                <a:latin typeface="Tahoma" pitchFamily="34" charset="0"/>
              </a:rPr>
              <a:t>ilkesi:</a:t>
            </a:r>
            <a:r>
              <a:rPr lang="tr-TR" sz="2800" dirty="0" err="1"/>
              <a:t>bilimsel</a:t>
            </a:r>
            <a:r>
              <a:rPr lang="tr-TR" sz="2800" dirty="0"/>
              <a:t> yöntemlerle belirlenmeli taraflarca tartışılmalı </a:t>
            </a:r>
            <a:endParaRPr lang="tr-TR" sz="2500" dirty="0" smtClean="0">
              <a:latin typeface="Tahoma" pitchFamily="34" charset="0"/>
            </a:endParaRPr>
          </a:p>
        </p:txBody>
      </p:sp>
    </p:spTree>
    <p:extLst>
      <p:ext uri="{BB962C8B-B14F-4D97-AF65-F5344CB8AC3E}">
        <p14:creationId xmlns:p14="http://schemas.microsoft.com/office/powerpoint/2010/main" val="279863511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Başlık"/>
          <p:cNvSpPr>
            <a:spLocks noGrp="1"/>
          </p:cNvSpPr>
          <p:nvPr>
            <p:ph type="title"/>
          </p:nvPr>
        </p:nvSpPr>
        <p:spPr/>
        <p:txBody>
          <a:bodyPr/>
          <a:lstStyle/>
          <a:p>
            <a:r>
              <a:rPr lang="tr-TR" smtClean="0"/>
              <a:t>Eşitliğin iki yönü</a:t>
            </a:r>
          </a:p>
        </p:txBody>
      </p:sp>
      <p:pic>
        <p:nvPicPr>
          <p:cNvPr id="14339" name="Picture 2" descr="IÇDIS%20ESITL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625" y="1916113"/>
            <a:ext cx="8231188" cy="439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5945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tr-TR" smtClean="0"/>
              <a:t>İşletme  ücret eğrisinin çizimi</a:t>
            </a:r>
          </a:p>
        </p:txBody>
      </p:sp>
      <p:sp>
        <p:nvSpPr>
          <p:cNvPr id="15363" name="Rectangle 3"/>
          <p:cNvSpPr>
            <a:spLocks noGrp="1" noChangeArrowheads="1"/>
          </p:cNvSpPr>
          <p:nvPr>
            <p:ph type="body" idx="1"/>
          </p:nvPr>
        </p:nvSpPr>
        <p:spPr>
          <a:xfrm>
            <a:off x="1042988" y="2565400"/>
            <a:ext cx="7772400" cy="4032250"/>
          </a:xfrm>
        </p:spPr>
        <p:txBody>
          <a:bodyPr/>
          <a:lstStyle/>
          <a:p>
            <a:pPr eaLnBrk="1" hangingPunct="1"/>
            <a:r>
              <a:rPr lang="tr-TR" sz="2500" smtClean="0">
                <a:latin typeface="Tahoma" pitchFamily="34" charset="0"/>
              </a:rPr>
              <a:t>İşletme  ücret eğrisi, işlerin değeri ile ücretler arasındaki uyumu görsel olarak ortaya koyar.  Ücret grafiğinde işin değeri (puan) yatay eksende, ücretler ise dikey eksende gösterilir.</a:t>
            </a:r>
          </a:p>
        </p:txBody>
      </p:sp>
    </p:spTree>
    <p:extLst>
      <p:ext uri="{BB962C8B-B14F-4D97-AF65-F5344CB8AC3E}">
        <p14:creationId xmlns:p14="http://schemas.microsoft.com/office/powerpoint/2010/main" val="38847297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tr-TR" smtClean="0"/>
              <a:t>Ücret eğrisinin çizim yöntemleri</a:t>
            </a:r>
          </a:p>
        </p:txBody>
      </p:sp>
      <p:sp>
        <p:nvSpPr>
          <p:cNvPr id="16387" name="Rectangle 3"/>
          <p:cNvSpPr>
            <a:spLocks noGrp="1" noChangeArrowheads="1"/>
          </p:cNvSpPr>
          <p:nvPr>
            <p:ph type="body" idx="1"/>
          </p:nvPr>
        </p:nvSpPr>
        <p:spPr>
          <a:xfrm>
            <a:off x="1371600" y="2743200"/>
            <a:ext cx="7772400" cy="2414588"/>
          </a:xfrm>
        </p:spPr>
        <p:txBody>
          <a:bodyPr/>
          <a:lstStyle/>
          <a:p>
            <a:pPr eaLnBrk="1" hangingPunct="1"/>
            <a:r>
              <a:rPr lang="tr-TR" smtClean="0"/>
              <a:t>Göz kararı serbest çizim</a:t>
            </a:r>
          </a:p>
          <a:p>
            <a:pPr eaLnBrk="1" hangingPunct="1"/>
            <a:r>
              <a:rPr lang="tr-TR" smtClean="0"/>
              <a:t>Yaklaşık yöntem</a:t>
            </a:r>
          </a:p>
          <a:p>
            <a:pPr eaLnBrk="1" hangingPunct="1"/>
            <a:r>
              <a:rPr lang="tr-TR" smtClean="0"/>
              <a:t>İstatistik yöntem</a:t>
            </a:r>
          </a:p>
        </p:txBody>
      </p:sp>
      <p:sp>
        <p:nvSpPr>
          <p:cNvPr id="16388" name="Rectangle 5"/>
          <p:cNvSpPr>
            <a:spLocks noChangeArrowheads="1"/>
          </p:cNvSpPr>
          <p:nvPr/>
        </p:nvSpPr>
        <p:spPr bwMode="auto">
          <a:xfrm>
            <a:off x="1435100" y="4797425"/>
            <a:ext cx="4289425" cy="157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1" hangingPunct="1">
              <a:spcBef>
                <a:spcPct val="20000"/>
              </a:spcBef>
              <a:buClr>
                <a:schemeClr val="tx2"/>
              </a:buClr>
              <a:buSzPct val="70000"/>
              <a:buFont typeface="Wingdings" pitchFamily="2" charset="2"/>
              <a:buChar char="¡"/>
            </a:pPr>
            <a:endParaRPr lang="tr-TR" sz="2900"/>
          </a:p>
        </p:txBody>
      </p:sp>
    </p:spTree>
    <p:extLst>
      <p:ext uri="{BB962C8B-B14F-4D97-AF65-F5344CB8AC3E}">
        <p14:creationId xmlns:p14="http://schemas.microsoft.com/office/powerpoint/2010/main" val="3158438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38"/>
          <p:cNvSpPr>
            <a:spLocks noGrp="1" noChangeArrowheads="1"/>
          </p:cNvSpPr>
          <p:nvPr>
            <p:ph type="title"/>
          </p:nvPr>
        </p:nvSpPr>
        <p:spPr/>
        <p:txBody>
          <a:bodyPr/>
          <a:lstStyle/>
          <a:p>
            <a:pPr eaLnBrk="1" hangingPunct="1"/>
            <a:r>
              <a:rPr lang="tr-TR" smtClean="0"/>
              <a:t>Ücret eğrisini çiziniz.</a:t>
            </a:r>
            <a:endParaRPr lang="en-US" smtClean="0"/>
          </a:p>
        </p:txBody>
      </p:sp>
      <p:graphicFrame>
        <p:nvGraphicFramePr>
          <p:cNvPr id="5" name="4 Tablo"/>
          <p:cNvGraphicFramePr>
            <a:graphicFrameLocks noGrp="1"/>
          </p:cNvGraphicFramePr>
          <p:nvPr/>
        </p:nvGraphicFramePr>
        <p:xfrm>
          <a:off x="684213" y="1989138"/>
          <a:ext cx="7848600" cy="4313243"/>
        </p:xfrm>
        <a:graphic>
          <a:graphicData uri="http://schemas.openxmlformats.org/drawingml/2006/table">
            <a:tbl>
              <a:tblPr/>
              <a:tblGrid>
                <a:gridCol w="2246312"/>
                <a:gridCol w="2787650"/>
                <a:gridCol w="2814638"/>
              </a:tblGrid>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İŞLER</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PUANLAR</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ÜCRET</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Bulaşıkcı</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200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650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Depo Mem.</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250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750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Ayniyat Mem.</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300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750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İdari Sekreter</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350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900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Hemşire</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400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1000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Eczacı</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450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1300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Başhemşire</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500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1200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Pratisyen Hekim</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550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1400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Uzman Hekim</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600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1600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21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Başhekim </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650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Arial" pitchFamily="34" charset="0"/>
                          <a:cs typeface="Times New Roman" pitchFamily="18" charset="0"/>
                        </a:rPr>
                        <a:t>1800</a:t>
                      </a:r>
                      <a:endParaRPr kumimoji="0" lang="tr-TR" sz="3200" b="0" i="0" u="none" strike="noStrike" cap="none" normalizeH="0" baseline="0" smtClean="0">
                        <a:ln>
                          <a:noFill/>
                        </a:ln>
                        <a:solidFill>
                          <a:schemeClr val="tx1"/>
                        </a:solidFill>
                        <a:effectLst/>
                        <a:latin typeface="Courier"/>
                        <a:cs typeface="Times New Roman" pitchFamily="18" charset="0"/>
                      </a:endParaRPr>
                    </a:p>
                  </a:txBody>
                  <a:tcPr marL="44450" marR="44450"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41578662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616</Words>
  <Application>Microsoft Office PowerPoint</Application>
  <PresentationFormat>Ekran Gösterisi (4:3)</PresentationFormat>
  <Paragraphs>226</Paragraphs>
  <Slides>30</Slides>
  <Notes>0</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30</vt:i4>
      </vt:variant>
    </vt:vector>
  </HeadingPairs>
  <TitlesOfParts>
    <vt:vector size="32" baseType="lpstr">
      <vt:lpstr>Ofis Teması</vt:lpstr>
      <vt:lpstr>Chart</vt:lpstr>
      <vt:lpstr>Ücret </vt:lpstr>
      <vt:lpstr>Ücretin örgüt açısından önemi </vt:lpstr>
      <vt:lpstr>Ücretin işgören açısından önemi </vt:lpstr>
      <vt:lpstr>Ücretleme amaçları</vt:lpstr>
      <vt:lpstr>Ücretleme ilkeleri</vt:lpstr>
      <vt:lpstr>Eşitliğin iki yönü</vt:lpstr>
      <vt:lpstr>İşletme  ücret eğrisinin çizimi</vt:lpstr>
      <vt:lpstr>Ücret eğrisinin çizim yöntemleri</vt:lpstr>
      <vt:lpstr>Ücret eğrisini çiziniz.</vt:lpstr>
      <vt:lpstr>Ücret dağılım diyagramı</vt:lpstr>
      <vt:lpstr>Ücret eğrisi</vt:lpstr>
      <vt:lpstr>Kurum dışı ücret adaleti nasıl sağlanır ?</vt:lpstr>
      <vt:lpstr>Ücret karşılaştırmaları</vt:lpstr>
      <vt:lpstr>Üç işletmesinin ücretleri</vt:lpstr>
      <vt:lpstr>Düzeltilmemiş ücretler</vt:lpstr>
      <vt:lpstr>Ücret düzeltmeleri</vt:lpstr>
      <vt:lpstr>Düzeltilmiş ücretler</vt:lpstr>
      <vt:lpstr>Tekil ücretleme</vt:lpstr>
      <vt:lpstr>Tekil ücretleme</vt:lpstr>
      <vt:lpstr>Tekil ücretlemenin sakıncaları</vt:lpstr>
      <vt:lpstr>İş sınıflaması</vt:lpstr>
      <vt:lpstr>Örnek</vt:lpstr>
      <vt:lpstr>PowerPoint Sunusu</vt:lpstr>
      <vt:lpstr>Toplu ücretleme: ücret alanları</vt:lpstr>
      <vt:lpstr>Toplu ücretleme: ücret alanları</vt:lpstr>
      <vt:lpstr>Toplu ücretleme: ücret alanlarının çakıştırılması</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Ücret </dc:title>
  <dc:creator>user</dc:creator>
  <cp:lastModifiedBy>user</cp:lastModifiedBy>
  <cp:revision>5</cp:revision>
  <dcterms:created xsi:type="dcterms:W3CDTF">2015-12-04T11:33:16Z</dcterms:created>
  <dcterms:modified xsi:type="dcterms:W3CDTF">2015-12-07T06:53:44Z</dcterms:modified>
</cp:coreProperties>
</file>