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Türkiye Sağlık Reformları Tarihi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24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Sağlıkta Dönüşüm Programı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Yapılmak İstenenler;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Sağlık Bakanlığının planlama ve denetim aşamasına çekilmesi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Genel Sağlık Sigortası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Bürokrasinin azaltılması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Özel girişimin önünün açılması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Performansa dayalı ödeme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Aile hekimliği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Sevk sistemi?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09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0" y="2276872"/>
            <a:ext cx="8229600" cy="1143000"/>
          </a:xfrm>
        </p:spPr>
        <p:txBody>
          <a:bodyPr/>
          <a:lstStyle/>
          <a:p>
            <a:r>
              <a:rPr lang="tr-TR" dirty="0" smtClean="0"/>
              <a:t>Sağlıkta Güvence ve Sorunlar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195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/>
          <a:lstStyle/>
          <a:p>
            <a:r>
              <a:rPr lang="tr-TR" dirty="0" smtClean="0"/>
              <a:t>Sağlık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492896"/>
            <a:ext cx="4752528" cy="17567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Verimlilik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Erişilebilirlik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Nitelik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45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4585" y="548680"/>
            <a:ext cx="8229600" cy="1143000"/>
          </a:xfrm>
        </p:spPr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836912"/>
          </a:xfrm>
        </p:spPr>
        <p:txBody>
          <a:bodyPr/>
          <a:lstStyle/>
          <a:p>
            <a:r>
              <a:rPr lang="tr-TR" dirty="0" smtClean="0"/>
              <a:t>Emekli Sandığı</a:t>
            </a:r>
          </a:p>
          <a:p>
            <a:r>
              <a:rPr lang="tr-TR" dirty="0" smtClean="0"/>
              <a:t>Sosyal Sigortalar Kurumu (SSK)</a:t>
            </a:r>
          </a:p>
          <a:p>
            <a:r>
              <a:rPr lang="tr-TR" dirty="0" err="1" smtClean="0"/>
              <a:t>Bağ-Kur</a:t>
            </a:r>
            <a:endParaRPr lang="tr-TR" dirty="0" smtClean="0"/>
          </a:p>
          <a:p>
            <a:r>
              <a:rPr lang="tr-TR" dirty="0" smtClean="0"/>
              <a:t>Yeşil Kart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984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17032"/>
          </a:xfrm>
        </p:spPr>
        <p:txBody>
          <a:bodyPr/>
          <a:lstStyle/>
          <a:p>
            <a:r>
              <a:rPr lang="tr-TR" b="1" i="1" dirty="0" smtClean="0"/>
              <a:t>Emekli sandığı</a:t>
            </a:r>
            <a:r>
              <a:rPr lang="tr-TR" dirty="0" smtClean="0"/>
              <a:t>; devlete hizmet ediyor olmanın verdiği ayrıcalık duygusu ve kapsamdan daha yüksek memnuniyet</a:t>
            </a:r>
          </a:p>
          <a:p>
            <a:r>
              <a:rPr lang="tr-TR" dirty="0" smtClean="0"/>
              <a:t>Nispeten daha kolay erişilebilirlik</a:t>
            </a:r>
          </a:p>
          <a:p>
            <a:r>
              <a:rPr lang="tr-TR" dirty="0" smtClean="0"/>
              <a:t>Özel hastanelere ilk başvuru hakkı</a:t>
            </a:r>
          </a:p>
          <a:p>
            <a:r>
              <a:rPr lang="tr-TR" dirty="0" smtClean="0"/>
              <a:t>Doğrudan üçüncü basamağa geçebiliyordu.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091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SSK; hem finansör hem hizmet sunucuydu.</a:t>
            </a:r>
          </a:p>
          <a:p>
            <a:r>
              <a:rPr lang="tr-TR" dirty="0" smtClean="0"/>
              <a:t>Ödedikleri primlerden dolayı, sağlık hakkı hayatlarında önemli yer tutuyordu.</a:t>
            </a:r>
          </a:p>
          <a:p>
            <a:r>
              <a:rPr lang="tr-TR" dirty="0" smtClean="0"/>
              <a:t>Sadece kendi hastanelerinden hizmet alabiliyorlardı.</a:t>
            </a:r>
          </a:p>
          <a:p>
            <a:r>
              <a:rPr lang="tr-TR" dirty="0" smtClean="0"/>
              <a:t>Teçhizat ve donanım eksikliği en büyük şikayet alanıydı.</a:t>
            </a:r>
          </a:p>
          <a:p>
            <a:r>
              <a:rPr lang="tr-TR" i="1" dirty="0" smtClean="0"/>
              <a:t>Cepten yapılan ödemeler!!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75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Bağ-Kur</a:t>
            </a:r>
            <a:r>
              <a:rPr lang="tr-TR" dirty="0" smtClean="0"/>
              <a:t>; kendi namına çalışan kişilerin kapsamda olduğu sistemdi.</a:t>
            </a:r>
          </a:p>
          <a:p>
            <a:r>
              <a:rPr lang="tr-TR" dirty="0" smtClean="0"/>
              <a:t>Prim toplamanın en zor olduğu yapıydı;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tr-TR" sz="2800" i="1" dirty="0" smtClean="0"/>
              <a:t>Düzensiz ve düşük gelir</a:t>
            </a:r>
          </a:p>
          <a:p>
            <a:r>
              <a:rPr lang="tr-TR" sz="2800" dirty="0" smtClean="0"/>
              <a:t>Gelir saklama olayları</a:t>
            </a:r>
          </a:p>
        </p:txBody>
      </p:sp>
    </p:spTree>
    <p:extLst>
      <p:ext uri="{BB962C8B-B14F-4D97-AF65-F5344CB8AC3E}">
        <p14:creationId xmlns:p14="http://schemas.microsoft.com/office/powerpoint/2010/main" val="3733114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Yeşil Kart; geliri asgari ücretin 1/3ünden az olanlar.</a:t>
            </a:r>
          </a:p>
          <a:p>
            <a:r>
              <a:rPr lang="tr-TR" dirty="0" smtClean="0"/>
              <a:t>Sağlık ocaklarına başvurabiliyorlardı. </a:t>
            </a:r>
            <a:endParaRPr lang="tr-TR" dirty="0"/>
          </a:p>
          <a:p>
            <a:r>
              <a:rPr lang="tr-TR" dirty="0" smtClean="0"/>
              <a:t>İlaç alım hizmeti sonradan kazanılmıştır.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941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Güvencesi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Kayıt dışı çalışma</a:t>
            </a:r>
          </a:p>
          <a:p>
            <a:r>
              <a:rPr lang="tr-TR" dirty="0" smtClean="0"/>
              <a:t>Sisteme giriş çıkışlar olması</a:t>
            </a:r>
          </a:p>
          <a:p>
            <a:r>
              <a:rPr lang="tr-TR" dirty="0" smtClean="0"/>
              <a:t>«Başkasının kartına yazdırma»</a:t>
            </a:r>
          </a:p>
          <a:p>
            <a:r>
              <a:rPr lang="tr-TR" dirty="0" smtClean="0"/>
              <a:t>«Babadan faydalanmak için resmi nikah yapmama»</a:t>
            </a:r>
          </a:p>
          <a:p>
            <a:r>
              <a:rPr lang="tr-TR" dirty="0" smtClean="0"/>
              <a:t>«Yeşil kart alım süreçlerinde sahtecilik»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6292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Sağlık Sigortası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GSS neyi getirdi?</a:t>
            </a:r>
          </a:p>
          <a:p>
            <a:r>
              <a:rPr lang="tr-TR" dirty="0" smtClean="0"/>
              <a:t>Nasıl bir uygulama mevcut?</a:t>
            </a:r>
          </a:p>
          <a:p>
            <a:r>
              <a:rPr lang="tr-TR" dirty="0" err="1" smtClean="0"/>
              <a:t>Erişebilirliğe</a:t>
            </a:r>
            <a:r>
              <a:rPr lang="tr-TR" dirty="0" smtClean="0"/>
              <a:t> etkileri neler oldu?</a:t>
            </a:r>
          </a:p>
          <a:p>
            <a:r>
              <a:rPr lang="tr-TR" dirty="0" smtClean="0"/>
              <a:t>SGK sürdürülebilir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603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Selçuklu ve Osmanlı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Selçuklular Döneminde </a:t>
            </a:r>
            <a:r>
              <a:rPr lang="tr-TR" b="1" dirty="0" smtClean="0"/>
              <a:t>bedelini ödeyebilenlerin </a:t>
            </a:r>
            <a:r>
              <a:rPr lang="tr-TR" dirty="0" smtClean="0"/>
              <a:t>alabildikleri sağlık hizmetleri</a:t>
            </a:r>
          </a:p>
          <a:p>
            <a:r>
              <a:rPr lang="tr-TR" dirty="0" smtClean="0"/>
              <a:t>Aynı zamanda vakıf hastaneleri, savaş zamanı gezici hastaneleri</a:t>
            </a:r>
          </a:p>
          <a:p>
            <a:r>
              <a:rPr lang="tr-TR" dirty="0" smtClean="0"/>
              <a:t>Osmanlıda 15.yy’da ilk defa </a:t>
            </a:r>
            <a:r>
              <a:rPr lang="tr-TR" b="1" dirty="0" smtClean="0"/>
              <a:t>hekimbaşı </a:t>
            </a:r>
            <a:r>
              <a:rPr lang="tr-TR" dirty="0" smtClean="0"/>
              <a:t>oluşturulmuş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Görevi; sarayda yaşayanların sağlık durumlarıyla ilgilenmek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5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Osmanlı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14 Mart 1827’de </a:t>
            </a:r>
            <a:r>
              <a:rPr lang="tr-TR" dirty="0" err="1" smtClean="0"/>
              <a:t>Tıphane</a:t>
            </a:r>
            <a:r>
              <a:rPr lang="tr-TR" dirty="0" smtClean="0"/>
              <a:t> kuruldu. 1839 da </a:t>
            </a:r>
            <a:r>
              <a:rPr lang="tr-TR" dirty="0" err="1" smtClean="0"/>
              <a:t>Cerrahhane</a:t>
            </a:r>
            <a:r>
              <a:rPr lang="tr-TR" dirty="0" smtClean="0"/>
              <a:t>. </a:t>
            </a:r>
          </a:p>
          <a:p>
            <a:r>
              <a:rPr lang="tr-TR" dirty="0" smtClean="0"/>
              <a:t>Temel amaç orduya gerekli olan sağlık hizmeti sunmak</a:t>
            </a:r>
          </a:p>
          <a:p>
            <a:r>
              <a:rPr lang="tr-TR" dirty="0" smtClean="0"/>
              <a:t>1871’de </a:t>
            </a:r>
            <a:r>
              <a:rPr lang="tr-TR" b="1" dirty="0" smtClean="0"/>
              <a:t>memleket tabipliği. 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Kamu kaynağı yetmediği için ücretli hasta bakılmasına izin verilmiştir. 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699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Kurtuluş savaşı sonrası yaralı bakımı temel hedef olmuştur.</a:t>
            </a:r>
          </a:p>
          <a:p>
            <a:r>
              <a:rPr lang="tr-TR" dirty="0" smtClean="0"/>
              <a:t>Sağlık planlama girişimleri başlamış.</a:t>
            </a:r>
          </a:p>
          <a:p>
            <a:r>
              <a:rPr lang="tr-TR" dirty="0" smtClean="0"/>
              <a:t>Tüm ülke kapsama alınmaya çalışılmış ve Numune Hastaneleri kurulma kararı verilmiştir.</a:t>
            </a:r>
          </a:p>
          <a:p>
            <a:r>
              <a:rPr lang="tr-TR" dirty="0" smtClean="0"/>
              <a:t>Yasal altyapı çalışmaları yürütülmüştür.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98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 düzeyinde «Sağlık Müdürleri», ilçelerde «Danışmanlar» ve «Hükümet Tabipleri».</a:t>
            </a:r>
          </a:p>
          <a:p>
            <a:r>
              <a:rPr lang="tr-TR" dirty="0" smtClean="0"/>
              <a:t>Bulaşıcı hastalıklar ile mücadele için «dikey örgütlenme» modeli.</a:t>
            </a:r>
            <a:endParaRPr lang="tr-TR" dirty="0"/>
          </a:p>
          <a:p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Umumi Hıfzıssıhha Kanunu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05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0058" y="692696"/>
            <a:ext cx="8229600" cy="1143000"/>
          </a:xfrm>
        </p:spPr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2908920"/>
          </a:xfrm>
        </p:spPr>
        <p:txBody>
          <a:bodyPr/>
          <a:lstStyle/>
          <a:p>
            <a:pPr algn="just"/>
            <a:r>
              <a:rPr lang="tr-TR" dirty="0" smtClean="0"/>
              <a:t>1945 yılında işçiler için sosyal güvenlik uygulaması başlamıştır. Bu yapı finansman yanında kendi hastanelerini kurarak hizmet sunumunda da bulunmuştur. (SSK)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65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1960’larda İnsan Hakları Beyannamesi imzalanmıştır. Sonrasında 224 sayılı kanunla sosyalizasyon hedeflenmiştir.</a:t>
            </a:r>
          </a:p>
          <a:p>
            <a:pPr marL="0" indent="0" algn="just">
              <a:buNone/>
            </a:pPr>
            <a:r>
              <a:rPr lang="tr-TR" dirty="0" smtClean="0"/>
              <a:t>Öngörülen Yapı;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Kırsalda 2000, kentte 2500 kişiye düşecek şekilde bir sağlık evi; ev ziyaretleri, izleme.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Sağlık ocakları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Sağlık ocağında çözülemeyen sorunların, hekimi tarafından </a:t>
            </a:r>
            <a:r>
              <a:rPr lang="tr-TR" b="1" dirty="0" smtClean="0"/>
              <a:t>kayıtları tutulmak </a:t>
            </a:r>
            <a:r>
              <a:rPr lang="tr-TR" dirty="0" smtClean="0"/>
              <a:t>kaydıyla bölge hastanesine yönlendirilmesi (Sevk)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b="1" i="1" dirty="0" smtClean="0"/>
              <a:t>Hastadan asıl sorumlu olan birinci basamak hekimi</a:t>
            </a:r>
            <a:endParaRPr lang="tr-TR" b="1" i="1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80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224 Uygulaması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Öngörülen planlama ve altyapı süreçleri yürümemiştir. </a:t>
            </a:r>
          </a:p>
          <a:p>
            <a:r>
              <a:rPr lang="tr-TR" dirty="0" smtClean="0"/>
              <a:t>Etkin işleyemeyen sağlık ocakları</a:t>
            </a:r>
          </a:p>
          <a:p>
            <a:r>
              <a:rPr lang="tr-TR" dirty="0" smtClean="0"/>
              <a:t>Sevk sistemi işlememiştir.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598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1980’lerde Dünya’da hakim olan liberal bakış açısının etkileri hissedilmeye başlanmıştır.</a:t>
            </a:r>
          </a:p>
          <a:p>
            <a:r>
              <a:rPr lang="tr-TR" dirty="0" smtClean="0"/>
              <a:t>1987 Sağlık Hizmetleri Temel Kanunu</a:t>
            </a:r>
          </a:p>
          <a:p>
            <a:r>
              <a:rPr lang="tr-TR" dirty="0" smtClean="0"/>
              <a:t>1990’lar Dünya Bankasından kredi alma çalışmaları</a:t>
            </a:r>
          </a:p>
          <a:p>
            <a:r>
              <a:rPr lang="tr-TR" dirty="0" smtClean="0"/>
              <a:t>I. ve II. Ulusal Sağlık Kongreleri ile merkeziyetçi yapıdan yerel yönetimleri devir konusunda baskın fikirler ortaya çıkmıştır.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503</Words>
  <Application>Microsoft Office PowerPoint</Application>
  <PresentationFormat>Ekran Gösterisi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Ofis Teması</vt:lpstr>
      <vt:lpstr>Türkiye Sağlık Reformları Tarihi</vt:lpstr>
      <vt:lpstr>Selçuklu ve Osmanlı Dönemi</vt:lpstr>
      <vt:lpstr>Osmanlı Dönemi</vt:lpstr>
      <vt:lpstr>Cumhuriyet Dönemi</vt:lpstr>
      <vt:lpstr>Cumhuriyet Dönemi</vt:lpstr>
      <vt:lpstr>Cumhuriyet Dönemi</vt:lpstr>
      <vt:lpstr>Cumhuriyet Dönemi</vt:lpstr>
      <vt:lpstr>224 Uygulaması</vt:lpstr>
      <vt:lpstr>Cumhuriyet Dönemi</vt:lpstr>
      <vt:lpstr>Sağlıkta Dönüşüm Programı</vt:lpstr>
      <vt:lpstr>Sağlıkta Güvence ve Sorunlar</vt:lpstr>
      <vt:lpstr>Sağlık Sistemi</vt:lpstr>
      <vt:lpstr>Sağlık Güvencesi</vt:lpstr>
      <vt:lpstr>Sağlık Güvencesi</vt:lpstr>
      <vt:lpstr>Sağlık Güvencesi</vt:lpstr>
      <vt:lpstr>Sağlık Güvencesi</vt:lpstr>
      <vt:lpstr>Sağlık Güvencesi</vt:lpstr>
      <vt:lpstr>Sağlık Güvencesi</vt:lpstr>
      <vt:lpstr>Genel Sağlık Sigortası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 Sağlık Reformları Tarihi</dc:title>
  <dc:creator>SAMSUNG</dc:creator>
  <cp:lastModifiedBy>SAMSUNG</cp:lastModifiedBy>
  <cp:revision>8</cp:revision>
  <dcterms:created xsi:type="dcterms:W3CDTF">2016-11-26T13:17:06Z</dcterms:created>
  <dcterms:modified xsi:type="dcterms:W3CDTF">2016-11-26T15:53:58Z</dcterms:modified>
</cp:coreProperties>
</file>