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86" r:id="rId6"/>
    <p:sldId id="263" r:id="rId7"/>
    <p:sldId id="261" r:id="rId8"/>
    <p:sldId id="265" r:id="rId9"/>
    <p:sldId id="266" r:id="rId10"/>
    <p:sldId id="287" r:id="rId11"/>
    <p:sldId id="288" r:id="rId12"/>
    <p:sldId id="289" r:id="rId13"/>
    <p:sldId id="267" r:id="rId14"/>
    <p:sldId id="274" r:id="rId15"/>
    <p:sldId id="276" r:id="rId16"/>
    <p:sldId id="277" r:id="rId17"/>
    <p:sldId id="298" r:id="rId18"/>
    <p:sldId id="299" r:id="rId19"/>
    <p:sldId id="290" r:id="rId20"/>
    <p:sldId id="278" r:id="rId21"/>
    <p:sldId id="291" r:id="rId22"/>
    <p:sldId id="292" r:id="rId23"/>
    <p:sldId id="295" r:id="rId24"/>
    <p:sldId id="296" r:id="rId25"/>
    <p:sldId id="297" r:id="rId26"/>
    <p:sldId id="293" r:id="rId27"/>
    <p:sldId id="294" r:id="rId28"/>
    <p:sldId id="273" r:id="rId29"/>
    <p:sldId id="279" r:id="rId30"/>
    <p:sldId id="280" r:id="rId31"/>
    <p:sldId id="281" r:id="rId32"/>
    <p:sldId id="282" r:id="rId33"/>
    <p:sldId id="283" r:id="rId34"/>
    <p:sldId id="285" r:id="rId35"/>
    <p:sldId id="300" r:id="rId3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660"/>
  </p:normalViewPr>
  <p:slideViewPr>
    <p:cSldViewPr snapToGrid="0">
      <p:cViewPr varScale="1">
        <p:scale>
          <a:sx n="80" d="100"/>
          <a:sy n="80" d="100"/>
        </p:scale>
        <p:origin x="3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038C70-9E73-486B-9C1F-444AF608CB09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/>
      <dgm:spPr/>
    </dgm:pt>
    <dgm:pt modelId="{EC45A428-642B-42D5-AC27-7F00B9ABB578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altLang="tr-T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8B93508A-AF41-4635-9CA3-D5DE453CAB80}" type="parTrans" cxnId="{1EBD3B26-7F9F-4CBE-A2DB-4D000FB1FA67}">
      <dgm:prSet/>
      <dgm:spPr/>
    </dgm:pt>
    <dgm:pt modelId="{746AD906-2304-4497-81B3-1783D819BE2D}" type="sibTrans" cxnId="{1EBD3B26-7F9F-4CBE-A2DB-4D000FB1FA67}">
      <dgm:prSet/>
      <dgm:spPr/>
    </dgm:pt>
    <dgm:pt modelId="{02DAAB29-22D1-4148-ACAB-9EB9A0A7A38B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altLang="tr-T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BD543487-4EC8-41C8-8C02-2EFE39C3FAFC}" type="parTrans" cxnId="{16DB7EA7-B579-4F32-8D17-D0C42F3C62D4}">
      <dgm:prSet/>
      <dgm:spPr/>
    </dgm:pt>
    <dgm:pt modelId="{019DFF02-7818-40EB-86C9-16218222AD50}" type="sibTrans" cxnId="{16DB7EA7-B579-4F32-8D17-D0C42F3C62D4}">
      <dgm:prSet/>
      <dgm:spPr/>
    </dgm:pt>
    <dgm:pt modelId="{6F819387-8B0D-45C4-AB36-97CA43C82B72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altLang="tr-T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E623A707-F268-4EED-A6B1-1311DDA1B5EA}" type="parTrans" cxnId="{2B28B687-7F09-40F3-82A3-E2843A48A4B4}">
      <dgm:prSet/>
      <dgm:spPr/>
    </dgm:pt>
    <dgm:pt modelId="{F483FC5D-6A11-4744-8E9B-E156999B2292}" type="sibTrans" cxnId="{2B28B687-7F09-40F3-82A3-E2843A48A4B4}">
      <dgm:prSet/>
      <dgm:spPr/>
    </dgm:pt>
    <dgm:pt modelId="{61106B1B-0CF9-46B5-960F-B3036284ABA4}">
      <dgm:prSet/>
      <dgm:spPr/>
      <dgm:t>
        <a:bodyPr/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altLang="tr-TR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gm:t>
    </dgm:pt>
    <dgm:pt modelId="{2673E82D-8BFA-4E9A-830E-19B833BBFE0C}" type="parTrans" cxnId="{9913EC0B-6EA4-4DAE-AD90-CE8765686797}">
      <dgm:prSet/>
      <dgm:spPr/>
    </dgm:pt>
    <dgm:pt modelId="{E2CD1A55-DFC3-4F57-BCD4-CFAE533DA232}" type="sibTrans" cxnId="{9913EC0B-6EA4-4DAE-AD90-CE8765686797}">
      <dgm:prSet/>
      <dgm:spPr/>
    </dgm:pt>
    <dgm:pt modelId="{65505207-E9F9-49D0-B761-882B3D8EB698}" type="pres">
      <dgm:prSet presAssocID="{AF038C70-9E73-486B-9C1F-444AF608CB09}" presName="cycle" presStyleCnt="0">
        <dgm:presLayoutVars>
          <dgm:dir/>
          <dgm:resizeHandles val="exact"/>
        </dgm:presLayoutVars>
      </dgm:prSet>
      <dgm:spPr/>
    </dgm:pt>
    <dgm:pt modelId="{0E5413F4-D3BC-4B3A-B0E7-B50A5A6B325D}" type="pres">
      <dgm:prSet presAssocID="{EC45A428-642B-42D5-AC27-7F00B9ABB578}" presName="dummy" presStyleCnt="0"/>
      <dgm:spPr/>
    </dgm:pt>
    <dgm:pt modelId="{B02E9D61-C86C-4DED-A3B3-AD6B69A6E360}" type="pres">
      <dgm:prSet presAssocID="{EC45A428-642B-42D5-AC27-7F00B9ABB578}" presName="node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824434-9FE3-4746-A290-703B596DF204}" type="pres">
      <dgm:prSet presAssocID="{746AD906-2304-4497-81B3-1783D819BE2D}" presName="sibTrans" presStyleLbl="node1" presStyleIdx="0" presStyleCnt="4"/>
      <dgm:spPr/>
    </dgm:pt>
    <dgm:pt modelId="{2E65EDC4-A183-45B0-B715-681E469017F4}" type="pres">
      <dgm:prSet presAssocID="{02DAAB29-22D1-4148-ACAB-9EB9A0A7A38B}" presName="dummy" presStyleCnt="0"/>
      <dgm:spPr/>
    </dgm:pt>
    <dgm:pt modelId="{7BC05155-927F-44E8-A7FC-3AF559889E67}" type="pres">
      <dgm:prSet presAssocID="{02DAAB29-22D1-4148-ACAB-9EB9A0A7A38B}" presName="node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7544453-B7D1-4835-8A72-426DF035CAFA}" type="pres">
      <dgm:prSet presAssocID="{019DFF02-7818-40EB-86C9-16218222AD50}" presName="sibTrans" presStyleLbl="node1" presStyleIdx="1" presStyleCnt="4"/>
      <dgm:spPr/>
    </dgm:pt>
    <dgm:pt modelId="{5B0D36E0-91E0-4D2A-A5A4-21FEFF10693F}" type="pres">
      <dgm:prSet presAssocID="{6F819387-8B0D-45C4-AB36-97CA43C82B72}" presName="dummy" presStyleCnt="0"/>
      <dgm:spPr/>
    </dgm:pt>
    <dgm:pt modelId="{D4EAB9F1-DDF9-40CE-92AD-B87E91D54FD2}" type="pres">
      <dgm:prSet presAssocID="{6F819387-8B0D-45C4-AB36-97CA43C82B72}" presName="node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E281A7-2FE5-4960-BAEA-5BE9DFD01B95}" type="pres">
      <dgm:prSet presAssocID="{F483FC5D-6A11-4744-8E9B-E156999B2292}" presName="sibTrans" presStyleLbl="node1" presStyleIdx="2" presStyleCnt="4"/>
      <dgm:spPr/>
    </dgm:pt>
    <dgm:pt modelId="{BC0D505C-56CD-4B9E-95D7-C17AB1C4DF9D}" type="pres">
      <dgm:prSet presAssocID="{61106B1B-0CF9-46B5-960F-B3036284ABA4}" presName="dummy" presStyleCnt="0"/>
      <dgm:spPr/>
    </dgm:pt>
    <dgm:pt modelId="{7557FC63-B1A2-4B5A-B8BF-8000AF19F849}" type="pres">
      <dgm:prSet presAssocID="{61106B1B-0CF9-46B5-960F-B3036284ABA4}" presName="node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23B83BB-28E6-451A-AE55-F1ACEFCC207E}" type="pres">
      <dgm:prSet presAssocID="{E2CD1A55-DFC3-4F57-BCD4-CFAE533DA232}" presName="sibTrans" presStyleLbl="node1" presStyleIdx="3" presStyleCnt="4"/>
      <dgm:spPr/>
    </dgm:pt>
  </dgm:ptLst>
  <dgm:cxnLst>
    <dgm:cxn modelId="{7483E731-2BAF-4843-B72C-51840906ED7C}" type="presOf" srcId="{E2CD1A55-DFC3-4F57-BCD4-CFAE533DA232}" destId="{A23B83BB-28E6-451A-AE55-F1ACEFCC207E}" srcOrd="0" destOrd="0" presId="urn:microsoft.com/office/officeart/2005/8/layout/cycle1"/>
    <dgm:cxn modelId="{1EBD3B26-7F9F-4CBE-A2DB-4D000FB1FA67}" srcId="{AF038C70-9E73-486B-9C1F-444AF608CB09}" destId="{EC45A428-642B-42D5-AC27-7F00B9ABB578}" srcOrd="0" destOrd="0" parTransId="{8B93508A-AF41-4635-9CA3-D5DE453CAB80}" sibTransId="{746AD906-2304-4497-81B3-1783D819BE2D}"/>
    <dgm:cxn modelId="{16DB7EA7-B579-4F32-8D17-D0C42F3C62D4}" srcId="{AF038C70-9E73-486B-9C1F-444AF608CB09}" destId="{02DAAB29-22D1-4148-ACAB-9EB9A0A7A38B}" srcOrd="1" destOrd="0" parTransId="{BD543487-4EC8-41C8-8C02-2EFE39C3FAFC}" sibTransId="{019DFF02-7818-40EB-86C9-16218222AD50}"/>
    <dgm:cxn modelId="{9E92D961-3D0A-4662-B1A9-3F38463FD029}" type="presOf" srcId="{746AD906-2304-4497-81B3-1783D819BE2D}" destId="{12824434-9FE3-4746-A290-703B596DF204}" srcOrd="0" destOrd="0" presId="urn:microsoft.com/office/officeart/2005/8/layout/cycle1"/>
    <dgm:cxn modelId="{02C30ADA-8E03-4C9B-8FBC-F4DBA6992B35}" type="presOf" srcId="{EC45A428-642B-42D5-AC27-7F00B9ABB578}" destId="{B02E9D61-C86C-4DED-A3B3-AD6B69A6E360}" srcOrd="0" destOrd="0" presId="urn:microsoft.com/office/officeart/2005/8/layout/cycle1"/>
    <dgm:cxn modelId="{2B28B687-7F09-40F3-82A3-E2843A48A4B4}" srcId="{AF038C70-9E73-486B-9C1F-444AF608CB09}" destId="{6F819387-8B0D-45C4-AB36-97CA43C82B72}" srcOrd="2" destOrd="0" parTransId="{E623A707-F268-4EED-A6B1-1311DDA1B5EA}" sibTransId="{F483FC5D-6A11-4744-8E9B-E156999B2292}"/>
    <dgm:cxn modelId="{C36A3439-0EA0-43A2-B11E-9B7E79DBDAE4}" type="presOf" srcId="{019DFF02-7818-40EB-86C9-16218222AD50}" destId="{57544453-B7D1-4835-8A72-426DF035CAFA}" srcOrd="0" destOrd="0" presId="urn:microsoft.com/office/officeart/2005/8/layout/cycle1"/>
    <dgm:cxn modelId="{AAE97858-75C3-49A5-ADB7-CA729C2A907A}" type="presOf" srcId="{02DAAB29-22D1-4148-ACAB-9EB9A0A7A38B}" destId="{7BC05155-927F-44E8-A7FC-3AF559889E67}" srcOrd="0" destOrd="0" presId="urn:microsoft.com/office/officeart/2005/8/layout/cycle1"/>
    <dgm:cxn modelId="{9913EC0B-6EA4-4DAE-AD90-CE8765686797}" srcId="{AF038C70-9E73-486B-9C1F-444AF608CB09}" destId="{61106B1B-0CF9-46B5-960F-B3036284ABA4}" srcOrd="3" destOrd="0" parTransId="{2673E82D-8BFA-4E9A-830E-19B833BBFE0C}" sibTransId="{E2CD1A55-DFC3-4F57-BCD4-CFAE533DA232}"/>
    <dgm:cxn modelId="{B792188B-C9D7-4FC8-87E5-86ABD47810F9}" type="presOf" srcId="{F483FC5D-6A11-4744-8E9B-E156999B2292}" destId="{CCE281A7-2FE5-4960-BAEA-5BE9DFD01B95}" srcOrd="0" destOrd="0" presId="urn:microsoft.com/office/officeart/2005/8/layout/cycle1"/>
    <dgm:cxn modelId="{AC023DE5-76B2-4829-9FB6-11562059893B}" type="presOf" srcId="{6F819387-8B0D-45C4-AB36-97CA43C82B72}" destId="{D4EAB9F1-DDF9-40CE-92AD-B87E91D54FD2}" srcOrd="0" destOrd="0" presId="urn:microsoft.com/office/officeart/2005/8/layout/cycle1"/>
    <dgm:cxn modelId="{32609867-980F-49A3-8537-2E445A14716F}" type="presOf" srcId="{61106B1B-0CF9-46B5-960F-B3036284ABA4}" destId="{7557FC63-B1A2-4B5A-B8BF-8000AF19F849}" srcOrd="0" destOrd="0" presId="urn:microsoft.com/office/officeart/2005/8/layout/cycle1"/>
    <dgm:cxn modelId="{826CCC19-C249-4C42-83C1-6150CAE333DB}" type="presOf" srcId="{AF038C70-9E73-486B-9C1F-444AF608CB09}" destId="{65505207-E9F9-49D0-B761-882B3D8EB698}" srcOrd="0" destOrd="0" presId="urn:microsoft.com/office/officeart/2005/8/layout/cycle1"/>
    <dgm:cxn modelId="{19BC4A1C-279A-4712-A5CC-DC7B2ECCBDF6}" type="presParOf" srcId="{65505207-E9F9-49D0-B761-882B3D8EB698}" destId="{0E5413F4-D3BC-4B3A-B0E7-B50A5A6B325D}" srcOrd="0" destOrd="0" presId="urn:microsoft.com/office/officeart/2005/8/layout/cycle1"/>
    <dgm:cxn modelId="{0DE594F8-A93F-4614-B1F4-5C109FD97456}" type="presParOf" srcId="{65505207-E9F9-49D0-B761-882B3D8EB698}" destId="{B02E9D61-C86C-4DED-A3B3-AD6B69A6E360}" srcOrd="1" destOrd="0" presId="urn:microsoft.com/office/officeart/2005/8/layout/cycle1"/>
    <dgm:cxn modelId="{138E01EC-9F35-4CBD-9B9E-8DB3FFF63B38}" type="presParOf" srcId="{65505207-E9F9-49D0-B761-882B3D8EB698}" destId="{12824434-9FE3-4746-A290-703B596DF204}" srcOrd="2" destOrd="0" presId="urn:microsoft.com/office/officeart/2005/8/layout/cycle1"/>
    <dgm:cxn modelId="{B6D5D7E1-FF89-4279-B68D-C65AFF300000}" type="presParOf" srcId="{65505207-E9F9-49D0-B761-882B3D8EB698}" destId="{2E65EDC4-A183-45B0-B715-681E469017F4}" srcOrd="3" destOrd="0" presId="urn:microsoft.com/office/officeart/2005/8/layout/cycle1"/>
    <dgm:cxn modelId="{65D828A4-ABB1-4AFD-A641-DD8EBF4E85E1}" type="presParOf" srcId="{65505207-E9F9-49D0-B761-882B3D8EB698}" destId="{7BC05155-927F-44E8-A7FC-3AF559889E67}" srcOrd="4" destOrd="0" presId="urn:microsoft.com/office/officeart/2005/8/layout/cycle1"/>
    <dgm:cxn modelId="{846EB0B1-18D7-4400-9A59-3CB9A9014319}" type="presParOf" srcId="{65505207-E9F9-49D0-B761-882B3D8EB698}" destId="{57544453-B7D1-4835-8A72-426DF035CAFA}" srcOrd="5" destOrd="0" presId="urn:microsoft.com/office/officeart/2005/8/layout/cycle1"/>
    <dgm:cxn modelId="{7328EC28-B21D-4EDB-8E49-E518CBA31425}" type="presParOf" srcId="{65505207-E9F9-49D0-B761-882B3D8EB698}" destId="{5B0D36E0-91E0-4D2A-A5A4-21FEFF10693F}" srcOrd="6" destOrd="0" presId="urn:microsoft.com/office/officeart/2005/8/layout/cycle1"/>
    <dgm:cxn modelId="{EBADE076-D77E-4484-BBE7-58F8B5BA3882}" type="presParOf" srcId="{65505207-E9F9-49D0-B761-882B3D8EB698}" destId="{D4EAB9F1-DDF9-40CE-92AD-B87E91D54FD2}" srcOrd="7" destOrd="0" presId="urn:microsoft.com/office/officeart/2005/8/layout/cycle1"/>
    <dgm:cxn modelId="{3B9E1983-A97C-448E-8040-CE98152CC04C}" type="presParOf" srcId="{65505207-E9F9-49D0-B761-882B3D8EB698}" destId="{CCE281A7-2FE5-4960-BAEA-5BE9DFD01B95}" srcOrd="8" destOrd="0" presId="urn:microsoft.com/office/officeart/2005/8/layout/cycle1"/>
    <dgm:cxn modelId="{3E24D676-42A2-4CEF-A01D-8E1CFE5FE538}" type="presParOf" srcId="{65505207-E9F9-49D0-B761-882B3D8EB698}" destId="{BC0D505C-56CD-4B9E-95D7-C17AB1C4DF9D}" srcOrd="9" destOrd="0" presId="urn:microsoft.com/office/officeart/2005/8/layout/cycle1"/>
    <dgm:cxn modelId="{1E332B14-BCA0-41C0-8926-F3B9E6FF6742}" type="presParOf" srcId="{65505207-E9F9-49D0-B761-882B3D8EB698}" destId="{7557FC63-B1A2-4B5A-B8BF-8000AF19F849}" srcOrd="10" destOrd="0" presId="urn:microsoft.com/office/officeart/2005/8/layout/cycle1"/>
    <dgm:cxn modelId="{6B9620BF-E0E1-492C-92C3-71FFBDB98F63}" type="presParOf" srcId="{65505207-E9F9-49D0-B761-882B3D8EB698}" destId="{A23B83BB-28E6-451A-AE55-F1ACEFCC207E}" srcOrd="11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2E9D61-C86C-4DED-A3B3-AD6B69A6E360}">
      <dsp:nvSpPr>
        <dsp:cNvPr id="0" name=""/>
        <dsp:cNvSpPr/>
      </dsp:nvSpPr>
      <dsp:spPr>
        <a:xfrm>
          <a:off x="2237661" y="53513"/>
          <a:ext cx="840961" cy="840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altLang="tr-TR" sz="4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sp:txBody>
      <dsp:txXfrm>
        <a:off x="2237661" y="53513"/>
        <a:ext cx="840961" cy="840961"/>
      </dsp:txXfrm>
    </dsp:sp>
    <dsp:sp modelId="{12824434-9FE3-4746-A290-703B596DF204}">
      <dsp:nvSpPr>
        <dsp:cNvPr id="0" name=""/>
        <dsp:cNvSpPr/>
      </dsp:nvSpPr>
      <dsp:spPr>
        <a:xfrm>
          <a:off x="756139" y="489"/>
          <a:ext cx="2375507" cy="2375507"/>
        </a:xfrm>
        <a:prstGeom prst="circularArrow">
          <a:avLst>
            <a:gd name="adj1" fmla="val 6903"/>
            <a:gd name="adj2" fmla="val 465447"/>
            <a:gd name="adj3" fmla="val 549014"/>
            <a:gd name="adj4" fmla="val 20585539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C05155-927F-44E8-A7FC-3AF559889E67}">
      <dsp:nvSpPr>
        <dsp:cNvPr id="0" name=""/>
        <dsp:cNvSpPr/>
      </dsp:nvSpPr>
      <dsp:spPr>
        <a:xfrm>
          <a:off x="2237661" y="1482011"/>
          <a:ext cx="840961" cy="840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altLang="tr-TR" sz="4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sp:txBody>
      <dsp:txXfrm>
        <a:off x="2237661" y="1482011"/>
        <a:ext cx="840961" cy="840961"/>
      </dsp:txXfrm>
    </dsp:sp>
    <dsp:sp modelId="{57544453-B7D1-4835-8A72-426DF035CAFA}">
      <dsp:nvSpPr>
        <dsp:cNvPr id="0" name=""/>
        <dsp:cNvSpPr/>
      </dsp:nvSpPr>
      <dsp:spPr>
        <a:xfrm>
          <a:off x="756139" y="489"/>
          <a:ext cx="2375507" cy="2375507"/>
        </a:xfrm>
        <a:prstGeom prst="circularArrow">
          <a:avLst>
            <a:gd name="adj1" fmla="val 6903"/>
            <a:gd name="adj2" fmla="val 465447"/>
            <a:gd name="adj3" fmla="val 5949014"/>
            <a:gd name="adj4" fmla="val 4385539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EAB9F1-DDF9-40CE-92AD-B87E91D54FD2}">
      <dsp:nvSpPr>
        <dsp:cNvPr id="0" name=""/>
        <dsp:cNvSpPr/>
      </dsp:nvSpPr>
      <dsp:spPr>
        <a:xfrm>
          <a:off x="809163" y="1482011"/>
          <a:ext cx="840961" cy="840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altLang="tr-TR" sz="4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sp:txBody>
      <dsp:txXfrm>
        <a:off x="809163" y="1482011"/>
        <a:ext cx="840961" cy="840961"/>
      </dsp:txXfrm>
    </dsp:sp>
    <dsp:sp modelId="{CCE281A7-2FE5-4960-BAEA-5BE9DFD01B95}">
      <dsp:nvSpPr>
        <dsp:cNvPr id="0" name=""/>
        <dsp:cNvSpPr/>
      </dsp:nvSpPr>
      <dsp:spPr>
        <a:xfrm>
          <a:off x="756139" y="489"/>
          <a:ext cx="2375507" cy="2375507"/>
        </a:xfrm>
        <a:prstGeom prst="circularArrow">
          <a:avLst>
            <a:gd name="adj1" fmla="val 6903"/>
            <a:gd name="adj2" fmla="val 465447"/>
            <a:gd name="adj3" fmla="val 11349014"/>
            <a:gd name="adj4" fmla="val 9785539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57FC63-B1A2-4B5A-B8BF-8000AF19F849}">
      <dsp:nvSpPr>
        <dsp:cNvPr id="0" name=""/>
        <dsp:cNvSpPr/>
      </dsp:nvSpPr>
      <dsp:spPr>
        <a:xfrm>
          <a:off x="809163" y="53513"/>
          <a:ext cx="840961" cy="8409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2230" tIns="62230" rIns="62230" bIns="62230" numCol="1" spcCol="1270" anchor="ctr" anchorCtr="0">
          <a:noAutofit/>
        </a:bodyPr>
        <a:lstStyle/>
        <a:p>
          <a:pPr marL="0" marR="0" lvl="0" indent="0" algn="ctr" defTabSz="914400" rtl="0" eaLnBrk="0" fontAlgn="base" latinLnBrk="0" hangingPunct="0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tr-TR" altLang="tr-TR" sz="49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endParaRPr>
        </a:p>
      </dsp:txBody>
      <dsp:txXfrm>
        <a:off x="809163" y="53513"/>
        <a:ext cx="840961" cy="840961"/>
      </dsp:txXfrm>
    </dsp:sp>
    <dsp:sp modelId="{A23B83BB-28E6-451A-AE55-F1ACEFCC207E}">
      <dsp:nvSpPr>
        <dsp:cNvPr id="0" name=""/>
        <dsp:cNvSpPr/>
      </dsp:nvSpPr>
      <dsp:spPr>
        <a:xfrm>
          <a:off x="756139" y="489"/>
          <a:ext cx="2375507" cy="2375507"/>
        </a:xfrm>
        <a:prstGeom prst="circularArrow">
          <a:avLst>
            <a:gd name="adj1" fmla="val 6903"/>
            <a:gd name="adj2" fmla="val 465447"/>
            <a:gd name="adj3" fmla="val 16749014"/>
            <a:gd name="adj4" fmla="val 15185539"/>
            <a:gd name="adj5" fmla="val 80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722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131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197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Başlık ve Diyagram veya Kuruluş Grafiğ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33600" y="381000"/>
            <a:ext cx="9144000" cy="914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SmartArt Yer Tutucusu"/>
          <p:cNvSpPr>
            <a:spLocks noGrp="1"/>
          </p:cNvSpPr>
          <p:nvPr>
            <p:ph type="dgm" idx="1"/>
          </p:nvPr>
        </p:nvSpPr>
        <p:spPr>
          <a:xfrm>
            <a:off x="2133600" y="1600200"/>
            <a:ext cx="9144000" cy="4495800"/>
          </a:xfrm>
        </p:spPr>
        <p:txBody>
          <a:bodyPr/>
          <a:lstStyle/>
          <a:p>
            <a:pPr lvl="0"/>
            <a:endParaRPr lang="tr-TR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396D83-B429-480A-8FFA-896FE16CCF68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2222917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Başlık, Metin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33600" y="381000"/>
            <a:ext cx="9144000" cy="9144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2133600" y="1600200"/>
            <a:ext cx="4470400" cy="4495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6807200" y="1600200"/>
            <a:ext cx="4470400" cy="21717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6807200" y="3924300"/>
            <a:ext cx="4470400" cy="21717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0421B-E051-4CD6-9520-C632CC2481E6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514228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816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482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93068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6063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3854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7650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4890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4127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443A73-85CD-42A2-8A68-A4956321CC41}" type="datetimeFigureOut">
              <a:rPr lang="tr-TR" smtClean="0"/>
              <a:t>23.12.2016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A0BD9-9062-4178-A98F-523C908D624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599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YÖNETİM UYGULAMALARI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TKY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2480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OPERATÖR DÖNEMİ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24114" y="1600200"/>
            <a:ext cx="7558087" cy="4495800"/>
          </a:xfrm>
        </p:spPr>
        <p:txBody>
          <a:bodyPr/>
          <a:lstStyle/>
          <a:p>
            <a:pPr marL="2292350" indent="388938">
              <a:buClr>
                <a:schemeClr val="tx2"/>
              </a:buClr>
              <a:buSzPct val="110000"/>
              <a:buNone/>
              <a:defRPr/>
            </a:pPr>
            <a:r>
              <a:rPr lang="tr-TR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ENDÜSTRİ DEVRİMİ      ÖNCESİ, ÜRETİMİN ATÖLYELERDE YAPILDIĞI VE KALİTENİN  O MALI ÜRETEN  USTANIN SORUMLULUĞUNDA OLDUĞU YILLAR</a:t>
            </a:r>
          </a:p>
          <a:p>
            <a:pPr marL="2292350" indent="388938">
              <a:buNone/>
              <a:defRPr/>
            </a:pPr>
            <a:r>
              <a:rPr lang="tr-TR" smtClean="0">
                <a:solidFill>
                  <a:srgbClr val="FF0000"/>
                </a:solidFill>
              </a:rPr>
              <a:t>                                                       1900                  </a:t>
            </a:r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2590800" y="2438401"/>
          <a:ext cx="1905000" cy="394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Klip" r:id="rId3" imgW="3100388" imgH="4313238" progId="MS_ClipArt_Gallery.2">
                  <p:embed/>
                </p:oleObj>
              </mc:Choice>
              <mc:Fallback>
                <p:oleObj name="Klip" r:id="rId3" imgW="3100388" imgH="4313238" progId="MS_ClipArt_Gallery.2">
                  <p:embed/>
                  <p:pic>
                    <p:nvPicPr>
                      <p:cNvPr id="25604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2438401"/>
                        <a:ext cx="1905000" cy="3941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46409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NEZARETÇİ DÖNEMİ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38400" y="2044700"/>
            <a:ext cx="4114800" cy="41148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altLang="tr-TR" smtClean="0"/>
              <a:t> </a:t>
            </a:r>
            <a:r>
              <a:rPr lang="tr-TR" altLang="tr-TR" smtClean="0">
                <a:solidFill>
                  <a:srgbClr val="000066"/>
                </a:solidFill>
              </a:rPr>
              <a:t>Endüstri Devrimi’nin başlaması,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altLang="tr-TR" smtClean="0">
                <a:solidFill>
                  <a:srgbClr val="000066"/>
                </a:solidFill>
              </a:rPr>
              <a:t> İlk takım tezgahlarının ortaya çıkması ile üretim sistemi ve ürün yapısının karmaşık hale gelmesi,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tr-TR" altLang="tr-TR" smtClean="0">
                <a:solidFill>
                  <a:srgbClr val="000066"/>
                </a:solidFill>
              </a:rPr>
              <a:t> İşletmelerin büyümesi ve çok sayıda ustanın istihdam edilmesi</a:t>
            </a: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6705600" y="2044700"/>
            <a:ext cx="3962400" cy="4114800"/>
          </a:xfrm>
        </p:spPr>
        <p:txBody>
          <a:bodyPr/>
          <a:lstStyle/>
          <a:p>
            <a:pPr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tr-TR" altLang="tr-TR" smtClean="0">
                <a:solidFill>
                  <a:srgbClr val="CC0000"/>
                </a:solidFill>
              </a:rPr>
              <a:t>Ürün kalitesinin sorumluluğu, ürünü üreten kişiye verilmiştir</a:t>
            </a:r>
            <a:r>
              <a:rPr lang="tr-TR" altLang="tr-TR" smtClean="0">
                <a:solidFill>
                  <a:schemeClr val="accent1"/>
                </a:solidFill>
              </a:rPr>
              <a:t>.</a:t>
            </a:r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162800" y="4038600"/>
          <a:ext cx="1981200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Klip" r:id="rId3" imgW="3025775" imgH="3252788" progId="MS_ClipArt_Gallery.2">
                  <p:embed/>
                </p:oleObj>
              </mc:Choice>
              <mc:Fallback>
                <p:oleObj name="Klip" r:id="rId3" imgW="3025775" imgH="3252788" progId="MS_ClipArt_Gallery.2">
                  <p:embed/>
                  <p:pic>
                    <p:nvPicPr>
                      <p:cNvPr id="2662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4038600"/>
                        <a:ext cx="1981200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Object 6"/>
          <p:cNvGraphicFramePr>
            <a:graphicFrameLocks noChangeAspect="1"/>
          </p:cNvGraphicFramePr>
          <p:nvPr/>
        </p:nvGraphicFramePr>
        <p:xfrm>
          <a:off x="9067800" y="5257801"/>
          <a:ext cx="990600" cy="56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Klip" r:id="rId5" imgW="4311650" imgH="3597275" progId="MS_ClipArt_Gallery.2">
                  <p:embed/>
                </p:oleObj>
              </mc:Choice>
              <mc:Fallback>
                <p:oleObj name="Klip" r:id="rId5" imgW="4311650" imgH="3597275" progId="MS_ClipArt_Gallery.2">
                  <p:embed/>
                  <p:pic>
                    <p:nvPicPr>
                      <p:cNvPr id="2663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67800" y="5257801"/>
                        <a:ext cx="990600" cy="56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9525000" y="4800601"/>
          <a:ext cx="6858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Klip" r:id="rId7" imgW="4311650" imgH="3597275" progId="MS_ClipArt_Gallery.2">
                  <p:embed/>
                </p:oleObj>
              </mc:Choice>
              <mc:Fallback>
                <p:oleObj name="Klip" r:id="rId7" imgW="4311650" imgH="3597275" progId="MS_ClipArt_Gallery.2">
                  <p:embed/>
                  <p:pic>
                    <p:nvPicPr>
                      <p:cNvPr id="26631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5000" y="4800601"/>
                        <a:ext cx="6858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Object 8"/>
          <p:cNvGraphicFramePr>
            <a:graphicFrameLocks noChangeAspect="1"/>
          </p:cNvGraphicFramePr>
          <p:nvPr/>
        </p:nvGraphicFramePr>
        <p:xfrm>
          <a:off x="8305800" y="5791201"/>
          <a:ext cx="106680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Klip" r:id="rId8" imgW="4311650" imgH="3597275" progId="MS_ClipArt_Gallery.2">
                  <p:embed/>
                </p:oleObj>
              </mc:Choice>
              <mc:Fallback>
                <p:oleObj name="Klip" r:id="rId8" imgW="4311650" imgH="3597275" progId="MS_ClipArt_Gallery.2">
                  <p:embed/>
                  <p:pic>
                    <p:nvPicPr>
                      <p:cNvPr id="26632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5800" y="5791201"/>
                        <a:ext cx="1066800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84064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NİHAİ  KONTROL DÖNEMİ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6015038" y="1600200"/>
            <a:ext cx="3967162" cy="44958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tr-TR" smtClean="0"/>
              <a:t>Ürünlerin tek tek ya da örnekleme yoluyla  kontrolü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tr-TR" smtClean="0"/>
              <a:t>Fire oranlarında % 60 ‘lık bir artış</a:t>
            </a:r>
          </a:p>
          <a:p>
            <a:pPr>
              <a:buFontTx/>
              <a:buNone/>
              <a:defRPr/>
            </a:pPr>
            <a:r>
              <a:rPr lang="tr-TR" u="sng" smtClean="0">
                <a:solidFill>
                  <a:srgbClr val="FF0000"/>
                </a:solidFill>
              </a:rPr>
              <a:t>Böylece kalite ÇOOOOK pahalı  anlayışı</a:t>
            </a:r>
          </a:p>
          <a:p>
            <a:pPr>
              <a:buFontTx/>
              <a:buNone/>
              <a:defRPr/>
            </a:pPr>
            <a:r>
              <a:rPr lang="tr-TR" smtClean="0">
                <a:solidFill>
                  <a:srgbClr val="FF0000"/>
                </a:solidFill>
              </a:rPr>
              <a:t>                                                 </a:t>
            </a:r>
            <a:r>
              <a:rPr lang="tr-TR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1940</a:t>
            </a:r>
          </a:p>
        </p:txBody>
      </p:sp>
      <p:graphicFrame>
        <p:nvGraphicFramePr>
          <p:cNvPr id="27652" name="Object 4"/>
          <p:cNvGraphicFramePr>
            <a:graphicFrameLocks noGrp="1" noChangeAspect="1"/>
          </p:cNvGraphicFramePr>
          <p:nvPr>
            <p:ph type="body" sz="half" idx="1"/>
          </p:nvPr>
        </p:nvGraphicFramePr>
        <p:xfrm>
          <a:off x="2514600" y="2286000"/>
          <a:ext cx="31242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Klip" r:id="rId3" imgW="8101013" imgH="5508625" progId="MS_ClipArt_Gallery.2">
                  <p:embed/>
                </p:oleObj>
              </mc:Choice>
              <mc:Fallback>
                <p:oleObj name="Klip" r:id="rId3" imgW="8101013" imgH="5508625" progId="MS_ClipArt_Gallery.2">
                  <p:embed/>
                  <p:pic>
                    <p:nvPicPr>
                      <p:cNvPr id="2765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2286000"/>
                        <a:ext cx="3124200" cy="411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9976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TKY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İSTATİSTİKSEL KALİTE YÖNETİMİ VE HATALARIN SAPTANMASI </a:t>
            </a:r>
          </a:p>
          <a:p>
            <a:endParaRPr lang="tr-TR" dirty="0"/>
          </a:p>
          <a:p>
            <a:r>
              <a:rPr lang="tr-TR" dirty="0" smtClean="0"/>
              <a:t>BÜTÜN ÇALIŞANLARIN VE YÖNETİMİN MİNİMUM HATA İÇİN ÇABA SARF ETMESİ</a:t>
            </a:r>
          </a:p>
          <a:p>
            <a:endParaRPr lang="tr-TR" dirty="0"/>
          </a:p>
          <a:p>
            <a:r>
              <a:rPr lang="tr-TR" dirty="0" smtClean="0"/>
              <a:t>TOPLAM KALİTE YÖNETİMİ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3728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b="1">
                <a:solidFill>
                  <a:srgbClr val="CC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TOPLAM KALİTE YÖNETİMİ DÖNEMİ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505200" y="2362200"/>
            <a:ext cx="10985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AU" altLang="tr-TR" sz="3600" b="1">
                <a:solidFill>
                  <a:srgbClr val="FF3300"/>
                </a:solidFill>
                <a:latin typeface="Arial" panose="020B0604020202020204" pitchFamily="34" charset="0"/>
              </a:rPr>
              <a:t>TKY</a:t>
            </a:r>
            <a:endParaRPr lang="tr-TR" altLang="tr-TR" sz="3600" b="1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400800" y="2470150"/>
            <a:ext cx="3900488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 typeface="Monotype Sorts" pitchFamily="2" charset="2"/>
              <a:buNone/>
            </a:pPr>
            <a:r>
              <a:rPr lang="en-AU" altLang="tr-TR" sz="3200">
                <a:latin typeface="Harlow Solid Italic" panose="04030604020F02020D02" pitchFamily="82" charset="0"/>
              </a:rPr>
              <a:t>Kaliteden herkes sorumludur</a:t>
            </a:r>
          </a:p>
          <a:p>
            <a:pPr>
              <a:buFont typeface="Monotype Sorts" pitchFamily="2" charset="2"/>
              <a:buNone/>
            </a:pPr>
            <a:r>
              <a:rPr lang="en-AU" altLang="tr-TR" sz="3200">
                <a:solidFill>
                  <a:schemeClr val="hlink"/>
                </a:solidFill>
                <a:latin typeface="Impact" panose="020B0806030902050204" pitchFamily="34" charset="0"/>
              </a:rPr>
              <a:t>                        </a:t>
            </a:r>
            <a:r>
              <a:rPr lang="en-AU" altLang="tr-TR" sz="3200">
                <a:solidFill>
                  <a:srgbClr val="99FFFF"/>
                </a:solidFill>
                <a:latin typeface="Impact" panose="020B0806030902050204" pitchFamily="34" charset="0"/>
              </a:rPr>
              <a:t> </a:t>
            </a:r>
          </a:p>
          <a:p>
            <a:r>
              <a:rPr lang="en-AU" altLang="tr-TR" sz="3200">
                <a:solidFill>
                  <a:srgbClr val="99FFFF"/>
                </a:solidFill>
                <a:latin typeface="Impact" panose="020B0806030902050204" pitchFamily="34" charset="0"/>
              </a:rPr>
              <a:t>              </a:t>
            </a:r>
          </a:p>
          <a:p>
            <a:endParaRPr lang="en-AU" altLang="tr-TR" sz="3200">
              <a:solidFill>
                <a:srgbClr val="99FFFF"/>
              </a:solidFill>
              <a:latin typeface="Impact" panose="020B0806030902050204" pitchFamily="34" charset="0"/>
            </a:endParaRPr>
          </a:p>
          <a:p>
            <a:r>
              <a:rPr lang="en-AU" altLang="tr-TR" sz="3200">
                <a:solidFill>
                  <a:srgbClr val="99FFFF"/>
                </a:solidFill>
                <a:latin typeface="Impact" panose="020B0806030902050204" pitchFamily="34" charset="0"/>
              </a:rPr>
              <a:t>                         </a:t>
            </a:r>
            <a:r>
              <a:rPr lang="en-AU" altLang="tr-TR" sz="3200">
                <a:solidFill>
                  <a:srgbClr val="008080"/>
                </a:solidFill>
                <a:latin typeface="Impact" panose="020B0806030902050204" pitchFamily="34" charset="0"/>
              </a:rPr>
              <a:t>Yıl   1980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039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tabLst>
                <a:tab pos="1517650" algn="l"/>
              </a:tabLst>
              <a:defRPr/>
            </a:pPr>
            <a:r>
              <a:rPr lang="tr-TR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TOPLAM KALİTE YÖNETİMİ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27350" y="1600200"/>
            <a:ext cx="7416800" cy="4495800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smtClean="0">
                <a:solidFill>
                  <a:srgbClr val="CC0000"/>
                </a:solidFill>
              </a:rPr>
              <a:t>TOPLAM</a:t>
            </a:r>
            <a:r>
              <a:rPr lang="tr-TR" altLang="tr-TR" smtClean="0"/>
              <a:t>    </a:t>
            </a:r>
            <a:r>
              <a:rPr lang="tr-TR" altLang="tr-TR" smtClean="0">
                <a:solidFill>
                  <a:srgbClr val="000066"/>
                </a:solidFill>
              </a:rPr>
              <a:t>= HERKESİN KATILIMI</a:t>
            </a:r>
          </a:p>
          <a:p>
            <a:pPr>
              <a:buFontTx/>
              <a:buNone/>
            </a:pPr>
            <a:r>
              <a:rPr lang="tr-TR" altLang="tr-TR" smtClean="0">
                <a:solidFill>
                  <a:srgbClr val="CC0000"/>
                </a:solidFill>
              </a:rPr>
              <a:t>KALİTE</a:t>
            </a:r>
            <a:r>
              <a:rPr lang="tr-TR" altLang="tr-TR" smtClean="0"/>
              <a:t>      </a:t>
            </a:r>
            <a:r>
              <a:rPr lang="tr-TR" altLang="tr-TR" smtClean="0">
                <a:solidFill>
                  <a:srgbClr val="000066"/>
                </a:solidFill>
              </a:rPr>
              <a:t>=  MÜŞTERİ GEREKSİNİM VE BEKLENTİLERİNİN TAM OLARAK KARŞILANMASI</a:t>
            </a:r>
          </a:p>
          <a:p>
            <a:pPr>
              <a:buFontTx/>
              <a:buNone/>
            </a:pPr>
            <a:r>
              <a:rPr lang="tr-TR" altLang="tr-TR" smtClean="0">
                <a:solidFill>
                  <a:srgbClr val="CC0000"/>
                </a:solidFill>
              </a:rPr>
              <a:t>YÖNETİM</a:t>
            </a:r>
            <a:r>
              <a:rPr lang="tr-TR" altLang="tr-TR" smtClean="0"/>
              <a:t> </a:t>
            </a:r>
            <a:r>
              <a:rPr lang="tr-TR" altLang="tr-TR" smtClean="0">
                <a:solidFill>
                  <a:srgbClr val="000066"/>
                </a:solidFill>
              </a:rPr>
              <a:t>= KALİTELİ ÜRÜN YA DA HİZMET İÇİN  BÜTÜN KOŞULLARIN SAĞLANMASI.</a:t>
            </a:r>
          </a:p>
        </p:txBody>
      </p:sp>
    </p:spTree>
    <p:extLst>
      <p:ext uri="{BB962C8B-B14F-4D97-AF65-F5344CB8AC3E}">
        <p14:creationId xmlns:p14="http://schemas.microsoft.com/office/powerpoint/2010/main" val="378243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>
                <a:solidFill>
                  <a:srgbClr val="CC0000"/>
                </a:solidFill>
              </a:rPr>
              <a:t>TKY;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95550" y="1600200"/>
            <a:ext cx="7848600" cy="4495800"/>
          </a:xfrm>
        </p:spPr>
        <p:txBody>
          <a:bodyPr/>
          <a:lstStyle/>
          <a:p>
            <a:pPr indent="-60325">
              <a:buNone/>
            </a:pPr>
            <a:r>
              <a:rPr lang="tr-TR" altLang="tr-TR" smtClean="0">
                <a:solidFill>
                  <a:srgbClr val="000066"/>
                </a:solidFill>
              </a:rPr>
              <a:t>TKY’NDE KALİTE, KONTROL İLE DEĞİL, ÜRETİM İLE ELDE EDİLMEKTEDİR. HATALARIN KONTROL İLE AYIKLANMASI YERİNE  ” </a:t>
            </a:r>
            <a:r>
              <a:rPr lang="tr-TR" altLang="tr-TR" smtClean="0">
                <a:solidFill>
                  <a:srgbClr val="CC3399"/>
                </a:solidFill>
              </a:rPr>
              <a:t>İLK SEFERİNDE  DOĞRU YAP</a:t>
            </a:r>
            <a:r>
              <a:rPr lang="tr-TR" altLang="tr-TR" smtClean="0">
                <a:solidFill>
                  <a:srgbClr val="000066"/>
                </a:solidFill>
              </a:rPr>
              <a:t>”      TEMEL İLKESİ VE      “ </a:t>
            </a:r>
            <a:r>
              <a:rPr lang="tr-TR" altLang="tr-TR" smtClean="0">
                <a:solidFill>
                  <a:schemeClr val="accent1"/>
                </a:solidFill>
              </a:rPr>
              <a:t>HATALARIN ÇIKMADAN ÖNLENMESİ”</a:t>
            </a:r>
            <a:r>
              <a:rPr lang="tr-TR" altLang="tr-TR" smtClean="0">
                <a:solidFill>
                  <a:srgbClr val="000066"/>
                </a:solidFill>
              </a:rPr>
              <a:t> YAKLAŞIMI BENİMSENMEKTEDİR.</a:t>
            </a:r>
          </a:p>
        </p:txBody>
      </p:sp>
    </p:spTree>
    <p:extLst>
      <p:ext uri="{BB962C8B-B14F-4D97-AF65-F5344CB8AC3E}">
        <p14:creationId xmlns:p14="http://schemas.microsoft.com/office/powerpoint/2010/main" val="1432691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01562"/>
            <a:ext cx="10515600" cy="4351338"/>
          </a:xfrm>
        </p:spPr>
        <p:txBody>
          <a:bodyPr/>
          <a:lstStyle/>
          <a:p>
            <a:r>
              <a:rPr lang="tr-TR" dirty="0" smtClean="0"/>
              <a:t>Sadece ürüne değil</a:t>
            </a:r>
          </a:p>
          <a:p>
            <a:r>
              <a:rPr lang="tr-TR" dirty="0" smtClean="0"/>
              <a:t>Sadece çalışana değil</a:t>
            </a:r>
          </a:p>
          <a:p>
            <a:r>
              <a:rPr lang="tr-TR" dirty="0" smtClean="0"/>
              <a:t>Sadece süreçlere değil</a:t>
            </a:r>
          </a:p>
          <a:p>
            <a:r>
              <a:rPr lang="tr-TR" dirty="0" smtClean="0"/>
              <a:t>Sadece yöneticilere değil</a:t>
            </a:r>
          </a:p>
          <a:p>
            <a:r>
              <a:rPr lang="tr-TR" dirty="0" smtClean="0"/>
              <a:t>Sadece kalite kontrol değil</a:t>
            </a:r>
          </a:p>
          <a:p>
            <a:r>
              <a:rPr lang="tr-TR" dirty="0" smtClean="0"/>
              <a:t>Sadece kalite ekibi tarafından değil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2340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Bütün süreçlerde, bütün ürünlere odaklanan, çalışanların tümünün katıldığı bir kalite yönetimi anlayışıdır.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953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2800" b="1">
                <a:solidFill>
                  <a:srgbClr val="CC0000"/>
                </a:solidFill>
              </a:rPr>
              <a:t>HATA TÜRLERİ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24201" y="1600200"/>
            <a:ext cx="2468563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  <a:tabLst>
                <a:tab pos="387350" algn="l"/>
              </a:tabLst>
            </a:pPr>
            <a:r>
              <a:rPr lang="tr-TR" altLang="tr-TR" sz="2000">
                <a:solidFill>
                  <a:srgbClr val="000066"/>
                </a:solidFill>
                <a:latin typeface="Comic Sans MS" panose="030F0702030302020204" pitchFamily="66" charset="0"/>
              </a:rPr>
              <a:t>MAKİNA </a:t>
            </a:r>
          </a:p>
          <a:p>
            <a:pPr>
              <a:buFont typeface="Wingdings" panose="05000000000000000000" pitchFamily="2" charset="2"/>
              <a:buChar char="v"/>
              <a:tabLst>
                <a:tab pos="387350" algn="l"/>
              </a:tabLst>
            </a:pPr>
            <a:r>
              <a:rPr lang="tr-TR" altLang="tr-TR" sz="2000">
                <a:solidFill>
                  <a:srgbClr val="000066"/>
                </a:solidFill>
                <a:latin typeface="Comic Sans MS" panose="030F0702030302020204" pitchFamily="66" charset="0"/>
              </a:rPr>
              <a:t>İNSAN </a:t>
            </a:r>
          </a:p>
          <a:p>
            <a:pPr>
              <a:buFont typeface="Wingdings" panose="05000000000000000000" pitchFamily="2" charset="2"/>
              <a:buChar char="v"/>
              <a:tabLst>
                <a:tab pos="387350" algn="l"/>
              </a:tabLst>
            </a:pPr>
            <a:r>
              <a:rPr lang="tr-TR" altLang="tr-TR" sz="2000">
                <a:solidFill>
                  <a:srgbClr val="000066"/>
                </a:solidFill>
                <a:latin typeface="Comic Sans MS" panose="030F0702030302020204" pitchFamily="66" charset="0"/>
              </a:rPr>
              <a:t>MALZEME</a:t>
            </a:r>
          </a:p>
          <a:p>
            <a:pPr>
              <a:buNone/>
              <a:tabLst>
                <a:tab pos="387350" algn="l"/>
              </a:tabLst>
            </a:pPr>
            <a:r>
              <a:rPr lang="tr-TR" altLang="tr-TR" sz="2000">
                <a:solidFill>
                  <a:srgbClr val="000066"/>
                </a:solidFill>
                <a:latin typeface="Comic Sans MS" panose="030F0702030302020204" pitchFamily="66" charset="0"/>
              </a:rPr>
              <a:t>% 5-15</a:t>
            </a:r>
          </a:p>
          <a:p>
            <a:pPr>
              <a:buNone/>
              <a:tabLst>
                <a:tab pos="387350" algn="l"/>
              </a:tabLst>
            </a:pPr>
            <a:endParaRPr lang="tr-TR" altLang="tr-TR" sz="200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>
              <a:buNone/>
              <a:tabLst>
                <a:tab pos="387350" algn="l"/>
              </a:tabLst>
            </a:pPr>
            <a:endParaRPr lang="tr-TR" altLang="tr-TR" sz="200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>
              <a:buNone/>
              <a:tabLst>
                <a:tab pos="387350" algn="l"/>
              </a:tabLst>
            </a:pPr>
            <a:endParaRPr lang="tr-TR" altLang="tr-TR" sz="200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>
              <a:buNone/>
              <a:tabLst>
                <a:tab pos="387350" algn="l"/>
              </a:tabLst>
            </a:pPr>
            <a:endParaRPr lang="tr-TR" altLang="tr-TR" sz="200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>
              <a:buNone/>
              <a:tabLst>
                <a:tab pos="387350" algn="l"/>
              </a:tabLst>
            </a:pPr>
            <a:endParaRPr lang="tr-TR" altLang="tr-TR" sz="2000">
              <a:solidFill>
                <a:srgbClr val="000066"/>
              </a:solidFill>
              <a:latin typeface="Comic Sans MS" panose="030F0702030302020204" pitchFamily="66" charset="0"/>
            </a:endParaRPr>
          </a:p>
          <a:p>
            <a:pPr>
              <a:buFont typeface="Wingdings" panose="05000000000000000000" pitchFamily="2" charset="2"/>
              <a:buChar char="v"/>
              <a:tabLst>
                <a:tab pos="387350" algn="l"/>
              </a:tabLst>
            </a:pPr>
            <a:r>
              <a:rPr lang="tr-TR" altLang="tr-TR" sz="2000">
                <a:solidFill>
                  <a:srgbClr val="000066"/>
                </a:solidFill>
                <a:latin typeface="Comic Sans MS" panose="030F0702030302020204" pitchFamily="66" charset="0"/>
              </a:rPr>
              <a:t>SİSTEM    </a:t>
            </a:r>
          </a:p>
          <a:p>
            <a:pPr>
              <a:buNone/>
              <a:tabLst>
                <a:tab pos="387350" algn="l"/>
              </a:tabLst>
            </a:pPr>
            <a:r>
              <a:rPr lang="tr-TR" altLang="tr-TR" sz="2000">
                <a:solidFill>
                  <a:srgbClr val="000066"/>
                </a:solidFill>
                <a:latin typeface="Comic Sans MS" panose="030F0702030302020204" pitchFamily="66" charset="0"/>
              </a:rPr>
              <a:t>    %85-90</a:t>
            </a:r>
          </a:p>
        </p:txBody>
      </p:sp>
      <p:pic>
        <p:nvPicPr>
          <p:cNvPr id="29700" name="Picture 4" descr="img13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96225" y="1341438"/>
            <a:ext cx="2160588" cy="1943100"/>
          </a:xfrm>
        </p:spPr>
      </p:pic>
      <p:sp>
        <p:nvSpPr>
          <p:cNvPr id="29701" name="AutoShape 5"/>
          <p:cNvSpPr>
            <a:spLocks noChangeArrowheads="1"/>
          </p:cNvSpPr>
          <p:nvPr/>
        </p:nvSpPr>
        <p:spPr bwMode="auto">
          <a:xfrm>
            <a:off x="4872038" y="1268413"/>
            <a:ext cx="1943100" cy="1854200"/>
          </a:xfrm>
          <a:prstGeom prst="notchedRightArrow">
            <a:avLst>
              <a:gd name="adj1" fmla="val 50000"/>
              <a:gd name="adj2" fmla="val 26199"/>
            </a:avLst>
          </a:prstGeom>
          <a:solidFill>
            <a:schemeClr val="folHlink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tr-TR" altLang="tr-TR" sz="2400">
              <a:solidFill>
                <a:srgbClr val="FF0000"/>
              </a:solidFill>
            </a:endParaRPr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4943475" y="4292601"/>
            <a:ext cx="1727200" cy="2011363"/>
          </a:xfrm>
          <a:prstGeom prst="notchedRightArrow">
            <a:avLst>
              <a:gd name="adj1" fmla="val 50000"/>
              <a:gd name="adj2" fmla="val 25000"/>
            </a:avLst>
          </a:prstGeom>
          <a:solidFill>
            <a:srgbClr val="FF99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/>
          </a:p>
        </p:txBody>
      </p:sp>
      <p:pic>
        <p:nvPicPr>
          <p:cNvPr id="29703" name="Picture 7" descr="img14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896225" y="4149726"/>
            <a:ext cx="2160588" cy="2187575"/>
          </a:xfrm>
        </p:spPr>
      </p:pic>
    </p:spTree>
    <p:extLst>
      <p:ext uri="{BB962C8B-B14F-4D97-AF65-F5344CB8AC3E}">
        <p14:creationId xmlns:p14="http://schemas.microsoft.com/office/powerpoint/2010/main" val="32011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Toplam Kalite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Toplam kalite yönetimi, çalışanların “kaliteli mal ve/veya hizmet üretmek” olarak tanımlanan ortak bir amacı benimsemeleri ve bu amaç doğrultusunda hareket etmeleri düşüncesine dayanmaktadır.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Toplam kalite yönetimi, yalnızca üretilen mal ve/veya hizmetlerin değil, genelde örgütün kalitesinin de artırılmasıdır.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719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8253" y="2176750"/>
            <a:ext cx="4876397" cy="3827971"/>
          </a:xfrm>
          <a:prstGeom prst="rect">
            <a:avLst/>
          </a:prstGeom>
        </p:spPr>
      </p:pic>
      <p:sp>
        <p:nvSpPr>
          <p:cNvPr id="6" name="Unvan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Hata Türleri ve Etkileri Analizi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676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Altı </a:t>
            </a:r>
            <a:r>
              <a:rPr lang="tr-TR" dirty="0" err="1" smtClean="0"/>
              <a:t>Sigma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 Milyonda 3.4 hatayı hedefler.</a:t>
            </a:r>
          </a:p>
          <a:p>
            <a:r>
              <a:rPr lang="tr-TR" dirty="0" err="1" smtClean="0"/>
              <a:t>Sigmaların</a:t>
            </a:r>
            <a:r>
              <a:rPr lang="tr-TR" dirty="0" smtClean="0"/>
              <a:t> her biri bir standart sapmayı ifade eder.</a:t>
            </a:r>
          </a:p>
          <a:p>
            <a:r>
              <a:rPr lang="tr-TR" dirty="0" smtClean="0"/>
              <a:t>Burada işletmenin  1 milyonda 3,4 hataya düşmesi için istatistiksel analiz yöntemidir. </a:t>
            </a:r>
          </a:p>
          <a:p>
            <a:r>
              <a:rPr lang="tr-TR" dirty="0" smtClean="0"/>
              <a:t>Süreçteki hataların bu seviyeye inmesi için 6 defa kontrol ve ölçüm olarak tekrar eden bir süreçtir.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424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6811" y="1193174"/>
            <a:ext cx="5173578" cy="3912519"/>
          </a:xfrm>
        </p:spPr>
      </p:pic>
    </p:spTree>
    <p:extLst>
      <p:ext uri="{BB962C8B-B14F-4D97-AF65-F5344CB8AC3E}">
        <p14:creationId xmlns:p14="http://schemas.microsoft.com/office/powerpoint/2010/main" val="127074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Pareto</a:t>
            </a:r>
            <a:r>
              <a:rPr lang="tr-TR" dirty="0" smtClean="0"/>
              <a:t> Diyagramı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0292" y="1887201"/>
            <a:ext cx="7031415" cy="3921237"/>
          </a:xfrm>
        </p:spPr>
      </p:pic>
      <p:sp>
        <p:nvSpPr>
          <p:cNvPr id="5" name="Metin kutusu 4"/>
          <p:cNvSpPr txBox="1"/>
          <p:nvPr/>
        </p:nvSpPr>
        <p:spPr>
          <a:xfrm>
            <a:off x="8241632" y="529389"/>
            <a:ext cx="3537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Sonuçların %80 i nedenlerin %20’sinden kaynaklanır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55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Pareto</a:t>
            </a:r>
            <a:r>
              <a:rPr lang="tr-TR" dirty="0" smtClean="0"/>
              <a:t> Diyagramı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%80’ </a:t>
            </a:r>
            <a:r>
              <a:rPr lang="tr-TR" dirty="0" err="1" smtClean="0"/>
              <a:t>lik</a:t>
            </a:r>
            <a:r>
              <a:rPr lang="tr-TR" dirty="0" smtClean="0"/>
              <a:t> sorunun sebebi olan %20 araştırılır. Sorunların küçük bir kısmına sebep olan bazı sorunlar göz ardı edilebilir.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6265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Ishikawa</a:t>
            </a:r>
            <a:r>
              <a:rPr lang="tr-TR" dirty="0" smtClean="0"/>
              <a:t> Diyagramı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2568" y="1776788"/>
            <a:ext cx="6424864" cy="3710613"/>
          </a:xfrm>
        </p:spPr>
      </p:pic>
    </p:spTree>
    <p:extLst>
      <p:ext uri="{BB962C8B-B14F-4D97-AF65-F5344CB8AC3E}">
        <p14:creationId xmlns:p14="http://schemas.microsoft.com/office/powerpoint/2010/main" val="90465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Benchmarking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Kıyaslama</a:t>
            </a:r>
          </a:p>
          <a:p>
            <a:endParaRPr lang="tr-TR" dirty="0"/>
          </a:p>
          <a:p>
            <a:r>
              <a:rPr lang="tr-TR" dirty="0" smtClean="0"/>
              <a:t>Sanayi casusluğu değil!!!</a:t>
            </a:r>
          </a:p>
          <a:p>
            <a:endParaRPr lang="tr-TR" dirty="0"/>
          </a:p>
          <a:p>
            <a:r>
              <a:rPr lang="tr-TR" dirty="0" smtClean="0"/>
              <a:t>Süreçlerin ve uygulamaların analiz edilmesi ve işletmenin kendi süreç ve uygulamalarına adapte ederek lider işletmeyi yakalaması ve hatta geçmesi.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394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Outsourcing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Temel yeteneklere odaklanarak kaliteyi artırma</a:t>
            </a:r>
          </a:p>
          <a:p>
            <a:endParaRPr lang="tr-TR" dirty="0"/>
          </a:p>
          <a:p>
            <a:r>
              <a:rPr lang="tr-TR" dirty="0" smtClean="0"/>
              <a:t>Temel yetenek dışında kalan faaliyetleri temel yeteneği o faaliyetler olan işletmelerden sağlama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8174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TKY ANLAYIŞI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Deming</a:t>
            </a:r>
            <a:endParaRPr lang="tr-TR" dirty="0" smtClean="0"/>
          </a:p>
          <a:p>
            <a:r>
              <a:rPr lang="tr-TR" dirty="0" err="1" smtClean="0"/>
              <a:t>Juran</a:t>
            </a:r>
            <a:endParaRPr lang="tr-TR" dirty="0" smtClean="0"/>
          </a:p>
          <a:p>
            <a:r>
              <a:rPr lang="tr-TR" dirty="0" err="1" smtClean="0"/>
              <a:t>Ishikawa</a:t>
            </a:r>
            <a:endParaRPr lang="tr-TR" dirty="0" smtClean="0"/>
          </a:p>
          <a:p>
            <a:r>
              <a:rPr lang="tr-TR" dirty="0" err="1" smtClean="0"/>
              <a:t>Crosby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653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Deming Yönetim Metodu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   </a:t>
            </a:r>
            <a:r>
              <a:rPr lang="tr-TR" altLang="tr-TR" smtClean="0">
                <a:solidFill>
                  <a:srgbClr val="000066"/>
                </a:solidFill>
              </a:rPr>
              <a:t>Temelinde süreç yönetimi, çalışanların çalışmalarını kolaylaştırmak için işbirliği ve öğrenmeyi besleyen bir örgütsel sistemin yaratılması yatar.</a:t>
            </a:r>
          </a:p>
        </p:txBody>
      </p:sp>
    </p:spTree>
    <p:extLst>
      <p:ext uri="{BB962C8B-B14F-4D97-AF65-F5344CB8AC3E}">
        <p14:creationId xmlns:p14="http://schemas.microsoft.com/office/powerpoint/2010/main" val="269290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Toplam Kalite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Çalışanların ortak amaçları benimsemeleri </a:t>
            </a:r>
            <a:r>
              <a:rPr lang="tr-TR" dirty="0" smtClean="0">
                <a:sym typeface="Wingdings" panose="05000000000000000000" pitchFamily="2" charset="2"/>
              </a:rPr>
              <a:t> aynı vizyon ve misyonda olduğu gibi ulaşılabilecek hedefler belirlenmesi ve kişilerin kurumun itibarını gözetmeleri :   Karşılıklı İlişkiler</a:t>
            </a:r>
          </a:p>
          <a:p>
            <a:endParaRPr lang="tr-TR" dirty="0" smtClean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7747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b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Deming’in 14 Kuramı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000066"/>
                </a:solidFill>
              </a:rPr>
              <a:t>1.Rekabetçi olma, işinde kalma ve iş sağlama amacıyla ürün ve hizmetin gelişmesine yönelik kararlı isteği yaratın.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000066"/>
                </a:solidFill>
              </a:rPr>
              <a:t>2.Yeni felsefeyi iş yerinize uyarlayın.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000066"/>
                </a:solidFill>
              </a:rPr>
              <a:t>3.Kaliteyi geliştirmek için yığın denetim bağlılığını terk edin.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000066"/>
                </a:solidFill>
              </a:rPr>
              <a:t>4.Sadece fiyat etiketine dayanan iş kararı uygulamasına son verin.</a:t>
            </a:r>
          </a:p>
        </p:txBody>
      </p:sp>
    </p:spTree>
    <p:extLst>
      <p:ext uri="{BB962C8B-B14F-4D97-AF65-F5344CB8AC3E}">
        <p14:creationId xmlns:p14="http://schemas.microsoft.com/office/powerpoint/2010/main" val="1563870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6747" y="1600200"/>
            <a:ext cx="9225967" cy="44958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000066"/>
                </a:solidFill>
              </a:rPr>
              <a:t>5.Kalite ve verimliliği arttırmak için üretim ve hizmet sistemini sürekli ve düzenlice geliştirin.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000066"/>
                </a:solidFill>
              </a:rPr>
              <a:t>6.İş eğitimini kurumsallaştırın.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000066"/>
                </a:solidFill>
              </a:rPr>
              <a:t>7.Liderliği kurumsallaştırın.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000066"/>
                </a:solidFill>
              </a:rPr>
              <a:t>8.Şirkette herkesin işini daha iyi yapması için korkuyu defedin.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mtClean="0">
                <a:solidFill>
                  <a:srgbClr val="000066"/>
                </a:solidFill>
              </a:rPr>
              <a:t>9.Departmanlar arasındaki engelleri yok edin</a:t>
            </a:r>
            <a:r>
              <a:rPr lang="tr-TR" altLang="tr-TR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516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>
                <a:solidFill>
                  <a:srgbClr val="000066"/>
                </a:solidFill>
              </a:rPr>
              <a:t>10.Çalışanlara sıfır hata ve yeni verimlilik düzeyi için sloganlar, öğütler ve hedefler vermeyi bırakın.</a:t>
            </a:r>
          </a:p>
          <a:p>
            <a:pPr>
              <a:buFontTx/>
              <a:buNone/>
            </a:pPr>
            <a:r>
              <a:rPr lang="tr-TR" altLang="tr-TR">
                <a:solidFill>
                  <a:srgbClr val="000066"/>
                </a:solidFill>
              </a:rPr>
              <a:t>11. (a) Fabrika katında iş standartlarını yok edin.Bunun yerine liderliği işlerliğe koyun.</a:t>
            </a:r>
          </a:p>
          <a:p>
            <a:pPr>
              <a:buFontTx/>
              <a:buNone/>
            </a:pPr>
            <a:r>
              <a:rPr lang="tr-TR" altLang="tr-TR">
                <a:solidFill>
                  <a:srgbClr val="000066"/>
                </a:solidFill>
              </a:rPr>
              <a:t>      (b) Amaçlar ile yönetime son verin. Sayısal amaçları ve sayılar ile yönetimi kaldırın. Bunun yerine liderliği sağlayın.</a:t>
            </a:r>
          </a:p>
        </p:txBody>
      </p:sp>
    </p:spTree>
    <p:extLst>
      <p:ext uri="{BB962C8B-B14F-4D97-AF65-F5344CB8AC3E}">
        <p14:creationId xmlns:p14="http://schemas.microsoft.com/office/powerpoint/2010/main" val="309162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12. </a:t>
            </a:r>
            <a:r>
              <a:rPr lang="tr-TR" altLang="tr-TR" smtClean="0">
                <a:solidFill>
                  <a:srgbClr val="000066"/>
                </a:solidFill>
              </a:rPr>
              <a:t>İş yerinde işçilerin gurur duyacakları uygulamaları geliştirin.</a:t>
            </a:r>
          </a:p>
          <a:p>
            <a:pPr>
              <a:buFontTx/>
              <a:buNone/>
            </a:pPr>
            <a:r>
              <a:rPr lang="tr-TR" altLang="tr-TR" smtClean="0">
                <a:solidFill>
                  <a:srgbClr val="000066"/>
                </a:solidFill>
              </a:rPr>
              <a:t>13. Eğitim ve kendini geliştirme programlarını kurumsallaştırın.</a:t>
            </a:r>
          </a:p>
          <a:p>
            <a:pPr>
              <a:buFontTx/>
              <a:buNone/>
            </a:pPr>
            <a:r>
              <a:rPr lang="tr-TR" altLang="tr-TR" smtClean="0">
                <a:solidFill>
                  <a:srgbClr val="000066"/>
                </a:solidFill>
              </a:rPr>
              <a:t>14. Herkesin katılımını sağlayın.</a:t>
            </a:r>
          </a:p>
        </p:txBody>
      </p:sp>
    </p:spTree>
    <p:extLst>
      <p:ext uri="{BB962C8B-B14F-4D97-AF65-F5344CB8AC3E}">
        <p14:creationId xmlns:p14="http://schemas.microsoft.com/office/powerpoint/2010/main" val="153283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b="1" smtClean="0">
                <a:solidFill>
                  <a:srgbClr val="CC0000"/>
                </a:solidFill>
              </a:rPr>
              <a:t>DEMİNG DÖNGÜSÜ</a:t>
            </a:r>
          </a:p>
        </p:txBody>
      </p:sp>
      <p:sp>
        <p:nvSpPr>
          <p:cNvPr id="16397" name="Oval 4"/>
          <p:cNvSpPr>
            <a:spLocks noChangeArrowheads="1"/>
          </p:cNvSpPr>
          <p:nvPr/>
        </p:nvSpPr>
        <p:spPr bwMode="auto">
          <a:xfrm>
            <a:off x="6167438" y="1341438"/>
            <a:ext cx="1655762" cy="1223962"/>
          </a:xfrm>
          <a:prstGeom prst="ellipse">
            <a:avLst/>
          </a:prstGeom>
          <a:solidFill>
            <a:srgbClr val="99CC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tr-TR" altLang="tr-TR"/>
              <a:t>PLANLA</a:t>
            </a:r>
          </a:p>
        </p:txBody>
      </p:sp>
      <p:sp>
        <p:nvSpPr>
          <p:cNvPr id="16398" name="Oval 5"/>
          <p:cNvSpPr>
            <a:spLocks noChangeArrowheads="1"/>
          </p:cNvSpPr>
          <p:nvPr/>
        </p:nvSpPr>
        <p:spPr bwMode="auto">
          <a:xfrm>
            <a:off x="8401051" y="2997201"/>
            <a:ext cx="1655763" cy="1223963"/>
          </a:xfrm>
          <a:prstGeom prst="ellipse">
            <a:avLst/>
          </a:prstGeom>
          <a:solidFill>
            <a:srgbClr val="00CC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CCFF"/>
            </a:extrusionClr>
            <a:contourClr>
              <a:srgbClr val="00CCFF"/>
            </a:contourClr>
          </a:sp3d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tr-TR" altLang="tr-TR"/>
              <a:t>UYGULA</a:t>
            </a:r>
          </a:p>
        </p:txBody>
      </p:sp>
      <p:sp>
        <p:nvSpPr>
          <p:cNvPr id="16399" name="Oval 6"/>
          <p:cNvSpPr>
            <a:spLocks noChangeArrowheads="1"/>
          </p:cNvSpPr>
          <p:nvPr/>
        </p:nvSpPr>
        <p:spPr bwMode="auto">
          <a:xfrm>
            <a:off x="6167438" y="5157788"/>
            <a:ext cx="1655762" cy="1223962"/>
          </a:xfrm>
          <a:prstGeom prst="ellipse">
            <a:avLst/>
          </a:prstGeom>
          <a:solidFill>
            <a:srgbClr val="3366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3366FF"/>
            </a:extrusionClr>
            <a:contourClr>
              <a:srgbClr val="3366FF"/>
            </a:contourClr>
          </a:sp3d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tr-TR" altLang="tr-TR"/>
              <a:t>KONTROL </a:t>
            </a:r>
          </a:p>
          <a:p>
            <a:pPr algn="ctr"/>
            <a:r>
              <a:rPr lang="tr-TR" altLang="tr-TR"/>
              <a:t>ET</a:t>
            </a:r>
          </a:p>
        </p:txBody>
      </p:sp>
      <p:sp>
        <p:nvSpPr>
          <p:cNvPr id="16400" name="Oval 7"/>
          <p:cNvSpPr>
            <a:spLocks noChangeArrowheads="1"/>
          </p:cNvSpPr>
          <p:nvPr/>
        </p:nvSpPr>
        <p:spPr bwMode="auto">
          <a:xfrm>
            <a:off x="3863976" y="3213101"/>
            <a:ext cx="1655763" cy="1223963"/>
          </a:xfrm>
          <a:prstGeom prst="ellipse">
            <a:avLst/>
          </a:prstGeom>
          <a:solidFill>
            <a:srgbClr val="0000FF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00FF"/>
            </a:extrusionClr>
            <a:contourClr>
              <a:srgbClr val="0000FF"/>
            </a:contourClr>
          </a:sp3d>
        </p:spPr>
        <p:txBody>
          <a:bodyPr wrap="none" anchor="ctr">
            <a:flatTx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tr-TR" altLang="tr-TR"/>
              <a:t>ÖNLEM </a:t>
            </a:r>
          </a:p>
          <a:p>
            <a:pPr algn="ctr"/>
            <a:r>
              <a:rPr lang="tr-TR" altLang="tr-TR"/>
              <a:t>AL</a:t>
            </a:r>
          </a:p>
        </p:txBody>
      </p:sp>
      <p:graphicFrame>
        <p:nvGraphicFramePr>
          <p:cNvPr id="2" name="Diyagram 1"/>
          <p:cNvGraphicFramePr/>
          <p:nvPr/>
        </p:nvGraphicFramePr>
        <p:xfrm>
          <a:off x="5087939" y="2636839"/>
          <a:ext cx="3887787" cy="23764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8666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Çalışma soruları</a:t>
            </a:r>
            <a:endParaRPr lang="tr-TR" altLang="tr-TR" dirty="0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altLang="tr-TR" dirty="0" smtClean="0">
                <a:solidFill>
                  <a:srgbClr val="000066"/>
                </a:solidFill>
              </a:rPr>
              <a:t>Toplam kalite yönetimi anlayışının klasik kalite yönetimi anlayışından farkları nelerdir?</a:t>
            </a:r>
          </a:p>
          <a:p>
            <a:r>
              <a:rPr lang="tr-TR" altLang="tr-TR" dirty="0" smtClean="0">
                <a:solidFill>
                  <a:srgbClr val="000066"/>
                </a:solidFill>
              </a:rPr>
              <a:t>Günümüzün rekabet ortamında TKY yaklaşımının önemi nedir?</a:t>
            </a:r>
          </a:p>
          <a:p>
            <a:r>
              <a:rPr lang="tr-TR" altLang="tr-TR" dirty="0" smtClean="0">
                <a:solidFill>
                  <a:srgbClr val="000066"/>
                </a:solidFill>
              </a:rPr>
              <a:t>Altı </a:t>
            </a:r>
            <a:r>
              <a:rPr lang="tr-TR" altLang="tr-TR" dirty="0" err="1" smtClean="0">
                <a:solidFill>
                  <a:srgbClr val="000066"/>
                </a:solidFill>
              </a:rPr>
              <a:t>sigma</a:t>
            </a:r>
            <a:r>
              <a:rPr lang="tr-TR" altLang="tr-TR" dirty="0" smtClean="0">
                <a:solidFill>
                  <a:srgbClr val="000066"/>
                </a:solidFill>
              </a:rPr>
              <a:t> yöntemini açıklayınız.</a:t>
            </a:r>
          </a:p>
          <a:p>
            <a:r>
              <a:rPr lang="tr-TR" altLang="tr-TR" dirty="0" err="1" smtClean="0">
                <a:solidFill>
                  <a:srgbClr val="000066"/>
                </a:solidFill>
              </a:rPr>
              <a:t>Ishikawa</a:t>
            </a:r>
            <a:r>
              <a:rPr lang="tr-TR" altLang="tr-TR" dirty="0" smtClean="0">
                <a:solidFill>
                  <a:srgbClr val="000066"/>
                </a:solidFill>
              </a:rPr>
              <a:t> diyagramını açıklayınız.</a:t>
            </a:r>
          </a:p>
          <a:p>
            <a:r>
              <a:rPr lang="tr-TR" altLang="tr-TR" dirty="0" smtClean="0">
                <a:solidFill>
                  <a:srgbClr val="000066"/>
                </a:solidFill>
              </a:rPr>
              <a:t>Hata türleri ve etkileri analizini açıklayınız.</a:t>
            </a:r>
          </a:p>
          <a:p>
            <a:r>
              <a:rPr lang="tr-TR" altLang="tr-TR" dirty="0" err="1" smtClean="0">
                <a:solidFill>
                  <a:srgbClr val="000066"/>
                </a:solidFill>
              </a:rPr>
              <a:t>Pareto</a:t>
            </a:r>
            <a:r>
              <a:rPr lang="tr-TR" altLang="tr-TR" dirty="0" smtClean="0">
                <a:solidFill>
                  <a:srgbClr val="000066"/>
                </a:solidFill>
              </a:rPr>
              <a:t> diyagramını açıklayınız. </a:t>
            </a:r>
          </a:p>
          <a:p>
            <a:r>
              <a:rPr lang="tr-TR" altLang="tr-TR" dirty="0" err="1" smtClean="0">
                <a:solidFill>
                  <a:srgbClr val="000066"/>
                </a:solidFill>
              </a:rPr>
              <a:t>Deming</a:t>
            </a:r>
            <a:r>
              <a:rPr lang="tr-TR" altLang="tr-TR" dirty="0" smtClean="0">
                <a:solidFill>
                  <a:srgbClr val="000066"/>
                </a:solidFill>
              </a:rPr>
              <a:t> ve </a:t>
            </a:r>
            <a:r>
              <a:rPr lang="tr-TR" altLang="tr-TR" dirty="0" err="1" smtClean="0">
                <a:solidFill>
                  <a:srgbClr val="000066"/>
                </a:solidFill>
              </a:rPr>
              <a:t>Juran</a:t>
            </a:r>
            <a:r>
              <a:rPr lang="tr-TR" altLang="tr-TR" dirty="0" smtClean="0">
                <a:solidFill>
                  <a:srgbClr val="000066"/>
                </a:solidFill>
              </a:rPr>
              <a:t>’ </a:t>
            </a:r>
            <a:r>
              <a:rPr lang="tr-TR" altLang="tr-TR" dirty="0" err="1" smtClean="0">
                <a:solidFill>
                  <a:srgbClr val="000066"/>
                </a:solidFill>
              </a:rPr>
              <a:t>ın</a:t>
            </a:r>
            <a:r>
              <a:rPr lang="tr-TR" altLang="tr-TR" dirty="0" smtClean="0">
                <a:solidFill>
                  <a:srgbClr val="000066"/>
                </a:solidFill>
              </a:rPr>
              <a:t> toplam kalite yönetimi anlayışlarını açıklayınız.</a:t>
            </a:r>
          </a:p>
          <a:p>
            <a:r>
              <a:rPr lang="tr-TR" altLang="tr-TR" dirty="0" err="1" smtClean="0">
                <a:solidFill>
                  <a:srgbClr val="000066"/>
                </a:solidFill>
              </a:rPr>
              <a:t>Deming</a:t>
            </a:r>
            <a:r>
              <a:rPr lang="tr-TR" altLang="tr-TR" dirty="0" smtClean="0">
                <a:solidFill>
                  <a:srgbClr val="000066"/>
                </a:solidFill>
              </a:rPr>
              <a:t> döngüsünü açıklayınız. </a:t>
            </a:r>
          </a:p>
          <a:p>
            <a:r>
              <a:rPr lang="tr-TR" altLang="tr-TR" dirty="0" err="1" smtClean="0">
                <a:solidFill>
                  <a:srgbClr val="000066"/>
                </a:solidFill>
              </a:rPr>
              <a:t>Deming</a:t>
            </a:r>
            <a:r>
              <a:rPr lang="tr-TR" altLang="tr-TR" dirty="0" smtClean="0">
                <a:solidFill>
                  <a:srgbClr val="000066"/>
                </a:solidFill>
              </a:rPr>
              <a:t>’ in TKY ile ilgili 14 ilkesinden 5 ini yazarak açıklayınız. </a:t>
            </a:r>
          </a:p>
          <a:p>
            <a:r>
              <a:rPr lang="tr-TR" altLang="tr-TR" dirty="0" smtClean="0">
                <a:solidFill>
                  <a:srgbClr val="000066"/>
                </a:solidFill>
              </a:rPr>
              <a:t>Toplam kaliteyi sağlamaya yönelik olarak uygulanan işletme yöntemleri nelerdir?</a:t>
            </a:r>
          </a:p>
          <a:p>
            <a:r>
              <a:rPr lang="tr-TR" altLang="tr-TR" dirty="0" smtClean="0">
                <a:solidFill>
                  <a:srgbClr val="000066"/>
                </a:solidFill>
              </a:rPr>
              <a:t>Benchmarking ile casusluk arasındaki fark nedir?</a:t>
            </a:r>
          </a:p>
          <a:p>
            <a:r>
              <a:rPr lang="tr-TR" altLang="tr-TR" dirty="0" smtClean="0">
                <a:solidFill>
                  <a:srgbClr val="000066"/>
                </a:solidFill>
              </a:rPr>
              <a:t>Dış kaynak kullanımının bir işletme açısından3 avantaj ve 3 dezavantajını yazınız. İşletmenin kalite düzeyine katkısı nedir?</a:t>
            </a:r>
          </a:p>
          <a:p>
            <a:endParaRPr lang="tr-TR" altLang="tr-TR" dirty="0" smtClean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97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Toplam Kalite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Kalite;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altLang="tr-TR" dirty="0" smtClean="0">
                <a:sym typeface="Monotype Sorts" pitchFamily="2" charset="2"/>
              </a:rPr>
              <a:t>Sorunlar ortaya çıkmadan çözümlerin oluşturulmasıdır</a:t>
            </a:r>
            <a:endParaRPr lang="tr-TR" altLang="tr-TR" sz="2400" dirty="0" smtClean="0"/>
          </a:p>
          <a:p>
            <a:r>
              <a:rPr lang="tr-TR" dirty="0" smtClean="0"/>
              <a:t>Değişen talep karşısında uyum sağlayabilmektir </a:t>
            </a:r>
          </a:p>
          <a:p>
            <a:r>
              <a:rPr lang="tr-TR" dirty="0" smtClean="0"/>
              <a:t>İstenen zamanda işi doğru yapmaktır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306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sz="2800" b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KALİTE SÜREÇTİR.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tx2"/>
              </a:buClr>
              <a:buSzPct val="95000"/>
              <a:buFont typeface="Wingdings" pitchFamily="2" charset="2"/>
              <a:buNone/>
              <a:defRPr/>
            </a:pPr>
            <a:r>
              <a:rPr lang="tr-TR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Monotype Sorts" pitchFamily="2" charset="2"/>
              </a:rPr>
              <a:t>MEVCUT SEVİYEYİ SÜREKLİ </a:t>
            </a:r>
          </a:p>
          <a:p>
            <a:pPr>
              <a:buFontTx/>
              <a:buNone/>
              <a:defRPr/>
            </a:pPr>
            <a:r>
              <a:rPr lang="tr-TR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Monotype Sorts" pitchFamily="2" charset="2"/>
              </a:rPr>
              <a:t>VE HIZLA YÜKSELTMEK,</a:t>
            </a:r>
            <a:endParaRPr lang="tr-TR" smtClean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4800600" y="2454276"/>
            <a:ext cx="184150" cy="314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0000">
              <a:solidFill>
                <a:srgbClr val="000066"/>
              </a:solidFill>
              <a:sym typeface="Wingdings" panose="05000000000000000000" pitchFamily="2" charset="2"/>
            </a:endParaRPr>
          </a:p>
        </p:txBody>
      </p:sp>
      <p:pic>
        <p:nvPicPr>
          <p:cNvPr id="17413" name="Picture 2" descr="C:\Users\Mert\Desktop\Jabra-Bayra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339" y="3400425"/>
            <a:ext cx="3889375" cy="290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8" descr="071-ellerserb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2313" y="3400425"/>
            <a:ext cx="3810000" cy="287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71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Toplam Kalite Yönetimi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Kalite;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İşi tek seferde doğru yapmak için hataları minimuma indirmektir. </a:t>
            </a:r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332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Kalite Müşteri Tatminidir</a:t>
            </a:r>
          </a:p>
          <a:p>
            <a:pPr marL="0" indent="0" algn="ctr">
              <a:buNone/>
            </a:pPr>
            <a:endParaRPr lang="tr-TR" dirty="0"/>
          </a:p>
          <a:p>
            <a:pPr marL="0" indent="0" algn="ctr">
              <a:buNone/>
            </a:pPr>
            <a:r>
              <a:rPr lang="tr-TR" dirty="0" smtClean="0"/>
              <a:t>Sağlıkta dikkat!!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373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b="1" dirty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FENİKELİLER</a:t>
            </a:r>
            <a:endParaRPr lang="tr-TR" dirty="0" smtClean="0"/>
          </a:p>
        </p:txBody>
      </p:sp>
      <p:sp>
        <p:nvSpPr>
          <p:cNvPr id="3379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tr-TR" altLang="tr-TR" dirty="0"/>
              <a:t>Muayene görevlileri, ürün kalitesinde sürekli yapılan uygunsuzlukları kusurlu ürünü yapanın elini keserek önlemeye çalışıyorlardı.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dirty="0"/>
              <a:t>Ürünlerin, yönetimin belirlemiş olduğu özelliklere uygunluğu kontrol edilerek kabul ya da ret kararı veriliyordu. </a:t>
            </a:r>
          </a:p>
          <a:p>
            <a:pPr eaLnBrk="1" hangingPunct="1">
              <a:buFontTx/>
              <a:buBlip>
                <a:blip r:embed="rId2"/>
              </a:buBlip>
            </a:pPr>
            <a:r>
              <a:rPr lang="tr-TR" altLang="tr-TR" dirty="0"/>
              <a:t>Amaç, ürünler ile ilgili şikayetlerin karşılanması ve ticari ahlakın oluşturulmasının sağlanmasıydı.</a:t>
            </a:r>
          </a:p>
        </p:txBody>
      </p:sp>
    </p:spTree>
    <p:extLst>
      <p:ext uri="{BB962C8B-B14F-4D97-AF65-F5344CB8AC3E}">
        <p14:creationId xmlns:p14="http://schemas.microsoft.com/office/powerpoint/2010/main" val="9486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b="1" dirty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HAMMURABİ YASASI  (M.Ö. 2150)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tr-TR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Bir inşaat ustasının yaptığı ev,</a:t>
            </a:r>
          </a:p>
          <a:p>
            <a:pPr>
              <a:buFontTx/>
              <a:buNone/>
              <a:defRPr/>
            </a:pPr>
            <a:r>
              <a:rPr lang="tr-TR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ustanın yetersizliği ve işini </a:t>
            </a:r>
          </a:p>
          <a:p>
            <a:pPr>
              <a:buFontTx/>
              <a:buNone/>
              <a:defRPr/>
            </a:pPr>
            <a:r>
              <a:rPr lang="tr-TR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gereği gibi yapmaması </a:t>
            </a:r>
          </a:p>
          <a:p>
            <a:pPr>
              <a:buFontTx/>
              <a:buNone/>
              <a:defRPr/>
            </a:pPr>
            <a:r>
              <a:rPr lang="tr-TR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nedeniyle yıkılarak ev sahibinin </a:t>
            </a:r>
          </a:p>
          <a:p>
            <a:pPr>
              <a:buFontTx/>
              <a:buNone/>
              <a:defRPr/>
            </a:pPr>
            <a:r>
              <a:rPr lang="tr-TR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ölümüne yol açarsa, </a:t>
            </a:r>
          </a:p>
          <a:p>
            <a:pPr>
              <a:buFontTx/>
              <a:buNone/>
              <a:defRPr/>
            </a:pPr>
            <a:r>
              <a:rPr lang="tr-TR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 usta öldürülecektir.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4030673"/>
              </p:ext>
            </p:extLst>
          </p:nvPr>
        </p:nvGraphicFramePr>
        <p:xfrm>
          <a:off x="6516604" y="1552575"/>
          <a:ext cx="243205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Klip" r:id="rId3" imgW="4664075" imgH="3154363" progId="MS_ClipArt_Gallery.2">
                  <p:embed/>
                </p:oleObj>
              </mc:Choice>
              <mc:Fallback>
                <p:oleObj name="Klip" r:id="rId3" imgW="4664075" imgH="3154363" progId="MS_ClipArt_Gallery.2">
                  <p:embed/>
                  <p:pic>
                    <p:nvPicPr>
                      <p:cNvPr id="2458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04" y="1552575"/>
                        <a:ext cx="2432050" cy="365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486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845</Words>
  <Application>Microsoft Office PowerPoint</Application>
  <PresentationFormat>Geniş ekran</PresentationFormat>
  <Paragraphs>159</Paragraphs>
  <Slides>35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46" baseType="lpstr">
      <vt:lpstr>Arial</vt:lpstr>
      <vt:lpstr>Calibri</vt:lpstr>
      <vt:lpstr>Calibri Light</vt:lpstr>
      <vt:lpstr>Comic Sans MS</vt:lpstr>
      <vt:lpstr>Harlow Solid Italic</vt:lpstr>
      <vt:lpstr>Impact</vt:lpstr>
      <vt:lpstr>Monotype Sorts</vt:lpstr>
      <vt:lpstr>Times New Roman</vt:lpstr>
      <vt:lpstr>Wingdings</vt:lpstr>
      <vt:lpstr>Office Teması</vt:lpstr>
      <vt:lpstr>Klip</vt:lpstr>
      <vt:lpstr>YÖNETİM UYGULAMALARI</vt:lpstr>
      <vt:lpstr>Toplam Kalite Yönetimi</vt:lpstr>
      <vt:lpstr>Toplam Kalite Yönetimi</vt:lpstr>
      <vt:lpstr>Toplam Kalite Yönetimi</vt:lpstr>
      <vt:lpstr>KALİTE SÜREÇTİR.</vt:lpstr>
      <vt:lpstr>Toplam Kalite Yönetimi</vt:lpstr>
      <vt:lpstr>PowerPoint Sunusu</vt:lpstr>
      <vt:lpstr>FENİKELİLER</vt:lpstr>
      <vt:lpstr>HAMMURABİ YASASI  (M.Ö. 2150)</vt:lpstr>
      <vt:lpstr>OPERATÖR DÖNEMİ</vt:lpstr>
      <vt:lpstr>NEZARETÇİ DÖNEMİ</vt:lpstr>
      <vt:lpstr>NİHAİ  KONTROL DÖNEMİ</vt:lpstr>
      <vt:lpstr>TKY</vt:lpstr>
      <vt:lpstr>TOPLAM KALİTE YÖNETİMİ DÖNEMİ</vt:lpstr>
      <vt:lpstr>TOPLAM KALİTE YÖNETİMİ</vt:lpstr>
      <vt:lpstr>TKY;</vt:lpstr>
      <vt:lpstr>PowerPoint Sunusu</vt:lpstr>
      <vt:lpstr>PowerPoint Sunusu</vt:lpstr>
      <vt:lpstr>HATA TÜRLERİ</vt:lpstr>
      <vt:lpstr>Hata Türleri ve Etkileri Analizi</vt:lpstr>
      <vt:lpstr>Altı Sigma</vt:lpstr>
      <vt:lpstr>PowerPoint Sunusu</vt:lpstr>
      <vt:lpstr>Pareto Diyagramı</vt:lpstr>
      <vt:lpstr>Pareto Diyagramı</vt:lpstr>
      <vt:lpstr>Ishikawa Diyagramı</vt:lpstr>
      <vt:lpstr>Benchmarking</vt:lpstr>
      <vt:lpstr>Outsourcing</vt:lpstr>
      <vt:lpstr>TKY ANLAYIŞI</vt:lpstr>
      <vt:lpstr>Deming Yönetim Metodu</vt:lpstr>
      <vt:lpstr>Deming’in 14 Kuramı</vt:lpstr>
      <vt:lpstr>PowerPoint Sunusu</vt:lpstr>
      <vt:lpstr>PowerPoint Sunusu</vt:lpstr>
      <vt:lpstr>PowerPoint Sunusu</vt:lpstr>
      <vt:lpstr>DEMİNG DÖNGÜSÜ</vt:lpstr>
      <vt:lpstr>Çalışma soruları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YÖNETİM UYGULAMALARI</dc:title>
  <dc:creator>casper1</dc:creator>
  <cp:lastModifiedBy>casper1</cp:lastModifiedBy>
  <cp:revision>12</cp:revision>
  <dcterms:created xsi:type="dcterms:W3CDTF">2016-12-23T06:50:47Z</dcterms:created>
  <dcterms:modified xsi:type="dcterms:W3CDTF">2016-12-23T09:08:51Z</dcterms:modified>
</cp:coreProperties>
</file>