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41" r:id="rId3"/>
    <p:sldId id="260" r:id="rId4"/>
    <p:sldId id="275" r:id="rId5"/>
    <p:sldId id="340" r:id="rId6"/>
    <p:sldId id="266" r:id="rId7"/>
    <p:sldId id="342" r:id="rId8"/>
    <p:sldId id="343" r:id="rId9"/>
    <p:sldId id="346" r:id="rId10"/>
    <p:sldId id="344" r:id="rId11"/>
    <p:sldId id="345" r:id="rId12"/>
    <p:sldId id="291" r:id="rId13"/>
    <p:sldId id="292" r:id="rId14"/>
    <p:sldId id="293" r:id="rId15"/>
    <p:sldId id="294" r:id="rId16"/>
    <p:sldId id="299" r:id="rId17"/>
    <p:sldId id="300" r:id="rId18"/>
    <p:sldId id="337" r:id="rId19"/>
    <p:sldId id="338" r:id="rId20"/>
    <p:sldId id="347" r:id="rId21"/>
    <p:sldId id="308" r:id="rId22"/>
    <p:sldId id="349" r:id="rId23"/>
    <p:sldId id="348" r:id="rId24"/>
    <p:sldId id="311" r:id="rId25"/>
    <p:sldId id="350" r:id="rId26"/>
    <p:sldId id="351" r:id="rId27"/>
    <p:sldId id="309" r:id="rId28"/>
    <p:sldId id="310" r:id="rId29"/>
    <p:sldId id="331" r:id="rId30"/>
    <p:sldId id="314" r:id="rId31"/>
    <p:sldId id="315" r:id="rId32"/>
    <p:sldId id="316" r:id="rId33"/>
    <p:sldId id="317" r:id="rId34"/>
    <p:sldId id="320" r:id="rId35"/>
    <p:sldId id="352" r:id="rId36"/>
    <p:sldId id="321" r:id="rId37"/>
    <p:sldId id="353" r:id="rId38"/>
    <p:sldId id="326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BD23C-FED2-4B30-8686-1D1179541C82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D6BA3-0595-4620-9BEB-8518980A9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0384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9A1-8167-40D7-9D0D-54787E6F30BB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833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9629BA-9E5B-47B4-9844-89A5C53692D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4247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02.07.2013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84213" y="1916832"/>
            <a:ext cx="7848600" cy="2663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TEMEL YAŞAM </a:t>
            </a:r>
          </a:p>
          <a:p>
            <a:pPr algn="ctr"/>
            <a:r>
              <a:rPr lang="tr-T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DESTEĞİ</a:t>
            </a:r>
            <a:endParaRPr lang="tr-T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522922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AKADEMİ AKAD</a:t>
            </a:r>
          </a:p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ÖZEL EĞİTİM MERKEZİ</a:t>
            </a:r>
            <a:endParaRPr lang="tr-TR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9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4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323528" y="260648"/>
            <a:ext cx="8633168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ERİŞKİN TYD UYGULAMA BASAMAKLARI</a:t>
            </a:r>
          </a:p>
        </p:txBody>
      </p:sp>
      <p:sp>
        <p:nvSpPr>
          <p:cNvPr id="6" name="5 Dikdörtgen"/>
          <p:cNvSpPr/>
          <p:nvPr/>
        </p:nvSpPr>
        <p:spPr>
          <a:xfrm>
            <a:off x="323528" y="1117768"/>
            <a:ext cx="576064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300" b="1" dirty="0" smtClean="0">
                <a:solidFill>
                  <a:srgbClr val="0000CC"/>
                </a:solidFill>
              </a:rPr>
              <a:t>13- Kalp basısı uygulamak için göğüs kemiğinin alt ve üst ucu tespit edilerek alt yarısına bir elin </a:t>
            </a:r>
            <a:r>
              <a:rPr lang="tr-TR" sz="2300" b="1" dirty="0" smtClean="0">
                <a:solidFill>
                  <a:srgbClr val="0000CC"/>
                </a:solidFill>
              </a:rPr>
              <a:t>topuğu </a:t>
            </a:r>
            <a:r>
              <a:rPr lang="tr-TR" sz="2300" dirty="0" smtClean="0">
                <a:solidFill>
                  <a:srgbClr val="0000CC"/>
                </a:solidFill>
              </a:rPr>
              <a:t>yerleştirilir</a:t>
            </a:r>
            <a:r>
              <a:rPr lang="tr-TR" sz="2300" dirty="0" smtClean="0">
                <a:solidFill>
                  <a:srgbClr val="0000CC"/>
                </a:solidFill>
              </a:rPr>
              <a:t>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14- Diğer el bu elin üzerine yerleştirilir,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15- Her iki elin parmakları birbirine kenetlenir,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16- Ellerin parmakları göğüs kafesiyle temas ettirilmeden, dirsekler bükülmeden, göğüs kemiği </a:t>
            </a:r>
            <a:r>
              <a:rPr lang="tr-TR" sz="2300" b="1" dirty="0" smtClean="0">
                <a:solidFill>
                  <a:srgbClr val="0000CC"/>
                </a:solidFill>
              </a:rPr>
              <a:t>üzerine </a:t>
            </a:r>
            <a:r>
              <a:rPr lang="tr-TR" sz="2300" dirty="0" smtClean="0">
                <a:solidFill>
                  <a:srgbClr val="0000CC"/>
                </a:solidFill>
              </a:rPr>
              <a:t>vücuda </a:t>
            </a:r>
            <a:r>
              <a:rPr lang="tr-TR" sz="2300" dirty="0" smtClean="0">
                <a:solidFill>
                  <a:srgbClr val="0000CC"/>
                </a:solidFill>
              </a:rPr>
              <a:t>dik olacak şekilde tutulur,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17- Göğüs kemiği 5 cm aşağı inecek </a:t>
            </a:r>
            <a:r>
              <a:rPr lang="tr-TR" sz="2300" b="1" dirty="0" smtClean="0">
                <a:solidFill>
                  <a:srgbClr val="0000CC"/>
                </a:solidFill>
              </a:rPr>
              <a:t>şekilde      ( </a:t>
            </a:r>
            <a:r>
              <a:rPr lang="tr-TR" sz="2300" b="1" dirty="0" smtClean="0">
                <a:solidFill>
                  <a:srgbClr val="0000CC"/>
                </a:solidFill>
              </a:rPr>
              <a:t>yandan bakıldığında göğüs yüksekliğinin 1/3’ü kadar) 30 </a:t>
            </a:r>
            <a:r>
              <a:rPr lang="tr-TR" sz="2300" b="1" dirty="0" smtClean="0">
                <a:solidFill>
                  <a:srgbClr val="0000CC"/>
                </a:solidFill>
              </a:rPr>
              <a:t>kalp </a:t>
            </a:r>
            <a:r>
              <a:rPr lang="tr-TR" sz="2300" dirty="0" smtClean="0">
                <a:solidFill>
                  <a:srgbClr val="0000CC"/>
                </a:solidFill>
              </a:rPr>
              <a:t>basısı </a:t>
            </a:r>
            <a:r>
              <a:rPr lang="tr-TR" sz="2300" dirty="0" smtClean="0">
                <a:solidFill>
                  <a:srgbClr val="0000CC"/>
                </a:solidFill>
              </a:rPr>
              <a:t>uygulanır, bu işlemin hızı dakikada 100 bası olacak şekilde ayarlanır,</a:t>
            </a:r>
            <a:endParaRPr lang="tr-TR" sz="2300" dirty="0">
              <a:solidFill>
                <a:srgbClr val="0000CC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940050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98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4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323528" y="260648"/>
            <a:ext cx="8633168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ERİŞKİN TYD UYGULAMA BASAMAKLARI</a:t>
            </a:r>
          </a:p>
        </p:txBody>
      </p:sp>
      <p:sp>
        <p:nvSpPr>
          <p:cNvPr id="7" name="6 Dikdörtgen"/>
          <p:cNvSpPr/>
          <p:nvPr/>
        </p:nvSpPr>
        <p:spPr>
          <a:xfrm>
            <a:off x="323528" y="1183679"/>
            <a:ext cx="835292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300" b="1" dirty="0" smtClean="0">
                <a:solidFill>
                  <a:srgbClr val="0000CC"/>
                </a:solidFill>
              </a:rPr>
              <a:t>18- Baş geri çene yukarı pozisyonu tekrar verilerek hava yolu açıklığı sağlanır,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19- Alnın üzerine konulan elin baş ve işaret parmağını kullanarak hasta/ yaralının burnu kapatılır,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20- Normal bir soluk alınır, baş geri çene yukarı pozisyonunda iken hasta/yaralının ağzını içine </a:t>
            </a:r>
            <a:r>
              <a:rPr lang="tr-TR" sz="2300" b="1" dirty="0" smtClean="0">
                <a:solidFill>
                  <a:srgbClr val="0000CC"/>
                </a:solidFill>
              </a:rPr>
              <a:t>alacak </a:t>
            </a:r>
            <a:r>
              <a:rPr lang="tr-TR" sz="2300" dirty="0" smtClean="0">
                <a:solidFill>
                  <a:srgbClr val="0000CC"/>
                </a:solidFill>
              </a:rPr>
              <a:t>şekilde </a:t>
            </a:r>
            <a:r>
              <a:rPr lang="tr-TR" sz="2300" dirty="0" smtClean="0">
                <a:solidFill>
                  <a:srgbClr val="0000CC"/>
                </a:solidFill>
              </a:rPr>
              <a:t>ağız yerleştirilir,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21- Hasta /yaralının göğsünü yükseltmeye yarayacak kadar her biri 1 saniye süren 2 nefes verilir, </a:t>
            </a:r>
            <a:r>
              <a:rPr lang="tr-TR" sz="2300" b="1" dirty="0" smtClean="0">
                <a:solidFill>
                  <a:srgbClr val="0000CC"/>
                </a:solidFill>
              </a:rPr>
              <a:t>havanın </a:t>
            </a:r>
            <a:r>
              <a:rPr lang="tr-TR" sz="2300" dirty="0" smtClean="0">
                <a:solidFill>
                  <a:srgbClr val="0000CC"/>
                </a:solidFill>
              </a:rPr>
              <a:t>geriye </a:t>
            </a:r>
            <a:r>
              <a:rPr lang="tr-TR" sz="2300" dirty="0" smtClean="0">
                <a:solidFill>
                  <a:srgbClr val="0000CC"/>
                </a:solidFill>
              </a:rPr>
              <a:t>çıkması için zaman verilir,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22- Hasta/ yaralıya 30 kalp masajından sonra 2 solunum yaptırılır, (30;2)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23- Temel yaşam desteğine hasta/yaralının yaşamsal refleksleri veya tıbbi yardım gelene kadar </a:t>
            </a:r>
            <a:r>
              <a:rPr lang="tr-TR" sz="2300" b="1" dirty="0" smtClean="0">
                <a:solidFill>
                  <a:srgbClr val="0000CC"/>
                </a:solidFill>
              </a:rPr>
              <a:t>kesintisiz </a:t>
            </a:r>
            <a:r>
              <a:rPr lang="tr-TR" sz="2300" dirty="0" smtClean="0">
                <a:solidFill>
                  <a:srgbClr val="0000CC"/>
                </a:solidFill>
              </a:rPr>
              <a:t>devam </a:t>
            </a:r>
            <a:r>
              <a:rPr lang="tr-TR" sz="2300" dirty="0" smtClean="0">
                <a:solidFill>
                  <a:srgbClr val="0000CC"/>
                </a:solidFill>
              </a:rPr>
              <a:t>edilir.</a:t>
            </a:r>
            <a:endParaRPr lang="tr-TR" sz="23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8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PR Dogru-Yanlıs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00213"/>
            <a:ext cx="39592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619250" y="5214938"/>
            <a:ext cx="5900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sz="2800" dirty="0">
                <a:solidFill>
                  <a:srgbClr val="0000CC"/>
                </a:solidFill>
              </a:rPr>
              <a:t>Göğüs </a:t>
            </a:r>
            <a:r>
              <a:rPr lang="tr-TR" sz="2800" dirty="0" smtClean="0">
                <a:solidFill>
                  <a:srgbClr val="0000CC"/>
                </a:solidFill>
              </a:rPr>
              <a:t>basısı </a:t>
            </a:r>
            <a:r>
              <a:rPr lang="tr-TR" sz="2800" dirty="0">
                <a:solidFill>
                  <a:srgbClr val="0000CC"/>
                </a:solidFill>
              </a:rPr>
              <a:t>dik olarak yapılmalıdır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23528" y="260648"/>
            <a:ext cx="8633168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KALP MASAJI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309320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7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309320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877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PR Dogru-Yanlıs El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698625"/>
            <a:ext cx="39592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422525" y="5229225"/>
            <a:ext cx="4381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sz="2800" dirty="0">
                <a:solidFill>
                  <a:srgbClr val="0000CC"/>
                </a:solidFill>
              </a:rPr>
              <a:t>El göğüsten kalkmamalıdır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23528" y="260648"/>
            <a:ext cx="8633168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KALP MASAJI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309320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7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309320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35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PR Dogru-Yanlıs El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698625"/>
            <a:ext cx="39592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692275" y="5214938"/>
            <a:ext cx="5749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sz="2800" dirty="0">
                <a:solidFill>
                  <a:srgbClr val="0000CC"/>
                </a:solidFill>
              </a:rPr>
              <a:t>İki el birbirine kenetlenmiş olmalıdır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23528" y="260648"/>
            <a:ext cx="8633168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KALP MASAJI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309320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7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309320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5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PR Dogru-Yanlıs Karsıdan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698625"/>
            <a:ext cx="446405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771775" y="5445125"/>
            <a:ext cx="4087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sz="2800">
                <a:solidFill>
                  <a:srgbClr val="0000CC"/>
                </a:solidFill>
              </a:rPr>
              <a:t>Dirsekler bükülmemelidir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23528" y="260648"/>
            <a:ext cx="8633168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KALP MASAJI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309320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7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309320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04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6792"/>
            <a:ext cx="40322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2940050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3851275" y="4581128"/>
            <a:ext cx="48355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rgbClr val="0000CC"/>
                </a:solidFill>
              </a:rPr>
              <a:t>Göğüs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tr-TR" sz="2800" dirty="0" smtClean="0">
                <a:solidFill>
                  <a:srgbClr val="0000CC"/>
                </a:solidFill>
              </a:rPr>
              <a:t>basılarına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ve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solunumlara</a:t>
            </a:r>
            <a:r>
              <a:rPr lang="tr-TR" sz="2800" dirty="0">
                <a:solidFill>
                  <a:srgbClr val="0000CC"/>
                </a:solidFill>
              </a:rPr>
              <a:t>,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30:2 </a:t>
            </a:r>
            <a:r>
              <a:rPr lang="en-US" sz="2800" dirty="0" err="1">
                <a:solidFill>
                  <a:srgbClr val="0000CC"/>
                </a:solidFill>
              </a:rPr>
              <a:t>oranında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devam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edin</a:t>
            </a:r>
            <a:endParaRPr lang="tr-TR" sz="2800" dirty="0">
              <a:solidFill>
                <a:srgbClr val="0000CC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23528" y="260648"/>
            <a:ext cx="8633168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ERİŞKİN TYD UYGULAMA BASAMAKLARI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381600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8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4" cstate="print"/>
          <a:srcRect b="17006"/>
          <a:stretch>
            <a:fillRect/>
          </a:stretch>
        </p:blipFill>
        <p:spPr bwMode="auto">
          <a:xfrm>
            <a:off x="8748464" y="6381328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45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55650" y="1773238"/>
            <a:ext cx="77771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3200" dirty="0">
                <a:solidFill>
                  <a:srgbClr val="0000CC"/>
                </a:solidFill>
                <a:cs typeface="Arial" pitchFamily="34" charset="0"/>
              </a:rPr>
              <a:t>Yalnızca, </a:t>
            </a:r>
            <a:r>
              <a:rPr lang="tr-TR" sz="3200" dirty="0" smtClean="0">
                <a:solidFill>
                  <a:srgbClr val="0000CC"/>
                </a:solidFill>
                <a:cs typeface="Arial" pitchFamily="34" charset="0"/>
              </a:rPr>
              <a:t>hasta/yaralının</a:t>
            </a:r>
            <a:r>
              <a:rPr lang="en-US" sz="3200" dirty="0" smtClean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tr-TR" sz="3200" b="1" dirty="0" smtClean="0">
                <a:solidFill>
                  <a:srgbClr val="0000CC"/>
                </a:solidFill>
                <a:cs typeface="Arial" pitchFamily="34" charset="0"/>
              </a:rPr>
              <a:t>yaşamsal bulguları geri gelirse</a:t>
            </a:r>
            <a:r>
              <a:rPr lang="en-US" sz="3200" dirty="0" smtClean="0">
                <a:solidFill>
                  <a:srgbClr val="0000CC"/>
                </a:solidFill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cs typeface="Arial" pitchFamily="34" charset="0"/>
              </a:rPr>
              <a:t>bu</a:t>
            </a:r>
            <a:r>
              <a:rPr lang="en-US" sz="3200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Arial" pitchFamily="34" charset="0"/>
              </a:rPr>
              <a:t>durumu</a:t>
            </a:r>
            <a:r>
              <a:rPr lang="en-US" sz="3200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Arial" pitchFamily="34" charset="0"/>
              </a:rPr>
              <a:t>kontrol</a:t>
            </a:r>
            <a:r>
              <a:rPr lang="en-US" sz="3200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Arial" pitchFamily="34" charset="0"/>
              </a:rPr>
              <a:t>etmek</a:t>
            </a:r>
            <a:r>
              <a:rPr lang="en-US" sz="3200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Arial" pitchFamily="34" charset="0"/>
              </a:rPr>
              <a:t>için</a:t>
            </a:r>
            <a:r>
              <a:rPr lang="en-US" sz="3200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Arial" pitchFamily="34" charset="0"/>
              </a:rPr>
              <a:t>durun</a:t>
            </a:r>
            <a:r>
              <a:rPr lang="en-US" sz="3200" dirty="0">
                <a:solidFill>
                  <a:srgbClr val="0000CC"/>
                </a:solidFill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cs typeface="Arial" pitchFamily="34" charset="0"/>
              </a:rPr>
              <a:t>aksi</a:t>
            </a:r>
            <a:r>
              <a:rPr lang="en-US" sz="3200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Arial" pitchFamily="34" charset="0"/>
              </a:rPr>
              <a:t>takdirde</a:t>
            </a:r>
            <a:r>
              <a:rPr lang="en-US" sz="3200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tr-TR" sz="3200" dirty="0">
                <a:solidFill>
                  <a:srgbClr val="0000CC"/>
                </a:solidFill>
                <a:cs typeface="Arial" pitchFamily="34" charset="0"/>
              </a:rPr>
              <a:t>TYD uygulamasına</a:t>
            </a:r>
            <a:r>
              <a:rPr lang="en-US" sz="3200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Arial" pitchFamily="34" charset="0"/>
              </a:rPr>
              <a:t>ara</a:t>
            </a:r>
            <a:r>
              <a:rPr lang="en-US" sz="3200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Arial" pitchFamily="34" charset="0"/>
              </a:rPr>
              <a:t>vermeyin</a:t>
            </a:r>
            <a:r>
              <a:rPr lang="tr-TR" sz="3200" dirty="0">
                <a:solidFill>
                  <a:srgbClr val="0000CC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23528" y="260648"/>
            <a:ext cx="8633168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ERİŞKİN TYD UYGULAMA BASAMAKLARI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381600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7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381328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25" y="4077072"/>
            <a:ext cx="244316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99" y="3969221"/>
            <a:ext cx="51387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0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YAŞAMSAL BULGULAR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3573463"/>
            <a:ext cx="91440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165850"/>
            <a:ext cx="925195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251520" y="1700808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0000CC"/>
                </a:solidFill>
                <a:cs typeface="Arial" pitchFamily="34" charset="0"/>
              </a:rPr>
              <a:t>Hareketin olması</a:t>
            </a:r>
          </a:p>
          <a:p>
            <a:pPr marL="457200" indent="-457200">
              <a:buFont typeface="Arial" pitchFamily="34" charset="0"/>
              <a:buChar char="•"/>
            </a:pPr>
            <a:endParaRPr lang="tr-TR" sz="3200" dirty="0">
              <a:solidFill>
                <a:srgbClr val="0000CC"/>
              </a:solidFill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3200" dirty="0">
                <a:solidFill>
                  <a:srgbClr val="0000CC"/>
                </a:solidFill>
                <a:cs typeface="Arial" pitchFamily="34" charset="0"/>
              </a:rPr>
              <a:t>Solunumun </a:t>
            </a:r>
            <a:r>
              <a:rPr lang="tr-TR" sz="3200" dirty="0" smtClean="0">
                <a:solidFill>
                  <a:srgbClr val="0000CC"/>
                </a:solidFill>
                <a:cs typeface="Arial" pitchFamily="34" charset="0"/>
              </a:rPr>
              <a:t>olması</a:t>
            </a:r>
          </a:p>
          <a:p>
            <a:pPr marL="457200" indent="-457200">
              <a:buFont typeface="Arial" pitchFamily="34" charset="0"/>
              <a:buChar char="•"/>
            </a:pPr>
            <a:endParaRPr lang="tr-TR" sz="3200" dirty="0">
              <a:solidFill>
                <a:srgbClr val="0000CC"/>
              </a:solidFill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3200" dirty="0">
                <a:solidFill>
                  <a:srgbClr val="0000CC"/>
                </a:solidFill>
                <a:cs typeface="Arial" pitchFamily="34" charset="0"/>
              </a:rPr>
              <a:t>Öksürük, aksırık </a:t>
            </a:r>
            <a:r>
              <a:rPr lang="tr-TR" sz="3200" dirty="0" smtClean="0">
                <a:solidFill>
                  <a:srgbClr val="0000CC"/>
                </a:solidFill>
                <a:cs typeface="Arial" pitchFamily="34" charset="0"/>
              </a:rPr>
              <a:t>gibi reflekslerin oluşması</a:t>
            </a:r>
            <a:endParaRPr lang="tr-TR" sz="3200" dirty="0">
              <a:solidFill>
                <a:srgbClr val="0000C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9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TEMEL YAŞAM DESTEĞİ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3573463"/>
            <a:ext cx="91440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165850"/>
            <a:ext cx="925195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3568" y="1988840"/>
            <a:ext cx="7776864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5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Çocuk ve Bebek TYD </a:t>
            </a:r>
            <a:br>
              <a:rPr lang="tr-TR" sz="5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tr-TR" sz="5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Uygulama Basamakları</a:t>
            </a:r>
          </a:p>
        </p:txBody>
      </p:sp>
    </p:spTree>
    <p:extLst>
      <p:ext uri="{BB962C8B-B14F-4D97-AF65-F5344CB8AC3E}">
        <p14:creationId xmlns="" xmlns:p14="http://schemas.microsoft.com/office/powerpoint/2010/main" val="33581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SOLUNUM ve KALP DURMASI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3573463"/>
            <a:ext cx="91440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432048" y="1308824"/>
            <a:ext cx="8460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00CC"/>
                </a:solidFill>
              </a:rPr>
              <a:t>Solunum durması</a:t>
            </a:r>
            <a:r>
              <a:rPr lang="tr-TR" sz="2400" dirty="0" smtClean="0">
                <a:solidFill>
                  <a:srgbClr val="0000CC"/>
                </a:solidFill>
              </a:rPr>
              <a:t>: Solunum hareketlerinin durması nedeniyle vücudun yaşamak için ihtiyacı olan oksijenden yoksun kalmasıdır. Hemen yapay solunuma başlanmaz ise bir süre sonra kalp durması meydana gelir.</a:t>
            </a:r>
          </a:p>
          <a:p>
            <a:endParaRPr lang="tr-TR" sz="2400" dirty="0" smtClean="0">
              <a:solidFill>
                <a:srgbClr val="0000CC"/>
              </a:solidFill>
            </a:endParaRPr>
          </a:p>
          <a:p>
            <a:r>
              <a:rPr lang="tr-TR" sz="2400" b="1" dirty="0" smtClean="0">
                <a:solidFill>
                  <a:srgbClr val="0000CC"/>
                </a:solidFill>
              </a:rPr>
              <a:t>Kalp durması: </a:t>
            </a:r>
            <a:r>
              <a:rPr lang="tr-TR" sz="2400" dirty="0" smtClean="0">
                <a:solidFill>
                  <a:srgbClr val="0000CC"/>
                </a:solidFill>
              </a:rPr>
              <a:t>Bilinci kapalı kişide kalp atımının olmaması durumudur. Kalp durmasına en kısa sürede müdahale edilmezse dokuların oksijenlenmesi bozulacağı için beyin hasarı oluşur.</a:t>
            </a:r>
          </a:p>
          <a:p>
            <a:r>
              <a:rPr lang="tr-TR" sz="2400" dirty="0" smtClean="0">
                <a:solidFill>
                  <a:srgbClr val="0000CC"/>
                </a:solidFill>
              </a:rPr>
              <a:t>Kişide solunumun olmaması, bilincin kapalı olması, hiç hareket etmemesi ve uyaranlara cevap vermemesi kalp durmasının belirtisidir.</a:t>
            </a:r>
            <a:endParaRPr lang="tr-T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5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1008113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ÇOCUK </a:t>
            </a: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(1-8 yaş)</a:t>
            </a: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tr-TR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TYD UYGULAMA BASAMAKLARI</a:t>
            </a:r>
            <a:endParaRPr lang="tr-TR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251520" y="1757715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00CC"/>
                </a:solidFill>
              </a:rPr>
              <a:t>1- Kendisinin ve çocuğun güvenliğinden emin olunur,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2- Çocuğun omuzlarına dokunup “iyi misiniz?” diye sorularak bilinci kontrol edilir; eğer bilinci yok ise: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3- Çevreden yüksek sesle yardım çağrılır; 112 aratılır;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4- Çocuk sert bir zemin üzerine sırt üstü yatırılır,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5- Çocuğun yanına diz </a:t>
            </a:r>
            <a:r>
              <a:rPr lang="tr-TR" sz="2400" b="1" dirty="0" err="1" smtClean="0">
                <a:solidFill>
                  <a:srgbClr val="0000CC"/>
                </a:solidFill>
              </a:rPr>
              <a:t>çökülür</a:t>
            </a:r>
            <a:r>
              <a:rPr lang="tr-TR" sz="2400" b="1" dirty="0" smtClean="0">
                <a:solidFill>
                  <a:srgbClr val="0000CC"/>
                </a:solidFill>
              </a:rPr>
              <a:t>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6- Çocuğun boynunu ve göğsünü saran giysiler açılır</a:t>
            </a:r>
            <a:r>
              <a:rPr lang="tr-TR" sz="2400" b="1" dirty="0" smtClean="0">
                <a:solidFill>
                  <a:srgbClr val="0000CC"/>
                </a:solidFill>
              </a:rPr>
              <a:t>,</a:t>
            </a:r>
            <a:endParaRPr lang="tr-TR" sz="24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3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1008113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ÇOCUK </a:t>
            </a: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(1-8 yaş)</a:t>
            </a: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tr-TR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TYD UYGULAMA BASAMAKLARI</a:t>
            </a:r>
            <a:endParaRPr lang="tr-TR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251520" y="1496973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00CC"/>
                </a:solidFill>
              </a:rPr>
              <a:t>7- </a:t>
            </a:r>
            <a:r>
              <a:rPr lang="tr-TR" sz="2400" b="1" dirty="0" smtClean="0">
                <a:solidFill>
                  <a:srgbClr val="0000CC"/>
                </a:solidFill>
              </a:rPr>
              <a:t>Ağız içi gözle kontrol edilir; hava yolu tıkanıklığına neden olan yabancı cisim var ise çıkartılır,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8- Hava yolunu açmak için bir el hasta/yaralının alnına, diğer elin iki parmağı çene kemiğinin </a:t>
            </a:r>
            <a:r>
              <a:rPr lang="tr-TR" sz="2400" b="1" dirty="0" smtClean="0">
                <a:solidFill>
                  <a:srgbClr val="0000CC"/>
                </a:solidFill>
              </a:rPr>
              <a:t>üzerine </a:t>
            </a:r>
            <a:r>
              <a:rPr lang="tr-TR" sz="2400" dirty="0" smtClean="0">
                <a:solidFill>
                  <a:srgbClr val="0000CC"/>
                </a:solidFill>
              </a:rPr>
              <a:t>yerleştirilir</a:t>
            </a:r>
            <a:r>
              <a:rPr lang="tr-TR" sz="2400" dirty="0" smtClean="0">
                <a:solidFill>
                  <a:srgbClr val="0000CC"/>
                </a:solidFill>
              </a:rPr>
              <a:t>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9- Çene kemiğinin uzun kenarı yere dik gelecek şekilde alından bastırılıp, çeneden kaldırılarak baş </a:t>
            </a:r>
            <a:r>
              <a:rPr lang="tr-TR" sz="2400" b="1" dirty="0" smtClean="0">
                <a:solidFill>
                  <a:srgbClr val="0000CC"/>
                </a:solidFill>
              </a:rPr>
              <a:t>geriye </a:t>
            </a:r>
            <a:r>
              <a:rPr lang="tr-TR" sz="2400" dirty="0" smtClean="0">
                <a:solidFill>
                  <a:srgbClr val="0000CC"/>
                </a:solidFill>
              </a:rPr>
              <a:t>doğru </a:t>
            </a:r>
            <a:r>
              <a:rPr lang="tr-TR" sz="2400" dirty="0" smtClean="0">
                <a:solidFill>
                  <a:srgbClr val="0000CC"/>
                </a:solidFill>
              </a:rPr>
              <a:t>itilir; çocuğa </a:t>
            </a:r>
            <a:r>
              <a:rPr lang="tr-TR" sz="2400" b="1" dirty="0" smtClean="0">
                <a:solidFill>
                  <a:srgbClr val="0000CC"/>
                </a:solidFill>
              </a:rPr>
              <a:t>baş geri çene yukarı pozisyonu verilir,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10- Hasta/yaralının solunum yapıp yapmadığı bak-dinle-hisset yöntemiyle 10 saniye süre ile kontrol edilir:</a:t>
            </a:r>
          </a:p>
          <a:p>
            <a:r>
              <a:rPr lang="tr-TR" sz="2400" dirty="0" smtClean="0">
                <a:solidFill>
                  <a:srgbClr val="0000CC"/>
                </a:solidFill>
              </a:rPr>
              <a:t>· Göğüs kafesinin solunum hareketlerine bakılır,</a:t>
            </a:r>
          </a:p>
          <a:p>
            <a:r>
              <a:rPr lang="tr-TR" sz="2400" dirty="0" smtClean="0">
                <a:solidFill>
                  <a:srgbClr val="0000CC"/>
                </a:solidFill>
              </a:rPr>
              <a:t>· Eğilip, kulağını hastanın ağzına yaklaştırarak solunum dinlenirken diğer el göğüs üzerine </a:t>
            </a:r>
            <a:r>
              <a:rPr lang="tr-TR" sz="2400" dirty="0" smtClean="0">
                <a:solidFill>
                  <a:srgbClr val="0000CC"/>
                </a:solidFill>
              </a:rPr>
              <a:t>hafifçe yerleştirilerek </a:t>
            </a:r>
            <a:r>
              <a:rPr lang="tr-TR" sz="2400" dirty="0" smtClean="0">
                <a:solidFill>
                  <a:srgbClr val="0000CC"/>
                </a:solidFill>
              </a:rPr>
              <a:t>hissedilir.</a:t>
            </a:r>
            <a:endParaRPr lang="tr-T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3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1008113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ÇOCUK </a:t>
            </a: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(1-8 yaş)</a:t>
            </a: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tr-TR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TYD UYGULAMA BASAMAKLARI</a:t>
            </a:r>
            <a:endParaRPr lang="tr-TR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51520" y="168744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00CC"/>
                </a:solidFill>
              </a:rPr>
              <a:t>11- Solunum yok ise; alnın üzerine konulan elin baş ve işaret parmağını kullanarak çocuğun burnu kapatılır,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12-Baş geri çene yukarı pozisyonunda iken çocuğun ağzını içine alacak şekilde ağız yerleştirilir,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13- Çocuğun göğsünü yükseltmeye yarayacak kadar her biri 1 saniye süren 2 nefes verilir, havanın </a:t>
            </a:r>
            <a:r>
              <a:rPr lang="tr-TR" sz="2400" b="1" dirty="0" smtClean="0">
                <a:solidFill>
                  <a:srgbClr val="0000CC"/>
                </a:solidFill>
              </a:rPr>
              <a:t>geriye </a:t>
            </a:r>
            <a:r>
              <a:rPr lang="tr-TR" sz="2400" dirty="0" smtClean="0">
                <a:solidFill>
                  <a:srgbClr val="0000CC"/>
                </a:solidFill>
              </a:rPr>
              <a:t>çıkması </a:t>
            </a:r>
            <a:r>
              <a:rPr lang="tr-TR" sz="2400" dirty="0" smtClean="0">
                <a:solidFill>
                  <a:srgbClr val="0000CC"/>
                </a:solidFill>
              </a:rPr>
              <a:t>için zaman verilir</a:t>
            </a:r>
            <a:r>
              <a:rPr lang="tr-TR" sz="2400" dirty="0" smtClean="0">
                <a:solidFill>
                  <a:srgbClr val="0000CC"/>
                </a:solidFill>
              </a:rPr>
              <a:t>,</a:t>
            </a:r>
            <a:endParaRPr lang="tr-TR" sz="24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3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1008113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ÇOCUK </a:t>
            </a: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(1-8 yaş)</a:t>
            </a: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tr-TR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TYD UYGULAMA BASAMAKLARI</a:t>
            </a:r>
            <a:endParaRPr lang="tr-TR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51520" y="1166843"/>
            <a:ext cx="85689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300" b="1" dirty="0" smtClean="0">
                <a:solidFill>
                  <a:srgbClr val="0000CC"/>
                </a:solidFill>
              </a:rPr>
              <a:t>14- </a:t>
            </a:r>
            <a:r>
              <a:rPr lang="tr-TR" sz="2300" b="1" dirty="0" smtClean="0">
                <a:solidFill>
                  <a:srgbClr val="0000CC"/>
                </a:solidFill>
              </a:rPr>
              <a:t>Kalp basısı uygulamak için göğüs kemiğinin alt ve üst ucu tespit edilerek alt yarısına bir elin </a:t>
            </a:r>
            <a:r>
              <a:rPr lang="tr-TR" sz="2300" b="1" dirty="0" smtClean="0">
                <a:solidFill>
                  <a:srgbClr val="0000CC"/>
                </a:solidFill>
              </a:rPr>
              <a:t>topuğu </a:t>
            </a:r>
            <a:r>
              <a:rPr lang="tr-TR" sz="2300" dirty="0" smtClean="0">
                <a:solidFill>
                  <a:srgbClr val="0000CC"/>
                </a:solidFill>
              </a:rPr>
              <a:t>yerleştirilir</a:t>
            </a:r>
            <a:r>
              <a:rPr lang="tr-TR" sz="2300" dirty="0" smtClean="0">
                <a:solidFill>
                  <a:srgbClr val="0000CC"/>
                </a:solidFill>
              </a:rPr>
              <a:t>, (çocuk yetişkin görünümündeyse yetişkinlerde olduğu gibi iki el ile kalp basısı uygulanır ) </a:t>
            </a:r>
            <a:r>
              <a:rPr lang="tr-TR" sz="2300" dirty="0" smtClean="0">
                <a:solidFill>
                  <a:srgbClr val="0000CC"/>
                </a:solidFill>
              </a:rPr>
              <a:t>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15- Elin parmakları göğüs kafesiyle temas ettirilmeden, dirsek bükülmeden, göğüs kemiği üzerine </a:t>
            </a:r>
            <a:r>
              <a:rPr lang="tr-TR" sz="2300" b="1" dirty="0" smtClean="0">
                <a:solidFill>
                  <a:srgbClr val="0000CC"/>
                </a:solidFill>
              </a:rPr>
              <a:t>vücuda </a:t>
            </a:r>
            <a:r>
              <a:rPr lang="tr-TR" sz="2300" dirty="0" smtClean="0">
                <a:solidFill>
                  <a:srgbClr val="0000CC"/>
                </a:solidFill>
              </a:rPr>
              <a:t>dik </a:t>
            </a:r>
            <a:r>
              <a:rPr lang="tr-TR" sz="2300" dirty="0" smtClean="0">
                <a:solidFill>
                  <a:srgbClr val="0000CC"/>
                </a:solidFill>
              </a:rPr>
              <a:t>olacak şekilde tutulur,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16- Göğüs kemiği 5 cm aşağı inecek şekilde ( yandan bakıldığında göğüs yüksekliğinin 1/3’ü kadar) 30 </a:t>
            </a:r>
            <a:r>
              <a:rPr lang="tr-TR" sz="2300" b="1" dirty="0" smtClean="0">
                <a:solidFill>
                  <a:srgbClr val="0000CC"/>
                </a:solidFill>
              </a:rPr>
              <a:t>kalp </a:t>
            </a:r>
            <a:r>
              <a:rPr lang="tr-TR" sz="2300" dirty="0" smtClean="0">
                <a:solidFill>
                  <a:srgbClr val="0000CC"/>
                </a:solidFill>
              </a:rPr>
              <a:t>basısı </a:t>
            </a:r>
            <a:r>
              <a:rPr lang="tr-TR" sz="2300" dirty="0" smtClean="0">
                <a:solidFill>
                  <a:srgbClr val="0000CC"/>
                </a:solidFill>
              </a:rPr>
              <a:t>uygulanır, bu işlemin hızı dakikada 100 bası olacak şekilde ayarlanır,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17- Çocuğa 30 kalp masajından sonra 2 solunum yaptırılır (30;2) 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18- İlkyardımcı yalnız ise; 30;2 göğüs basısının 5 tur tekrarından sonra 112’yi kendisi arar,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19- Temel yaşam desteğine çocuğun yaşamsal refleksleri veya tıbbi yardım gelene kadar kesintisiz </a:t>
            </a:r>
            <a:r>
              <a:rPr lang="tr-TR" sz="2300" b="1" dirty="0" smtClean="0">
                <a:solidFill>
                  <a:srgbClr val="0000CC"/>
                </a:solidFill>
              </a:rPr>
              <a:t>devam </a:t>
            </a:r>
            <a:r>
              <a:rPr lang="tr-TR" sz="2300" dirty="0" smtClean="0">
                <a:solidFill>
                  <a:srgbClr val="0000CC"/>
                </a:solidFill>
              </a:rPr>
              <a:t>edilir</a:t>
            </a:r>
            <a:r>
              <a:rPr lang="tr-TR" sz="2300" dirty="0" smtClean="0">
                <a:solidFill>
                  <a:srgbClr val="0000CC"/>
                </a:solidFill>
              </a:rPr>
              <a:t>.</a:t>
            </a:r>
            <a:endParaRPr lang="tr-TR" sz="23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3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079599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tr-TR" sz="2800" dirty="0">
                <a:solidFill>
                  <a:srgbClr val="0000CC"/>
                </a:solidFill>
                <a:cs typeface="Arial" pitchFamily="34" charset="0"/>
              </a:rPr>
              <a:t>Çocuklarda göğüs </a:t>
            </a:r>
            <a:r>
              <a:rPr lang="tr-TR" sz="2800" dirty="0" smtClean="0">
                <a:solidFill>
                  <a:srgbClr val="0000CC"/>
                </a:solidFill>
                <a:cs typeface="Arial" pitchFamily="34" charset="0"/>
              </a:rPr>
              <a:t>basısını </a:t>
            </a:r>
            <a:r>
              <a:rPr lang="tr-TR" sz="2800" dirty="0">
                <a:solidFill>
                  <a:srgbClr val="0000CC"/>
                </a:solidFill>
                <a:cs typeface="Arial" pitchFamily="34" charset="0"/>
              </a:rPr>
              <a:t>tek veya iki elle yapın </a:t>
            </a:r>
            <a:endParaRPr lang="tr-TR" sz="2800" b="1" dirty="0">
              <a:solidFill>
                <a:srgbClr val="0000CC"/>
              </a:solidFill>
              <a:cs typeface="Arial" pitchFamily="34" charset="0"/>
            </a:endParaRPr>
          </a:p>
        </p:txBody>
      </p:sp>
      <p:pic>
        <p:nvPicPr>
          <p:cNvPr id="8" name="Picture 3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2375"/>
            <a:ext cx="2057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571744"/>
            <a:ext cx="302418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1008113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ÇOCUK </a:t>
            </a: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(1-8 yaş)</a:t>
            </a:r>
            <a:endParaRPr lang="tr-TR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TYD UYGULAMA BASAMAKLARI</a:t>
            </a:r>
            <a:endParaRPr lang="tr-TR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6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1008113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BEBEK (0-12 ay) </a:t>
            </a:r>
            <a:endParaRPr lang="tr-TR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TYD UYGULAMA BASAMAKLARI</a:t>
            </a:r>
            <a:endParaRPr lang="tr-TR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39552" y="1596856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00CC"/>
                </a:solidFill>
              </a:rPr>
              <a:t>1- Kendisinin ve bebeğin güvenliğinden emin olunur,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2- Ayak tabanına hafifçe vurarak bilinci kontrol edilir; eğer bilinci yok ise,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3- Çevreden yüksek sesle yardım çağrılır; 112 aratılır;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4- Bebek sert bir zemin üzerine sırt üstü yatırılır,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5- İlkyardımcı temel yaşam desteği uygulayacağı pozisyonu alır (yerde uygulama yapacak ise diz </a:t>
            </a:r>
            <a:r>
              <a:rPr lang="tr-TR" sz="2400" b="1" dirty="0" smtClean="0">
                <a:solidFill>
                  <a:srgbClr val="0000CC"/>
                </a:solidFill>
              </a:rPr>
              <a:t>çöker, </a:t>
            </a:r>
            <a:r>
              <a:rPr lang="tr-TR" sz="2400" dirty="0" smtClean="0">
                <a:solidFill>
                  <a:srgbClr val="0000CC"/>
                </a:solidFill>
              </a:rPr>
              <a:t>masa </a:t>
            </a:r>
            <a:r>
              <a:rPr lang="tr-TR" sz="2400" dirty="0" smtClean="0">
                <a:solidFill>
                  <a:srgbClr val="0000CC"/>
                </a:solidFill>
              </a:rPr>
              <a:t>v.b. yerde uygulama yapacak ise ayakta durur),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6- Bebeğin boynunu ve göğsünü saran giysiler açılır,</a:t>
            </a:r>
            <a:endParaRPr lang="tr-T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6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1008113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BEBEK (0-12 ay) </a:t>
            </a:r>
            <a:endParaRPr lang="tr-TR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TYD UYGULAMA BASAMAKLARI</a:t>
            </a:r>
            <a:endParaRPr lang="tr-TR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b="1" dirty="0" smtClean="0">
                <a:solidFill>
                  <a:srgbClr val="0000CC"/>
                </a:solidFill>
              </a:rPr>
              <a:t>7- Ağız içi gözle kontrol edilir; hava yolu tıkanıklığına neden olan yabancı cisim var ise çıkartılır,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0000CC"/>
                </a:solidFill>
              </a:rPr>
              <a:t>8- Hava yolunu açmak için, bir el bebeğin alnına, diğer elin iki parmağı çene kemiğine koyulup baş </a:t>
            </a:r>
            <a:r>
              <a:rPr lang="tr-TR" sz="2400" b="1" dirty="0" smtClean="0">
                <a:solidFill>
                  <a:srgbClr val="0000CC"/>
                </a:solidFill>
              </a:rPr>
              <a:t>hafifçe </a:t>
            </a:r>
            <a:r>
              <a:rPr lang="tr-TR" sz="2400" dirty="0" smtClean="0">
                <a:solidFill>
                  <a:srgbClr val="0000CC"/>
                </a:solidFill>
              </a:rPr>
              <a:t>yukarı </a:t>
            </a:r>
            <a:r>
              <a:rPr lang="tr-TR" sz="2400" dirty="0" smtClean="0">
                <a:solidFill>
                  <a:srgbClr val="0000CC"/>
                </a:solidFill>
              </a:rPr>
              <a:t>geri itilerek eğilir, baş geri çene yukarı pozisyonu verilir,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0000CC"/>
                </a:solidFill>
              </a:rPr>
              <a:t>9- Bebeğin solunum yapıp yapmadığı bak-dinle-hisset yöntemiyle 10 saniye süre ile kontrol edilir:</a:t>
            </a:r>
          </a:p>
          <a:p>
            <a:pPr>
              <a:buNone/>
            </a:pPr>
            <a:r>
              <a:rPr lang="tr-TR" sz="2400" dirty="0" smtClean="0">
                <a:solidFill>
                  <a:srgbClr val="0000CC"/>
                </a:solidFill>
              </a:rPr>
              <a:t>· Göğüs kafesinin solunum hareketlerine bakılır,</a:t>
            </a:r>
          </a:p>
          <a:p>
            <a:pPr>
              <a:buNone/>
            </a:pPr>
            <a:r>
              <a:rPr lang="tr-TR" sz="2400" dirty="0" smtClean="0">
                <a:solidFill>
                  <a:srgbClr val="0000CC"/>
                </a:solidFill>
              </a:rPr>
              <a:t>· Eğilip, kulağını hastanın ağzına yaklaştırarak solunum dinlenirken diğer el göğüs üzerine </a:t>
            </a:r>
            <a:r>
              <a:rPr lang="tr-TR" sz="2400" dirty="0" smtClean="0">
                <a:solidFill>
                  <a:srgbClr val="0000CC"/>
                </a:solidFill>
              </a:rPr>
              <a:t>hafifçe yerleştirilerek </a:t>
            </a:r>
            <a:r>
              <a:rPr lang="tr-TR" sz="2400" dirty="0" smtClean="0">
                <a:solidFill>
                  <a:srgbClr val="0000CC"/>
                </a:solidFill>
              </a:rPr>
              <a:t>hissedilir</a:t>
            </a:r>
            <a:r>
              <a:rPr lang="tr-TR" sz="2400" dirty="0" smtClean="0">
                <a:solidFill>
                  <a:srgbClr val="0000CC"/>
                </a:solidFill>
              </a:rPr>
              <a:t>,</a:t>
            </a:r>
            <a:endParaRPr lang="tr-TR" sz="24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6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592288" cy="215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1008113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BEBEK (0-12 ay) </a:t>
            </a:r>
            <a:endParaRPr lang="tr-TR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TYD UYGULAMA BASAMAKLARI</a:t>
            </a:r>
            <a:endParaRPr lang="tr-TR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395536" y="1855365"/>
            <a:ext cx="5904656" cy="39498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b="1" dirty="0" smtClean="0">
                <a:solidFill>
                  <a:srgbClr val="0000CC"/>
                </a:solidFill>
              </a:rPr>
              <a:t>10- </a:t>
            </a:r>
            <a:r>
              <a:rPr lang="tr-TR" sz="2400" b="1" dirty="0" smtClean="0">
                <a:solidFill>
                  <a:srgbClr val="0000CC"/>
                </a:solidFill>
              </a:rPr>
              <a:t>Solunum yoksa ağız dolusu nefes alınır ve ağız bebeğin ağız ve burnunu içine alacak şekilde yerleştirilir,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0000CC"/>
                </a:solidFill>
              </a:rPr>
              <a:t>11-Bebeğin göğsünü yükseltmeye yarayacak kadar her biri 1 saniye süren 2 solunum verilir, havanın </a:t>
            </a:r>
            <a:r>
              <a:rPr lang="tr-TR" sz="2400" b="1" dirty="0" smtClean="0">
                <a:solidFill>
                  <a:srgbClr val="0000CC"/>
                </a:solidFill>
              </a:rPr>
              <a:t>geriye </a:t>
            </a:r>
            <a:r>
              <a:rPr lang="tr-TR" sz="2400" dirty="0" smtClean="0">
                <a:solidFill>
                  <a:srgbClr val="0000CC"/>
                </a:solidFill>
              </a:rPr>
              <a:t>çıkması </a:t>
            </a:r>
            <a:r>
              <a:rPr lang="tr-TR" sz="2400" dirty="0" smtClean="0">
                <a:solidFill>
                  <a:srgbClr val="0000CC"/>
                </a:solidFill>
              </a:rPr>
              <a:t>için zaman </a:t>
            </a:r>
            <a:r>
              <a:rPr lang="tr-TR" sz="2400" dirty="0" smtClean="0">
                <a:solidFill>
                  <a:srgbClr val="0000CC"/>
                </a:solidFill>
              </a:rPr>
              <a:t>verilir,</a:t>
            </a:r>
            <a:endParaRPr lang="tr-TR" sz="24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6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78808"/>
            <a:ext cx="2808312" cy="177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1008113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BEBEK (0-12 ay) </a:t>
            </a:r>
            <a:endParaRPr lang="tr-TR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TYD UYGULAMA BASAMAKLARI</a:t>
            </a:r>
            <a:endParaRPr lang="tr-TR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288032" y="1175841"/>
            <a:ext cx="885596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300" b="1" dirty="0" smtClean="0">
                <a:solidFill>
                  <a:srgbClr val="0000CC"/>
                </a:solidFill>
              </a:rPr>
              <a:t>12- Kalp basısı uygulamak için bebeğin (iki meme başının altındaki hattın ortası göğüs merkezini </a:t>
            </a:r>
            <a:r>
              <a:rPr lang="tr-TR" sz="2300" b="1" dirty="0" smtClean="0">
                <a:solidFill>
                  <a:srgbClr val="0000CC"/>
                </a:solidFill>
              </a:rPr>
              <a:t>oluşturur) </a:t>
            </a:r>
            <a:r>
              <a:rPr lang="tr-TR" sz="2300" dirty="0" smtClean="0">
                <a:solidFill>
                  <a:srgbClr val="0000CC"/>
                </a:solidFill>
              </a:rPr>
              <a:t>göğüs </a:t>
            </a:r>
            <a:r>
              <a:rPr lang="tr-TR" sz="2300" dirty="0" smtClean="0">
                <a:solidFill>
                  <a:srgbClr val="0000CC"/>
                </a:solidFill>
              </a:rPr>
              <a:t>merkezi belirlenir,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13- Bir elin orta ve yüzük parmağı bebeğin göğüs merkezine yerleştirilir,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14- Göğüs kemiği 4 cm aşağı inecek şekilde ( yandan bakıldığında göğüs yüksekliğinin 1/3’ü kadar) 30 </a:t>
            </a:r>
            <a:r>
              <a:rPr lang="tr-TR" sz="2300" b="1" dirty="0" smtClean="0">
                <a:solidFill>
                  <a:srgbClr val="0000CC"/>
                </a:solidFill>
              </a:rPr>
              <a:t>kalp </a:t>
            </a:r>
            <a:r>
              <a:rPr lang="tr-TR" sz="2300" dirty="0" smtClean="0">
                <a:solidFill>
                  <a:srgbClr val="0000CC"/>
                </a:solidFill>
              </a:rPr>
              <a:t>basısı </a:t>
            </a:r>
            <a:r>
              <a:rPr lang="tr-TR" sz="2300" dirty="0" smtClean="0">
                <a:solidFill>
                  <a:srgbClr val="0000CC"/>
                </a:solidFill>
              </a:rPr>
              <a:t>uygulanır, bu işlemin hızı dakikada 100 bası olacak şekilde ayarlanır,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15- Bebeğe 30 kalp masajından sonra 2 solunum yaptırılır (30;2) 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16- İlkyardımcı yalnız ise; 30;2 göğüs basısının 5 tur tekrarından sonra 112’yi kendisi arar,</a:t>
            </a:r>
          </a:p>
          <a:p>
            <a:r>
              <a:rPr lang="tr-TR" sz="2300" b="1" dirty="0" smtClean="0">
                <a:solidFill>
                  <a:srgbClr val="0000CC"/>
                </a:solidFill>
              </a:rPr>
              <a:t>17- Temel yaşam desteğine bebeğin yaşamsal refleksleri veya tıbbi yardım gelene kadar kesintisiz </a:t>
            </a:r>
            <a:r>
              <a:rPr lang="tr-TR" sz="2300" b="1" dirty="0" smtClean="0">
                <a:solidFill>
                  <a:srgbClr val="0000CC"/>
                </a:solidFill>
              </a:rPr>
              <a:t>devam </a:t>
            </a:r>
            <a:r>
              <a:rPr lang="tr-TR" sz="2300" dirty="0" smtClean="0">
                <a:solidFill>
                  <a:srgbClr val="0000CC"/>
                </a:solidFill>
              </a:rPr>
              <a:t>edilir</a:t>
            </a:r>
            <a:r>
              <a:rPr lang="tr-TR" sz="2300" dirty="0" smtClean="0">
                <a:solidFill>
                  <a:srgbClr val="0000CC"/>
                </a:solidFill>
              </a:rPr>
              <a:t>.</a:t>
            </a:r>
            <a:endParaRPr lang="tr-TR" sz="23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31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07504" y="404663"/>
            <a:ext cx="8964488" cy="792089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HAVAYOLU TIKANIKLIĞI</a:t>
            </a:r>
            <a:endParaRPr lang="tr-TR" sz="3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467544" y="242088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0000CC"/>
                </a:solidFill>
              </a:rPr>
              <a:t>Hava yolunun, solunumu gerçekleştirmek için gerekli havanın geçişine engel olacak şekilde tıkanmasıdır</a:t>
            </a:r>
            <a:r>
              <a:rPr lang="tr-TR" sz="2800" dirty="0" smtClean="0">
                <a:solidFill>
                  <a:srgbClr val="0000CC"/>
                </a:solidFill>
              </a:rPr>
              <a:t>.</a:t>
            </a:r>
          </a:p>
          <a:p>
            <a:endParaRPr lang="tr-TR" sz="2800" dirty="0" smtClean="0">
              <a:solidFill>
                <a:srgbClr val="0000CC"/>
              </a:solidFill>
            </a:endParaRPr>
          </a:p>
          <a:p>
            <a:r>
              <a:rPr lang="tr-TR" sz="2800" dirty="0" smtClean="0">
                <a:solidFill>
                  <a:srgbClr val="0000CC"/>
                </a:solidFill>
              </a:rPr>
              <a:t>Tıkanma tam tıkanma ya da kısmi tıkanma şeklinde olabilir.</a:t>
            </a:r>
            <a:endParaRPr lang="tr-T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9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TEMEL YAŞAM DESTEĞİ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3573463"/>
            <a:ext cx="91440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j_natlgeodu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492896"/>
            <a:ext cx="3162300" cy="25955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726" y="1484784"/>
            <a:ext cx="57604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00CC"/>
                </a:solidFill>
              </a:rPr>
              <a:t>Yaşam kurtarmak amacı ile hava yolu açıklığı sağlandıktan sonra, solunumu ve/veya kalbi durmuş kişiye</a:t>
            </a:r>
          </a:p>
          <a:p>
            <a:r>
              <a:rPr lang="tr-TR" sz="2800" b="1" dirty="0" smtClean="0">
                <a:solidFill>
                  <a:srgbClr val="0000CC"/>
                </a:solidFill>
              </a:rPr>
              <a:t>yapay solunum ile akciğerlerine oksijen gitmesini, dış kalp masajı ile de kalpten kan pompalanmasını</a:t>
            </a:r>
          </a:p>
          <a:p>
            <a:r>
              <a:rPr lang="tr-TR" sz="2800" b="1" dirty="0" smtClean="0">
                <a:solidFill>
                  <a:srgbClr val="0000CC"/>
                </a:solidFill>
              </a:rPr>
              <a:t>sağlamak üzere yapılan ilaçsız müdahalelerdir.</a:t>
            </a:r>
            <a:endParaRPr lang="tr-TR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5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sCANMO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00808"/>
            <a:ext cx="4452318" cy="3075312"/>
          </a:xfrm>
          <a:prstGeom prst="rect">
            <a:avLst/>
          </a:prstGeom>
          <a:noFill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254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rgbClr val="0000CC"/>
                </a:solidFill>
                <a:cs typeface="Arial" pitchFamily="34" charset="0"/>
              </a:rPr>
              <a:t>Kısmi tıkanma belirtileri</a:t>
            </a:r>
            <a:endParaRPr lang="tr-TR" dirty="0" smtClean="0">
              <a:solidFill>
                <a:srgbClr val="0000CC"/>
              </a:solidFill>
              <a:cs typeface="Arial" pitchFamily="34" charset="0"/>
            </a:endParaRPr>
          </a:p>
          <a:p>
            <a:pPr lvl="1"/>
            <a:r>
              <a:rPr lang="tr-TR" dirty="0" smtClean="0">
                <a:solidFill>
                  <a:srgbClr val="0000CC"/>
                </a:solidFill>
                <a:cs typeface="Arial" pitchFamily="34" charset="0"/>
              </a:rPr>
              <a:t>Öksürür</a:t>
            </a:r>
          </a:p>
          <a:p>
            <a:pPr lvl="1"/>
            <a:r>
              <a:rPr lang="tr-TR" dirty="0" smtClean="0">
                <a:solidFill>
                  <a:srgbClr val="0000CC"/>
                </a:solidFill>
                <a:cs typeface="Arial" pitchFamily="34" charset="0"/>
              </a:rPr>
              <a:t>Nefes alabilir</a:t>
            </a:r>
          </a:p>
          <a:p>
            <a:pPr lvl="1"/>
            <a:r>
              <a:rPr lang="tr-TR" dirty="0" smtClean="0">
                <a:solidFill>
                  <a:srgbClr val="0000CC"/>
                </a:solidFill>
                <a:cs typeface="Arial" pitchFamily="34" charset="0"/>
              </a:rPr>
              <a:t>Konuşabilir</a:t>
            </a:r>
          </a:p>
          <a:p>
            <a:endParaRPr lang="tr-TR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544" y="5013176"/>
            <a:ext cx="8229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3200" dirty="0">
                <a:solidFill>
                  <a:srgbClr val="0000CC"/>
                </a:solidFill>
                <a:cs typeface="Arial" pitchFamily="34" charset="0"/>
              </a:rPr>
              <a:t>Bu durumda </a:t>
            </a:r>
            <a:r>
              <a:rPr lang="tr-TR" sz="3200" b="1" dirty="0">
                <a:solidFill>
                  <a:srgbClr val="0000CC"/>
                </a:solidFill>
                <a:cs typeface="Arial" pitchFamily="34" charset="0"/>
              </a:rPr>
              <a:t>öksürmeye devam etmesi için uyarın ve başka bir şey yapmayın</a:t>
            </a:r>
          </a:p>
          <a:p>
            <a:pPr marL="342900" indent="-342900">
              <a:spcBef>
                <a:spcPct val="20000"/>
              </a:spcBef>
            </a:pPr>
            <a:endParaRPr lang="tr-TR" dirty="0">
              <a:solidFill>
                <a:srgbClr val="0000CC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792089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HAVAYOLU TIKANIKLIĞI </a:t>
            </a:r>
            <a:endParaRPr lang="tr-TR" sz="3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7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7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9891"/>
            <a:ext cx="28590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95736" y="1268760"/>
            <a:ext cx="454684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rgbClr val="0000CC"/>
                </a:solidFill>
                <a:cs typeface="Arial" pitchFamily="34" charset="0"/>
              </a:rPr>
              <a:t>Tam tıkanma belirtileri</a:t>
            </a:r>
            <a:endParaRPr lang="tr-TR" dirty="0" smtClean="0">
              <a:solidFill>
                <a:srgbClr val="0000CC"/>
              </a:solidFill>
              <a:cs typeface="Arial" pitchFamily="34" charset="0"/>
            </a:endParaRPr>
          </a:p>
          <a:p>
            <a:pPr lvl="1"/>
            <a:r>
              <a:rPr lang="tr-TR" dirty="0" smtClean="0">
                <a:solidFill>
                  <a:srgbClr val="0000CC"/>
                </a:solidFill>
                <a:cs typeface="Arial" pitchFamily="34" charset="0"/>
              </a:rPr>
              <a:t>Nefes alamaz</a:t>
            </a:r>
          </a:p>
          <a:p>
            <a:pPr lvl="1"/>
            <a:r>
              <a:rPr lang="tr-TR" dirty="0" smtClean="0">
                <a:solidFill>
                  <a:srgbClr val="0000CC"/>
                </a:solidFill>
                <a:cs typeface="Arial" pitchFamily="34" charset="0"/>
              </a:rPr>
              <a:t>Acı çeker, ellerini boynuna götürür</a:t>
            </a:r>
          </a:p>
          <a:p>
            <a:pPr lvl="1"/>
            <a:r>
              <a:rPr lang="tr-TR" dirty="0" smtClean="0">
                <a:solidFill>
                  <a:srgbClr val="0000CC"/>
                </a:solidFill>
                <a:cs typeface="Arial" pitchFamily="34" charset="0"/>
              </a:rPr>
              <a:t>Konuşamaz</a:t>
            </a:r>
          </a:p>
          <a:p>
            <a:pPr lvl="1"/>
            <a:r>
              <a:rPr lang="tr-TR" dirty="0" smtClean="0">
                <a:solidFill>
                  <a:srgbClr val="0000CC"/>
                </a:solidFill>
                <a:cs typeface="Arial" pitchFamily="34" charset="0"/>
              </a:rPr>
              <a:t>Rengi morarır</a:t>
            </a:r>
          </a:p>
          <a:p>
            <a:pPr lvl="1">
              <a:buFontTx/>
              <a:buNone/>
            </a:pPr>
            <a:endParaRPr lang="tr-TR" dirty="0" smtClean="0"/>
          </a:p>
          <a:p>
            <a:pPr>
              <a:buFontTx/>
              <a:buNone/>
            </a:pPr>
            <a:endParaRPr lang="tr-TR" b="1" dirty="0" smtClean="0"/>
          </a:p>
          <a:p>
            <a:pPr>
              <a:buFontTx/>
              <a:buNone/>
            </a:pPr>
            <a:endParaRPr lang="tr-TR" dirty="0" smtClean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01" t="7500" r="10001" b="14999"/>
          <a:stretch>
            <a:fillRect/>
          </a:stretch>
        </p:blipFill>
        <p:spPr>
          <a:xfrm>
            <a:off x="323528" y="2708883"/>
            <a:ext cx="2254991" cy="2448309"/>
          </a:xfrm>
          <a:prstGeom prst="rect">
            <a:avLst/>
          </a:prstGeom>
          <a:noFill/>
          <a:ln/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792089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HAVAYOLU TIKANIKLIĞI</a:t>
            </a:r>
            <a:endParaRPr lang="tr-TR" sz="3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51520" y="573325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Bu durumda </a:t>
            </a:r>
            <a:r>
              <a:rPr lang="tr-TR" sz="2400" b="1" dirty="0" err="1" smtClean="0"/>
              <a:t>Heimlich</a:t>
            </a:r>
            <a:r>
              <a:rPr lang="tr-TR" sz="2400" b="1" dirty="0" smtClean="0"/>
              <a:t> Manevrası (=Karına bası uygulama) yapılır.</a:t>
            </a:r>
            <a:endParaRPr lang="tr-TR" sz="2400" b="1" dirty="0"/>
          </a:p>
        </p:txBody>
      </p:sp>
    </p:spTree>
    <p:extLst>
      <p:ext uri="{BB962C8B-B14F-4D97-AF65-F5344CB8AC3E}">
        <p14:creationId xmlns="" xmlns:p14="http://schemas.microsoft.com/office/powerpoint/2010/main" val="42677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Y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020"/>
          <a:stretch>
            <a:fillRect/>
          </a:stretch>
        </p:blipFill>
        <p:spPr bwMode="auto">
          <a:xfrm>
            <a:off x="6227763" y="1196975"/>
            <a:ext cx="2776537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792089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HAVAYOLU TIKANIKLIĞI </a:t>
            </a:r>
            <a:endParaRPr lang="tr-TR" sz="3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95536" y="1412776"/>
            <a:ext cx="5976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 smtClean="0">
                <a:solidFill>
                  <a:srgbClr val="0000CC"/>
                </a:solidFill>
              </a:rPr>
              <a:t>Hasta </a:t>
            </a:r>
            <a:r>
              <a:rPr lang="es-ES" sz="2400" dirty="0" smtClean="0">
                <a:solidFill>
                  <a:srgbClr val="0000CC"/>
                </a:solidFill>
              </a:rPr>
              <a:t>ayakta ya da oturur pozisyonda olabilir,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Hastanın yanında veya arkasında durulur,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Bir elle göğsü desteklenerek öne eğilmesi sağlanır,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Diğer elin topuğu ile hızla 5 kez </a:t>
            </a:r>
            <a:r>
              <a:rPr lang="tr-TR" sz="2400" dirty="0" smtClean="0">
                <a:solidFill>
                  <a:srgbClr val="0000CC"/>
                </a:solidFill>
              </a:rPr>
              <a:t>sırtına           </a:t>
            </a:r>
            <a:r>
              <a:rPr lang="tr-TR" sz="2400" dirty="0" smtClean="0">
                <a:solidFill>
                  <a:srgbClr val="0000CC"/>
                </a:solidFill>
              </a:rPr>
              <a:t>( kürek kemikleri arasına) süpürür tarzda vurulur,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Tıkanıklığın açılıp açılmadığına bakılır, açıldıysa işlem durdurulur,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Tıkanıklık açılmadıysa </a:t>
            </a:r>
            <a:r>
              <a:rPr lang="tr-TR" sz="2400" dirty="0" err="1" smtClean="0">
                <a:solidFill>
                  <a:srgbClr val="0000CC"/>
                </a:solidFill>
              </a:rPr>
              <a:t>heimlich</a:t>
            </a:r>
            <a:r>
              <a:rPr lang="tr-TR" sz="2400" dirty="0" smtClean="0">
                <a:solidFill>
                  <a:srgbClr val="0000CC"/>
                </a:solidFill>
              </a:rPr>
              <a:t> manevrası yapılır;</a:t>
            </a:r>
            <a:endParaRPr lang="tr-T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4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Y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986"/>
          <a:stretch>
            <a:fillRect/>
          </a:stretch>
        </p:blipFill>
        <p:spPr bwMode="auto">
          <a:xfrm>
            <a:off x="6227763" y="1196975"/>
            <a:ext cx="2667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792089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HAVAYOLU TIKANIKLIĞI </a:t>
            </a:r>
            <a:endParaRPr lang="tr-TR" sz="3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23528" y="1268760"/>
            <a:ext cx="59046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Hastanın </a:t>
            </a:r>
            <a:r>
              <a:rPr lang="tr-TR" sz="2400" dirty="0" smtClean="0">
                <a:solidFill>
                  <a:srgbClr val="0000CC"/>
                </a:solidFill>
              </a:rPr>
              <a:t>arkasına geçip sarılarak gövdesi kavranır,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Bir elin başparmağı midenin üst kısmına, göğüs kemiği altına gelecek şekilde yumruk yaparak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konur. Diğer el ile yumruk yapılan el kavranır,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Kuvvetle arkaya ve yukarı doğru bastırılır,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Bu hareket 5 kez yabancı cisim çıkıncaya kadar tekrarlanır,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Tıkanıklık açılmadıysa tekrar sırtına vurulur,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Bu işlemler 5’er kez olacak şekilde dönüşümlü olarak tekrarlanır,</a:t>
            </a:r>
            <a:endParaRPr lang="tr-T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1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792089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HAVAYOLU TIKANIKLIĞI </a:t>
            </a:r>
            <a:endParaRPr lang="tr-TR" sz="3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83568" y="200335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Hastanın </a:t>
            </a:r>
            <a:r>
              <a:rPr lang="tr-TR" sz="2400" dirty="0" smtClean="0">
                <a:solidFill>
                  <a:srgbClr val="0000CC"/>
                </a:solidFill>
              </a:rPr>
              <a:t>bilinci kapanırsa, sert zemin üzerine yatırılır,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 smtClean="0">
                <a:solidFill>
                  <a:srgbClr val="0000CC"/>
                </a:solidFill>
              </a:rPr>
              <a:t> </a:t>
            </a:r>
            <a:r>
              <a:rPr lang="es-ES" sz="2400" dirty="0" smtClean="0">
                <a:solidFill>
                  <a:srgbClr val="0000CC"/>
                </a:solidFill>
              </a:rPr>
              <a:t>Şah damarından nabız ve solunum değerlendirilir,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Tıbbi yardım istenir </a:t>
            </a:r>
            <a:r>
              <a:rPr lang="tr-TR" sz="2400" b="1" dirty="0" smtClean="0">
                <a:solidFill>
                  <a:srgbClr val="0000CC"/>
                </a:solidFill>
              </a:rPr>
              <a:t>(112),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Temel yaşam desteği uygulanır.</a:t>
            </a:r>
            <a:endParaRPr lang="tr-T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7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792089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HAVAYOLU TIKANIKLIĞI </a:t>
            </a:r>
            <a:endParaRPr lang="tr-TR" sz="3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07504" y="980728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/>
              <a:t>Bilincini kaybetmiş(=bilinci kapalı) </a:t>
            </a:r>
            <a:r>
              <a:rPr lang="tr-TR" sz="2800" b="1" dirty="0" smtClean="0"/>
              <a:t>kişilerde</a:t>
            </a:r>
          </a:p>
          <a:p>
            <a:pPr algn="ctr"/>
            <a:r>
              <a:rPr lang="tr-TR" sz="2800" b="1" dirty="0" smtClean="0"/>
              <a:t> </a:t>
            </a:r>
            <a:r>
              <a:rPr lang="tr-TR" sz="2800" b="1" dirty="0" err="1" smtClean="0"/>
              <a:t>Heimlich</a:t>
            </a:r>
            <a:r>
              <a:rPr lang="tr-TR" sz="2800" b="1" dirty="0" smtClean="0"/>
              <a:t> Manevrası</a:t>
            </a:r>
            <a:endParaRPr lang="tr-TR" sz="2800" dirty="0"/>
          </a:p>
        </p:txBody>
      </p:sp>
      <p:sp>
        <p:nvSpPr>
          <p:cNvPr id="9" name="8 Dikdörtgen"/>
          <p:cNvSpPr/>
          <p:nvPr/>
        </p:nvSpPr>
        <p:spPr>
          <a:xfrm>
            <a:off x="108520" y="1844824"/>
            <a:ext cx="9035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CC"/>
                </a:solidFill>
              </a:rPr>
              <a:t> Hasta </a:t>
            </a:r>
            <a:r>
              <a:rPr lang="tr-TR" sz="2000" dirty="0" smtClean="0">
                <a:solidFill>
                  <a:srgbClr val="0000CC"/>
                </a:solidFill>
              </a:rPr>
              <a:t>yere yatırılır, yan pozisyonda sırtına 5 kez vurulur,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CC"/>
                </a:solidFill>
              </a:rPr>
              <a:t> </a:t>
            </a:r>
            <a:r>
              <a:rPr lang="tr-TR" sz="2000" dirty="0" smtClean="0">
                <a:solidFill>
                  <a:srgbClr val="0000CC"/>
                </a:solidFill>
              </a:rPr>
              <a:t>Tıkanma açılmadığı takdirde hasta düz bir zeminde başı yana çevrilir,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CC"/>
                </a:solidFill>
              </a:rPr>
              <a:t> </a:t>
            </a:r>
            <a:r>
              <a:rPr lang="tr-TR" sz="2000" dirty="0" smtClean="0">
                <a:solidFill>
                  <a:srgbClr val="0000CC"/>
                </a:solidFill>
              </a:rPr>
              <a:t>Hastanın bacakları üzerine ata biner şekilde oturulur,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CC"/>
                </a:solidFill>
              </a:rPr>
              <a:t> </a:t>
            </a:r>
            <a:r>
              <a:rPr lang="tr-TR" sz="2000" dirty="0" smtClean="0">
                <a:solidFill>
                  <a:srgbClr val="0000CC"/>
                </a:solidFill>
              </a:rPr>
              <a:t>Bir elin topuğunu göbek ile göğüs kemiği arasına yerleştirilir, diğer el üzerine konur,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CC"/>
                </a:solidFill>
              </a:rPr>
              <a:t> </a:t>
            </a:r>
            <a:r>
              <a:rPr lang="tr-TR" sz="2000" dirty="0" smtClean="0">
                <a:solidFill>
                  <a:srgbClr val="0000CC"/>
                </a:solidFill>
              </a:rPr>
              <a:t>Göbeğin üzerinden kürek kemiklerine doğru eğik bir baskı uygulanır,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>
                <a:solidFill>
                  <a:srgbClr val="0000CC"/>
                </a:solidFill>
              </a:rPr>
              <a:t> </a:t>
            </a:r>
            <a:r>
              <a:rPr lang="es-ES" sz="2000" dirty="0" smtClean="0">
                <a:solidFill>
                  <a:srgbClr val="0000CC"/>
                </a:solidFill>
              </a:rPr>
              <a:t>Şah damarından nabız ve solunum değerlendirilir,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CC"/>
                </a:solidFill>
              </a:rPr>
              <a:t> </a:t>
            </a:r>
            <a:r>
              <a:rPr lang="tr-TR" sz="2000" dirty="0" smtClean="0">
                <a:solidFill>
                  <a:srgbClr val="0000CC"/>
                </a:solidFill>
              </a:rPr>
              <a:t>İşleme yabancı cisim çıkıncaya kadar devam edilir,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CC"/>
                </a:solidFill>
              </a:rPr>
              <a:t> </a:t>
            </a:r>
            <a:r>
              <a:rPr lang="tr-TR" sz="2000" dirty="0" smtClean="0">
                <a:solidFill>
                  <a:srgbClr val="0000CC"/>
                </a:solidFill>
              </a:rPr>
              <a:t>Tıbbi yardım istenir (</a:t>
            </a:r>
            <a:r>
              <a:rPr lang="tr-TR" sz="2000" b="1" dirty="0" smtClean="0">
                <a:solidFill>
                  <a:srgbClr val="0000CC"/>
                </a:solidFill>
              </a:rPr>
              <a:t>112),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CC"/>
                </a:solidFill>
              </a:rPr>
              <a:t> </a:t>
            </a:r>
            <a:r>
              <a:rPr lang="tr-TR" sz="2000" dirty="0" smtClean="0">
                <a:solidFill>
                  <a:srgbClr val="0000CC"/>
                </a:solidFill>
              </a:rPr>
              <a:t>Bu hareketi 5–7 kez yabancı cisim çıkıncaya kadar ya da yardım gelinceye kadar devam edin,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CC"/>
                </a:solidFill>
              </a:rPr>
              <a:t> </a:t>
            </a:r>
            <a:r>
              <a:rPr lang="tr-TR" sz="2000" dirty="0" smtClean="0">
                <a:solidFill>
                  <a:srgbClr val="0000CC"/>
                </a:solidFill>
              </a:rPr>
              <a:t>Bu tür olgularda havayolu tıkanıklığından şüphelenildiğinde, ilkyardımcılar Temel Yaşam </a:t>
            </a:r>
            <a:r>
              <a:rPr lang="tr-TR" sz="2000" dirty="0" smtClean="0">
                <a:solidFill>
                  <a:srgbClr val="0000CC"/>
                </a:solidFill>
              </a:rPr>
              <a:t>Desteği uygulamalarını </a:t>
            </a:r>
            <a:r>
              <a:rPr lang="tr-TR" sz="2000" dirty="0" smtClean="0">
                <a:solidFill>
                  <a:srgbClr val="0000CC"/>
                </a:solidFill>
              </a:rPr>
              <a:t>yapacaklardır. Kurtarıcı nefes verdikten sonra hava gitmiyorsa tıkanıklık </a:t>
            </a:r>
            <a:r>
              <a:rPr lang="tr-TR" sz="2000" dirty="0" smtClean="0">
                <a:solidFill>
                  <a:srgbClr val="0000CC"/>
                </a:solidFill>
              </a:rPr>
              <a:t>olduğu </a:t>
            </a:r>
            <a:r>
              <a:rPr lang="tr-TR" sz="2000" dirty="0" smtClean="0">
                <a:solidFill>
                  <a:srgbClr val="0000CC"/>
                </a:solidFill>
              </a:rPr>
              <a:t>düşünülür, ilkyardımcı ağız içinde yabancı cisim olup olmadığını kontrol etmeli, yabancı </a:t>
            </a:r>
            <a:r>
              <a:rPr lang="tr-TR" sz="2000" dirty="0" smtClean="0">
                <a:solidFill>
                  <a:srgbClr val="0000CC"/>
                </a:solidFill>
              </a:rPr>
              <a:t>cisim görüyorsa </a:t>
            </a:r>
            <a:r>
              <a:rPr lang="tr-TR" sz="2000" dirty="0" smtClean="0">
                <a:solidFill>
                  <a:srgbClr val="0000CC"/>
                </a:solidFill>
              </a:rPr>
              <a:t>çıkarmalıdır.</a:t>
            </a:r>
            <a:endParaRPr lang="tr-TR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7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792089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BEBEKLERDE HAVAYOLU TIKANIKLIĞI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467544" y="1496973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Bebek </a:t>
            </a:r>
            <a:r>
              <a:rPr lang="tr-TR" sz="2400" dirty="0" smtClean="0">
                <a:solidFill>
                  <a:srgbClr val="0000CC"/>
                </a:solidFill>
              </a:rPr>
              <a:t>ilkyardımcının bir kolu üzerine ters olarak yatırılır,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Başparmak </a:t>
            </a:r>
            <a:r>
              <a:rPr lang="tr-TR" sz="2400" dirty="0" smtClean="0">
                <a:solidFill>
                  <a:srgbClr val="0000CC"/>
                </a:solidFill>
              </a:rPr>
              <a:t>ve diğer parmakların yardımıyla bebeğin çenesi kavranarak boynundan tutulur </a:t>
            </a:r>
            <a:r>
              <a:rPr lang="tr-TR" sz="2400" dirty="0" smtClean="0">
                <a:solidFill>
                  <a:srgbClr val="0000CC"/>
                </a:solidFill>
              </a:rPr>
              <a:t>ve yüzüstü </a:t>
            </a:r>
            <a:r>
              <a:rPr lang="tr-TR" sz="2400" dirty="0" smtClean="0">
                <a:solidFill>
                  <a:srgbClr val="0000CC"/>
                </a:solidFill>
              </a:rPr>
              <a:t>pozisyonda öne doğru eğilir,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Baş </a:t>
            </a:r>
            <a:r>
              <a:rPr lang="tr-TR" sz="2400" dirty="0" smtClean="0">
                <a:solidFill>
                  <a:srgbClr val="0000CC"/>
                </a:solidFill>
              </a:rPr>
              <a:t>gergin ve gövdesinden aşağıda bir pozisyonda tutulur,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5 </a:t>
            </a:r>
            <a:r>
              <a:rPr lang="tr-TR" sz="2400" dirty="0" smtClean="0">
                <a:solidFill>
                  <a:srgbClr val="0000CC"/>
                </a:solidFill>
              </a:rPr>
              <a:t>kez el bileğinin iç kısmı ile bebeğin sırtına kürek kemiklerinin arasına hafifçe vurulur,</a:t>
            </a:r>
          </a:p>
          <a:p>
            <a:endParaRPr lang="tr-TR" sz="2400" b="1" dirty="0" smtClean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Ø"/>
            </a:pPr>
            <a:endParaRPr lang="tr-TR" sz="2400" dirty="0">
              <a:solidFill>
                <a:srgbClr val="0000CC"/>
              </a:solidFill>
            </a:endParaRPr>
          </a:p>
        </p:txBody>
      </p:sp>
      <p:pic>
        <p:nvPicPr>
          <p:cNvPr id="8" name="Picture 5" descr="181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743338" cy="240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21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07504" y="116631"/>
            <a:ext cx="8964488" cy="792089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BEBEKLERDE HAVAYOLU TIKANIKLIĞI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467544" y="1879372"/>
            <a:ext cx="59046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Diğer </a:t>
            </a:r>
            <a:r>
              <a:rPr lang="tr-TR" sz="2400" dirty="0" smtClean="0">
                <a:solidFill>
                  <a:srgbClr val="0000CC"/>
                </a:solidFill>
              </a:rPr>
              <a:t>kolun üzerine başı elle kavranarak sırtüstü çevrilir,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Yabancı cismin çıkıp çıkmadığına bakılır,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Çıkmadıysa başı gövdesinden aşağıda olacak sırtüstü şekilde tutulur,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5 kez iki parmakla göğüs kemiğinin alt kısmından karnın üs kısmına baskı uygulanır,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Yabancı cisim çıkana kadar devam edilir,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Tıbbi yardım istenir </a:t>
            </a:r>
            <a:r>
              <a:rPr lang="tr-TR" sz="2400" b="1" dirty="0" smtClean="0">
                <a:solidFill>
                  <a:srgbClr val="0000CC"/>
                </a:solidFill>
              </a:rPr>
              <a:t>(112).</a:t>
            </a:r>
          </a:p>
          <a:p>
            <a:pPr>
              <a:buFont typeface="Wingdings" pitchFamily="2" charset="2"/>
              <a:buChar char="Ø"/>
            </a:pPr>
            <a:endParaRPr lang="tr-TR" sz="2400" dirty="0">
              <a:solidFill>
                <a:srgbClr val="0000CC"/>
              </a:solidFill>
            </a:endParaRPr>
          </a:p>
        </p:txBody>
      </p:sp>
      <p:pic>
        <p:nvPicPr>
          <p:cNvPr id="7" name="Picture 4" descr="181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863" y="2420888"/>
            <a:ext cx="2447850" cy="24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21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40" b="13513"/>
          <a:stretch>
            <a:fillRect/>
          </a:stretch>
        </p:blipFill>
        <p:spPr bwMode="auto">
          <a:xfrm>
            <a:off x="896822" y="1340768"/>
            <a:ext cx="7275577" cy="482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TEMEL YAŞAM DESTEĞİ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8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916509"/>
            <a:ext cx="6553423" cy="42487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solidFill>
                  <a:srgbClr val="0000CC"/>
                </a:solidFill>
              </a:rPr>
              <a:t>	Bilinci </a:t>
            </a:r>
            <a:r>
              <a:rPr lang="tr-TR" sz="2400" dirty="0" smtClean="0">
                <a:solidFill>
                  <a:srgbClr val="0000CC"/>
                </a:solidFill>
              </a:rPr>
              <a:t>kapalı bütün hasta/yaralılarda solunum yolu kontrol edilmelidir. </a:t>
            </a:r>
            <a:endParaRPr lang="tr-TR" sz="2400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tr-TR" sz="2400" dirty="0" smtClean="0">
                <a:solidFill>
                  <a:srgbClr val="0000CC"/>
                </a:solidFill>
              </a:rPr>
              <a:t>	</a:t>
            </a:r>
            <a:r>
              <a:rPr lang="tr-TR" sz="2400" dirty="0" smtClean="0">
                <a:solidFill>
                  <a:srgbClr val="0000CC"/>
                </a:solidFill>
              </a:rPr>
              <a:t>Çünkü </a:t>
            </a:r>
            <a:r>
              <a:rPr lang="tr-TR" sz="2400" dirty="0" smtClean="0">
                <a:solidFill>
                  <a:srgbClr val="0000CC"/>
                </a:solidFill>
              </a:rPr>
              <a:t>dil geriye kayabilir ya </a:t>
            </a:r>
            <a:r>
              <a:rPr lang="tr-TR" sz="2400" dirty="0" smtClean="0">
                <a:solidFill>
                  <a:srgbClr val="0000CC"/>
                </a:solidFill>
              </a:rPr>
              <a:t>da herhangi </a:t>
            </a:r>
            <a:r>
              <a:rPr lang="tr-TR" sz="2400" dirty="0" smtClean="0">
                <a:solidFill>
                  <a:srgbClr val="0000CC"/>
                </a:solidFill>
              </a:rPr>
              <a:t>bir yabancı madde solunum yolunu tıkayabilir. </a:t>
            </a:r>
            <a:endParaRPr lang="tr-TR" sz="2400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tr-TR" sz="2400" dirty="0" smtClean="0">
                <a:solidFill>
                  <a:srgbClr val="0000CC"/>
                </a:solidFill>
              </a:rPr>
              <a:t>	</a:t>
            </a:r>
            <a:r>
              <a:rPr lang="tr-TR" sz="2400" dirty="0" smtClean="0">
                <a:solidFill>
                  <a:srgbClr val="0000CC"/>
                </a:solidFill>
              </a:rPr>
              <a:t>Önce </a:t>
            </a:r>
            <a:r>
              <a:rPr lang="tr-TR" sz="2400" dirty="0" smtClean="0">
                <a:solidFill>
                  <a:srgbClr val="0000CC"/>
                </a:solidFill>
              </a:rPr>
              <a:t>ağız içine gözle bakılır, eğer yabancı </a:t>
            </a:r>
            <a:r>
              <a:rPr lang="tr-TR" sz="2400" dirty="0" smtClean="0">
                <a:solidFill>
                  <a:srgbClr val="0000CC"/>
                </a:solidFill>
              </a:rPr>
              <a:t>cisim var ise çıkarıldıktan </a:t>
            </a:r>
            <a:r>
              <a:rPr lang="tr-TR" sz="2400" dirty="0" smtClean="0">
                <a:solidFill>
                  <a:srgbClr val="0000CC"/>
                </a:solidFill>
              </a:rPr>
              <a:t>sonra hastaya  </a:t>
            </a:r>
            <a:r>
              <a:rPr lang="tr-TR" sz="2400" b="1" dirty="0" smtClean="0">
                <a:solidFill>
                  <a:srgbClr val="0000CC"/>
                </a:solidFill>
              </a:rPr>
              <a:t>baş </a:t>
            </a:r>
            <a:r>
              <a:rPr lang="tr-TR" sz="2400" b="1" dirty="0" smtClean="0">
                <a:solidFill>
                  <a:srgbClr val="0000CC"/>
                </a:solidFill>
              </a:rPr>
              <a:t>geri çene yukarı pozisyonu verilir.</a:t>
            </a:r>
            <a:endParaRPr lang="tr-TR" sz="2400" dirty="0" smtClean="0">
              <a:solidFill>
                <a:srgbClr val="0000CC"/>
              </a:solidFill>
              <a:cs typeface="Arial" pitchFamily="34" charset="0"/>
            </a:endParaRPr>
          </a:p>
        </p:txBody>
      </p:sp>
      <p:grpSp>
        <p:nvGrpSpPr>
          <p:cNvPr id="19460" name="Group 10"/>
          <p:cNvGrpSpPr>
            <a:grpSpLocks/>
          </p:cNvGrpSpPr>
          <p:nvPr/>
        </p:nvGrpSpPr>
        <p:grpSpPr bwMode="auto">
          <a:xfrm>
            <a:off x="6753002" y="1356184"/>
            <a:ext cx="2283383" cy="4549531"/>
            <a:chOff x="3697" y="938"/>
            <a:chExt cx="1566" cy="2787"/>
          </a:xfrm>
        </p:grpSpPr>
        <p:pic>
          <p:nvPicPr>
            <p:cNvPr id="19461" name="Picture 11" descr="image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6865" r="50710"/>
            <a:stretch>
              <a:fillRect/>
            </a:stretch>
          </p:blipFill>
          <p:spPr bwMode="auto">
            <a:xfrm>
              <a:off x="3697" y="938"/>
              <a:ext cx="1501" cy="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12" descr="image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321"/>
            <a:stretch>
              <a:fillRect/>
            </a:stretch>
          </p:blipFill>
          <p:spPr bwMode="auto">
            <a:xfrm>
              <a:off x="3757" y="2208"/>
              <a:ext cx="1506" cy="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23528" y="260648"/>
            <a:ext cx="8633168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HAVA YOLUNUN AÇILMASI (A)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309592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9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309320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29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5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23528" y="260648"/>
            <a:ext cx="8633168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HAVA YOLUNUN AÇILMASI (A)</a:t>
            </a:r>
          </a:p>
        </p:txBody>
      </p:sp>
      <p:sp>
        <p:nvSpPr>
          <p:cNvPr id="6" name="5 Dikdörtgen"/>
          <p:cNvSpPr/>
          <p:nvPr/>
        </p:nvSpPr>
        <p:spPr>
          <a:xfrm>
            <a:off x="323528" y="1484784"/>
            <a:ext cx="8388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 smtClean="0">
                <a:solidFill>
                  <a:srgbClr val="0000CC"/>
                </a:solidFill>
              </a:rPr>
              <a:t>Bir </a:t>
            </a:r>
            <a:r>
              <a:rPr lang="es-ES" sz="2400" dirty="0" smtClean="0">
                <a:solidFill>
                  <a:srgbClr val="0000CC"/>
                </a:solidFill>
              </a:rPr>
              <a:t>el alına yerleştirilir,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Diğer </a:t>
            </a:r>
            <a:r>
              <a:rPr lang="tr-TR" sz="2400" dirty="0" smtClean="0">
                <a:solidFill>
                  <a:srgbClr val="0000CC"/>
                </a:solidFill>
              </a:rPr>
              <a:t>elin iki parmağı çene kemiğinin üzerine yerleştirilir,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Alından bastırılıp, çeneden kaldırılarak baş geriye doğru itilir,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CC"/>
                </a:solidFill>
              </a:rPr>
              <a:t>Böylece </a:t>
            </a:r>
            <a:r>
              <a:rPr lang="tr-TR" sz="2400" dirty="0" smtClean="0">
                <a:solidFill>
                  <a:srgbClr val="0000CC"/>
                </a:solidFill>
              </a:rPr>
              <a:t>dil yerinden oynatılarak hava yolu açıklığı sağlanmış olur.</a:t>
            </a:r>
            <a:endParaRPr lang="tr-TR" sz="2400" dirty="0">
              <a:solidFill>
                <a:srgbClr val="0000CC"/>
              </a:solidFill>
            </a:endParaRPr>
          </a:p>
        </p:txBody>
      </p:sp>
      <p:pic>
        <p:nvPicPr>
          <p:cNvPr id="9" name="Picture 4" descr="BAŞA POZ1 CPR Erskn_12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47" r="11667" b="7932"/>
          <a:stretch>
            <a:fillRect/>
          </a:stretch>
        </p:blipFill>
        <p:spPr bwMode="auto">
          <a:xfrm>
            <a:off x="2411760" y="3573016"/>
            <a:ext cx="2376264" cy="255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BAŞA POZ3CPR Erskn_12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376264" cy="256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694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60350"/>
            <a:ext cx="8064500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TEMEL YAŞAM DESTEĞİ</a:t>
            </a:r>
            <a:endParaRPr lang="tr-TR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3573463"/>
            <a:ext cx="91440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165850"/>
            <a:ext cx="925195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2050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3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3568" y="1988840"/>
            <a:ext cx="7776864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5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Erişkin TYD </a:t>
            </a:r>
            <a:br>
              <a:rPr lang="tr-TR" sz="5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tr-TR" sz="5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Uygulama Basamakları</a:t>
            </a:r>
            <a:endParaRPr lang="tr-TR" sz="5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1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4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323528" y="260648"/>
            <a:ext cx="8633168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ERİŞKİN TYD UYGULAMA BASAMAKLARI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467544" y="1351796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00CC"/>
                </a:solidFill>
              </a:rPr>
              <a:t>1- Kendisinin ve hasta/yaralının güvenliğinden emin olunur,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2- Hasta/yaralının omuzlarına dokunup “iyi misiniz?” diye sorularak bilinci kontrol edilir; eğer bilinci </a:t>
            </a:r>
            <a:r>
              <a:rPr lang="tr-TR" sz="2400" b="1" dirty="0" smtClean="0">
                <a:solidFill>
                  <a:srgbClr val="0000CC"/>
                </a:solidFill>
              </a:rPr>
              <a:t>yok </a:t>
            </a:r>
            <a:r>
              <a:rPr lang="tr-TR" sz="2400" dirty="0" smtClean="0">
                <a:solidFill>
                  <a:srgbClr val="0000CC"/>
                </a:solidFill>
              </a:rPr>
              <a:t>ise</a:t>
            </a:r>
            <a:r>
              <a:rPr lang="tr-TR" sz="2400" dirty="0" smtClean="0">
                <a:solidFill>
                  <a:srgbClr val="0000CC"/>
                </a:solidFill>
              </a:rPr>
              <a:t>: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3- Çevreden yüksek sesle yardım çağrılır; 112 aratılır;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4- Hasta/yaralı sert bir zemin üzerine sırt üstü yatırılır,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5- Hasta/yaralının yanına diz </a:t>
            </a:r>
            <a:r>
              <a:rPr lang="tr-TR" sz="2400" b="1" dirty="0" err="1" smtClean="0">
                <a:solidFill>
                  <a:srgbClr val="0000CC"/>
                </a:solidFill>
              </a:rPr>
              <a:t>çökülür</a:t>
            </a:r>
            <a:r>
              <a:rPr lang="tr-TR" sz="2400" b="1" dirty="0" smtClean="0">
                <a:solidFill>
                  <a:srgbClr val="0000CC"/>
                </a:solidFill>
              </a:rPr>
              <a:t>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6- Hasta/yaralının boynunu ve göğsünü saran giysiler açılır</a:t>
            </a:r>
            <a:r>
              <a:rPr lang="tr-TR" sz="2400" b="1" dirty="0" smtClean="0">
                <a:solidFill>
                  <a:srgbClr val="0000CC"/>
                </a:solidFill>
              </a:rPr>
              <a:t>,</a:t>
            </a:r>
            <a:endParaRPr lang="tr-TR" sz="2400" b="1" dirty="0" smtClean="0">
              <a:solidFill>
                <a:srgbClr val="0000CC"/>
              </a:solidFill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23070"/>
            <a:ext cx="3268662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98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4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323528" y="260648"/>
            <a:ext cx="8633168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ERİŞKİN TYD UYGULAMA BASAMAKLARI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467544" y="1412776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00CC"/>
                </a:solidFill>
              </a:rPr>
              <a:t>7- Hasta/yaralının ağız içi kontrol edilir; görünen yabancı cisim var ise çıkartılır,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8- Hava yolunu açmak için bir el hasta/yaralının alnına, diğer elin iki parmağı çene kemiğinin </a:t>
            </a:r>
            <a:r>
              <a:rPr lang="tr-TR" sz="2400" b="1" dirty="0" smtClean="0">
                <a:solidFill>
                  <a:srgbClr val="0000CC"/>
                </a:solidFill>
              </a:rPr>
              <a:t>üzerine </a:t>
            </a:r>
            <a:r>
              <a:rPr lang="tr-TR" sz="2400" dirty="0" smtClean="0">
                <a:solidFill>
                  <a:srgbClr val="0000CC"/>
                </a:solidFill>
              </a:rPr>
              <a:t>yerleştirilir</a:t>
            </a:r>
            <a:r>
              <a:rPr lang="tr-TR" sz="2400" dirty="0" smtClean="0">
                <a:solidFill>
                  <a:srgbClr val="0000CC"/>
                </a:solidFill>
              </a:rPr>
              <a:t>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9- Çene kemiğinin uzun kenarı yere dik gelecek şekilde alından bastırılıp, çeneden kaldırılarak baş </a:t>
            </a:r>
            <a:r>
              <a:rPr lang="tr-TR" sz="2400" b="1" dirty="0" smtClean="0">
                <a:solidFill>
                  <a:srgbClr val="0000CC"/>
                </a:solidFill>
              </a:rPr>
              <a:t>geriye </a:t>
            </a:r>
            <a:r>
              <a:rPr lang="tr-TR" sz="2400" dirty="0" smtClean="0">
                <a:solidFill>
                  <a:srgbClr val="0000CC"/>
                </a:solidFill>
              </a:rPr>
              <a:t>doğru </a:t>
            </a:r>
            <a:r>
              <a:rPr lang="tr-TR" sz="2400" dirty="0" smtClean="0">
                <a:solidFill>
                  <a:srgbClr val="0000CC"/>
                </a:solidFill>
              </a:rPr>
              <a:t>itilir; hastaya </a:t>
            </a:r>
            <a:r>
              <a:rPr lang="tr-TR" sz="2400" b="1" dirty="0" smtClean="0">
                <a:solidFill>
                  <a:srgbClr val="0000CC"/>
                </a:solidFill>
              </a:rPr>
              <a:t>baş geri çene yukarı pozisyonu verilir,</a:t>
            </a:r>
          </a:p>
          <a:p>
            <a:endParaRPr lang="tr-TR" sz="2400" dirty="0">
              <a:solidFill>
                <a:srgbClr val="0000CC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2817813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98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215752"/>
          </a:xfrm>
          <a:prstGeom prst="rect">
            <a:avLst/>
          </a:prstGeom>
          <a:solidFill>
            <a:srgbClr val="CC00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tr-TR" sz="1400" b="1" dirty="0" smtClean="0">
                <a:solidFill>
                  <a:schemeClr val="bg1"/>
                </a:solidFill>
                <a:latin typeface="Tahoma" pitchFamily="34" charset="0"/>
              </a:rPr>
              <a:t>AKADEMİ AKAD         </a:t>
            </a:r>
            <a:endParaRPr lang="tr-TR" dirty="0"/>
          </a:p>
        </p:txBody>
      </p:sp>
      <p:pic>
        <p:nvPicPr>
          <p:cNvPr id="14" name="Resim 1" descr="C:\Documents and Settings\Halil\Local Settings\Temporary Internet Files\Content.Outlook\OWFFCP1P\Graphic1.jpg"/>
          <p:cNvPicPr>
            <a:picLocks noChangeAspect="1" noChangeArrowheads="1"/>
          </p:cNvPicPr>
          <p:nvPr/>
        </p:nvPicPr>
        <p:blipFill>
          <a:blip r:embed="rId2" cstate="print"/>
          <a:srcRect b="17006"/>
          <a:stretch>
            <a:fillRect/>
          </a:stretch>
        </p:blipFill>
        <p:spPr bwMode="auto">
          <a:xfrm>
            <a:off x="8748464" y="6453336"/>
            <a:ext cx="20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323528" y="260648"/>
            <a:ext cx="8633168" cy="719138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ERİŞKİN TYD UYGULAMA BASAMAKLARI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467544" y="1305342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00CC"/>
                </a:solidFill>
              </a:rPr>
              <a:t>10- </a:t>
            </a:r>
            <a:r>
              <a:rPr lang="tr-TR" sz="2400" b="1" dirty="0" smtClean="0">
                <a:solidFill>
                  <a:srgbClr val="0000CC"/>
                </a:solidFill>
              </a:rPr>
              <a:t>Hasta/yaralının solunum yapıp yapmadığı bak-dinle-hisset yöntemiyle 10 saniye süre ile kontrol edilir:</a:t>
            </a:r>
          </a:p>
          <a:p>
            <a:r>
              <a:rPr lang="tr-TR" sz="2400" dirty="0" smtClean="0">
                <a:solidFill>
                  <a:srgbClr val="0000CC"/>
                </a:solidFill>
              </a:rPr>
              <a:t>· Göğüs kafesinin solunum hareketlerine bakılır,</a:t>
            </a:r>
          </a:p>
          <a:p>
            <a:r>
              <a:rPr lang="tr-TR" sz="2400" dirty="0" smtClean="0">
                <a:solidFill>
                  <a:srgbClr val="0000CC"/>
                </a:solidFill>
              </a:rPr>
              <a:t>· Eğilip, kulağını hastanın ağzına yaklaştırarak solunum dinlenirken diğer el göğüs üzerine </a:t>
            </a:r>
            <a:r>
              <a:rPr lang="tr-TR" sz="2400" dirty="0" smtClean="0">
                <a:solidFill>
                  <a:srgbClr val="0000CC"/>
                </a:solidFill>
              </a:rPr>
              <a:t>hafifçe yerleştirilerek </a:t>
            </a:r>
            <a:r>
              <a:rPr lang="tr-TR" sz="2400" dirty="0" smtClean="0">
                <a:solidFill>
                  <a:srgbClr val="0000CC"/>
                </a:solidFill>
              </a:rPr>
              <a:t>hissedilir.</a:t>
            </a:r>
          </a:p>
          <a:p>
            <a:r>
              <a:rPr lang="es-ES" sz="2400" b="1" dirty="0" smtClean="0">
                <a:solidFill>
                  <a:srgbClr val="0000CC"/>
                </a:solidFill>
              </a:rPr>
              <a:t>11- Hasta/ yaralının solunumu yok ise,</a:t>
            </a:r>
          </a:p>
          <a:p>
            <a:r>
              <a:rPr lang="tr-TR" sz="2400" b="1" dirty="0" smtClean="0">
                <a:solidFill>
                  <a:srgbClr val="0000CC"/>
                </a:solidFill>
              </a:rPr>
              <a:t>12- Çevrede başka kimse yok ve ilkyardımcı yalnız ise, kendisi 112’yi arar</a:t>
            </a:r>
            <a:r>
              <a:rPr lang="tr-TR" sz="2400" b="1" dirty="0" smtClean="0">
                <a:solidFill>
                  <a:srgbClr val="0000CC"/>
                </a:solidFill>
              </a:rPr>
              <a:t>,</a:t>
            </a:r>
          </a:p>
          <a:p>
            <a:endParaRPr lang="tr-TR" sz="2400" dirty="0">
              <a:solidFill>
                <a:srgbClr val="0000CC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88537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98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1977</Words>
  <Application>Microsoft Office PowerPoint</Application>
  <PresentationFormat>Ekran Gösterisi (4:3)</PresentationFormat>
  <Paragraphs>239</Paragraphs>
  <Slides>38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lg</dc:creator>
  <cp:lastModifiedBy>okan erol</cp:lastModifiedBy>
  <cp:revision>78</cp:revision>
  <dcterms:created xsi:type="dcterms:W3CDTF">2011-12-18T12:01:18Z</dcterms:created>
  <dcterms:modified xsi:type="dcterms:W3CDTF">2013-07-02T15:17:22Z</dcterms:modified>
</cp:coreProperties>
</file>