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74" r:id="rId8"/>
    <p:sldId id="27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766D2B9-9C89-4D68-9C4B-528D2BA6F0E6}" type="datetimeFigureOut">
              <a:rPr lang="tr-TR" smtClean="0"/>
              <a:t>19.02.2017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427126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66D2B9-9C89-4D68-9C4B-528D2BA6F0E6}" type="datetimeFigureOut">
              <a:rPr lang="tr-TR" smtClean="0"/>
              <a:t>19.02.2017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251076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66D2B9-9C89-4D68-9C4B-528D2BA6F0E6}" type="datetimeFigureOut">
              <a:rPr lang="tr-TR" smtClean="0"/>
              <a:t>19.02.2017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23606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66D2B9-9C89-4D68-9C4B-528D2BA6F0E6}" type="datetimeFigureOut">
              <a:rPr lang="tr-TR" smtClean="0"/>
              <a:t>19.02.2017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102250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766D2B9-9C89-4D68-9C4B-528D2BA6F0E6}" type="datetimeFigureOut">
              <a:rPr lang="tr-TR" smtClean="0"/>
              <a:t>19.02.2017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203135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766D2B9-9C89-4D68-9C4B-528D2BA6F0E6}" type="datetimeFigureOut">
              <a:rPr lang="tr-TR" smtClean="0"/>
              <a:t>19.02.2017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331701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766D2B9-9C89-4D68-9C4B-528D2BA6F0E6}" type="datetimeFigureOut">
              <a:rPr lang="tr-TR" smtClean="0"/>
              <a:t>19.02.2017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19075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766D2B9-9C89-4D68-9C4B-528D2BA6F0E6}" type="datetimeFigureOut">
              <a:rPr lang="tr-TR" smtClean="0"/>
              <a:t>19.02.2017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274116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66D2B9-9C89-4D68-9C4B-528D2BA6F0E6}" type="datetimeFigureOut">
              <a:rPr lang="tr-TR" smtClean="0"/>
              <a:t>19.02.2017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426269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766D2B9-9C89-4D68-9C4B-528D2BA6F0E6}" type="datetimeFigureOut">
              <a:rPr lang="tr-TR" smtClean="0"/>
              <a:t>19.02.2017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281906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766D2B9-9C89-4D68-9C4B-528D2BA6F0E6}" type="datetimeFigureOut">
              <a:rPr lang="tr-TR" smtClean="0"/>
              <a:t>19.02.2017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629D4E-248A-4696-B96B-FCF4E1455E2F}" type="slidenum">
              <a:rPr lang="tr-TR" smtClean="0"/>
              <a:t>‹#›</a:t>
            </a:fld>
            <a:endParaRPr lang="tr-TR"/>
          </a:p>
        </p:txBody>
      </p:sp>
    </p:spTree>
    <p:extLst>
      <p:ext uri="{BB962C8B-B14F-4D97-AF65-F5344CB8AC3E}">
        <p14:creationId xmlns:p14="http://schemas.microsoft.com/office/powerpoint/2010/main" val="397290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D2B9-9C89-4D68-9C4B-528D2BA6F0E6}" type="datetimeFigureOut">
              <a:rPr lang="tr-TR" smtClean="0"/>
              <a:t>19.02.2017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9D4E-248A-4696-B96B-FCF4E1455E2F}" type="slidenum">
              <a:rPr lang="tr-TR" smtClean="0"/>
              <a:t>‹#›</a:t>
            </a:fld>
            <a:endParaRPr lang="tr-TR"/>
          </a:p>
        </p:txBody>
      </p:sp>
    </p:spTree>
    <p:extLst>
      <p:ext uri="{BB962C8B-B14F-4D97-AF65-F5344CB8AC3E}">
        <p14:creationId xmlns:p14="http://schemas.microsoft.com/office/powerpoint/2010/main" val="2922683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VED Yöntemi</a:t>
            </a:r>
            <a:endParaRPr lang="tr-TR" dirty="0"/>
          </a:p>
        </p:txBody>
      </p:sp>
      <p:sp>
        <p:nvSpPr>
          <p:cNvPr id="3" name="İçerik Yer Tutucusu 2"/>
          <p:cNvSpPr>
            <a:spLocks noGrp="1"/>
          </p:cNvSpPr>
          <p:nvPr>
            <p:ph idx="1"/>
          </p:nvPr>
        </p:nvSpPr>
        <p:spPr/>
        <p:txBody>
          <a:bodyPr>
            <a:normAutofit fontScale="92500"/>
          </a:bodyPr>
          <a:lstStyle/>
          <a:p>
            <a:r>
              <a:rPr lang="tr-TR" b="1" dirty="0" smtClean="0"/>
              <a:t>V Kategorisi </a:t>
            </a:r>
            <a:r>
              <a:rPr lang="tr-TR" dirty="0" smtClean="0"/>
              <a:t>damar yolu açmak için gerekli tıbbi sarf malzemeleri, iğne ve </a:t>
            </a:r>
            <a:r>
              <a:rPr lang="tr-TR" dirty="0" err="1" smtClean="0"/>
              <a:t>kateterler</a:t>
            </a:r>
            <a:r>
              <a:rPr lang="tr-TR" dirty="0" smtClean="0"/>
              <a:t>, serumlar, kortizon, adrenalin, </a:t>
            </a:r>
            <a:r>
              <a:rPr lang="tr-TR" dirty="0" err="1" smtClean="0"/>
              <a:t>antistin</a:t>
            </a:r>
            <a:r>
              <a:rPr lang="tr-TR" dirty="0" smtClean="0"/>
              <a:t>, yoğun bakım malzemeleri vb. tıbbi ilaçlardır.</a:t>
            </a:r>
          </a:p>
          <a:p>
            <a:r>
              <a:rPr lang="tr-TR" b="1" dirty="0" smtClean="0"/>
              <a:t>E Kategorisi </a:t>
            </a:r>
            <a:r>
              <a:rPr lang="tr-TR" dirty="0" smtClean="0"/>
              <a:t>ise ağrı kesici, ameliyat iplikleri, radyoloji sarf malzemeleri gibi sağlık hizmet üretiminin aksamamasına sebep olan sarf malzemeleridir.</a:t>
            </a:r>
          </a:p>
          <a:p>
            <a:r>
              <a:rPr lang="tr-TR" b="1" dirty="0" smtClean="0"/>
              <a:t>D Kategorisi </a:t>
            </a:r>
            <a:r>
              <a:rPr lang="tr-TR" dirty="0" smtClean="0"/>
              <a:t>çarşaf, sedye vb. stok kalemleridir.</a:t>
            </a:r>
          </a:p>
          <a:p>
            <a:endParaRPr lang="tr-TR" dirty="0"/>
          </a:p>
          <a:p>
            <a:r>
              <a:rPr lang="tr-TR" dirty="0" smtClean="0"/>
              <a:t>ABC yöntemi stokları maliyete göre sınıflandırırken VED tıbbi malzemeleri, özellikle ilaçları hastanın hayati açıdan özellikli ihtiyacına göre sınıflandırmaktadır.</a:t>
            </a:r>
          </a:p>
          <a:p>
            <a:endParaRPr lang="tr-TR" dirty="0"/>
          </a:p>
          <a:p>
            <a:endParaRPr lang="tr-TR" dirty="0"/>
          </a:p>
        </p:txBody>
      </p:sp>
    </p:spTree>
    <p:extLst>
      <p:ext uri="{BB962C8B-B14F-4D97-AF65-F5344CB8AC3E}">
        <p14:creationId xmlns:p14="http://schemas.microsoft.com/office/powerpoint/2010/main" val="109636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ABC-VED </a:t>
            </a:r>
            <a:r>
              <a:rPr lang="tr-TR" smtClean="0"/>
              <a:t>Matris Yöntemi</a:t>
            </a:r>
            <a:endParaRPr lang="tr-TR"/>
          </a:p>
        </p:txBody>
      </p:sp>
      <p:sp>
        <p:nvSpPr>
          <p:cNvPr id="3" name="İçerik Yer Tutucusu 2"/>
          <p:cNvSpPr>
            <a:spLocks noGrp="1"/>
          </p:cNvSpPr>
          <p:nvPr>
            <p:ph idx="1"/>
          </p:nvPr>
        </p:nvSpPr>
        <p:spPr/>
        <p:txBody>
          <a:bodyPr/>
          <a:lstStyle/>
          <a:p>
            <a:r>
              <a:rPr lang="tr-TR" dirty="0" smtClean="0"/>
              <a:t>Bu yöntem daha çok hangi sınıftaki malzemelerden ne kadar stoklayacağımız ve emniyet stok düzeyinin ne seviyede olması gerektiği konusunda bilgi vermektedir.</a:t>
            </a:r>
          </a:p>
          <a:p>
            <a:endParaRPr lang="tr-TR" dirty="0"/>
          </a:p>
          <a:p>
            <a:endParaRPr lang="tr-TR" dirty="0" smtClean="0"/>
          </a:p>
          <a:p>
            <a:endParaRPr lang="tr-TR" dirty="0"/>
          </a:p>
          <a:p>
            <a:endParaRPr lang="tr-TR" dirty="0" smtClean="0"/>
          </a:p>
          <a:p>
            <a:endParaRPr lang="tr-TR" dirty="0"/>
          </a:p>
          <a:p>
            <a:r>
              <a:rPr lang="tr-TR" dirty="0" smtClean="0"/>
              <a:t>ABC-VED matrisinde malzemeler 9 kategoride sınıflandırılmıştır.</a:t>
            </a:r>
          </a:p>
          <a:p>
            <a:endParaRPr lang="tr-TR" dirty="0"/>
          </a:p>
          <a:p>
            <a:endParaRPr lang="tr-TR" dirty="0"/>
          </a:p>
        </p:txBody>
      </p:sp>
      <p:graphicFrame>
        <p:nvGraphicFramePr>
          <p:cNvPr id="4" name="Tablo 3"/>
          <p:cNvGraphicFramePr>
            <a:graphicFrameLocks noGrp="1"/>
          </p:cNvGraphicFramePr>
          <p:nvPr>
            <p:extLst/>
          </p:nvPr>
        </p:nvGraphicFramePr>
        <p:xfrm>
          <a:off x="2377439" y="3135086"/>
          <a:ext cx="6348552" cy="2129248"/>
        </p:xfrm>
        <a:graphic>
          <a:graphicData uri="http://schemas.openxmlformats.org/drawingml/2006/table">
            <a:tbl>
              <a:tblPr>
                <a:tableStyleId>{5C22544A-7EE6-4342-B048-85BDC9FD1C3A}</a:tableStyleId>
              </a:tblPr>
              <a:tblGrid>
                <a:gridCol w="1587138">
                  <a:extLst>
                    <a:ext uri="{9D8B030D-6E8A-4147-A177-3AD203B41FA5}">
                      <a16:colId xmlns:a16="http://schemas.microsoft.com/office/drawing/2014/main" val="3540139444"/>
                    </a:ext>
                  </a:extLst>
                </a:gridCol>
                <a:gridCol w="1587138">
                  <a:extLst>
                    <a:ext uri="{9D8B030D-6E8A-4147-A177-3AD203B41FA5}">
                      <a16:colId xmlns:a16="http://schemas.microsoft.com/office/drawing/2014/main" val="3470252977"/>
                    </a:ext>
                  </a:extLst>
                </a:gridCol>
                <a:gridCol w="1587138">
                  <a:extLst>
                    <a:ext uri="{9D8B030D-6E8A-4147-A177-3AD203B41FA5}">
                      <a16:colId xmlns:a16="http://schemas.microsoft.com/office/drawing/2014/main" val="911510668"/>
                    </a:ext>
                  </a:extLst>
                </a:gridCol>
                <a:gridCol w="1587138">
                  <a:extLst>
                    <a:ext uri="{9D8B030D-6E8A-4147-A177-3AD203B41FA5}">
                      <a16:colId xmlns:a16="http://schemas.microsoft.com/office/drawing/2014/main" val="3662944977"/>
                    </a:ext>
                  </a:extLst>
                </a:gridCol>
              </a:tblGrid>
              <a:tr h="532312">
                <a:tc>
                  <a:txBody>
                    <a:bodyPr/>
                    <a:lstStyle/>
                    <a:p>
                      <a:pPr algn="ctr" fontAlgn="b"/>
                      <a:r>
                        <a:rPr lang="tr-TR" sz="2800" u="none" strike="noStrike">
                          <a:effectLst/>
                        </a:rPr>
                        <a:t>Kategori</a:t>
                      </a:r>
                      <a:endParaRPr lang="tr-TR" sz="28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800" u="none" strike="noStrike">
                          <a:effectLst/>
                        </a:rPr>
                        <a:t>V</a:t>
                      </a:r>
                      <a:endParaRPr lang="tr-TR" sz="28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800" u="none" strike="noStrike">
                          <a:effectLst/>
                        </a:rPr>
                        <a:t>E</a:t>
                      </a:r>
                      <a:endParaRPr lang="tr-TR" sz="28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800" u="none" strike="noStrike" dirty="0">
                          <a:effectLst/>
                        </a:rPr>
                        <a:t>D</a:t>
                      </a:r>
                      <a:endParaRPr lang="tr-TR" sz="28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97240663"/>
                  </a:ext>
                </a:extLst>
              </a:tr>
              <a:tr h="532312">
                <a:tc>
                  <a:txBody>
                    <a:bodyPr/>
                    <a:lstStyle/>
                    <a:p>
                      <a:pPr algn="ctr" fontAlgn="b"/>
                      <a:r>
                        <a:rPr lang="tr-TR" sz="2800" u="none" strike="noStrike">
                          <a:effectLst/>
                        </a:rPr>
                        <a:t>A</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AV</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AE</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AD</a:t>
                      </a:r>
                      <a:endParaRPr lang="tr-TR"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0047831"/>
                  </a:ext>
                </a:extLst>
              </a:tr>
              <a:tr h="532312">
                <a:tc>
                  <a:txBody>
                    <a:bodyPr/>
                    <a:lstStyle/>
                    <a:p>
                      <a:pPr algn="ctr" fontAlgn="b"/>
                      <a:r>
                        <a:rPr lang="tr-TR" sz="2800" u="none" strike="noStrike">
                          <a:effectLst/>
                        </a:rPr>
                        <a:t>B</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dirty="0">
                          <a:effectLst/>
                        </a:rPr>
                        <a:t>BV</a:t>
                      </a:r>
                      <a:endParaRPr lang="tr-T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BE</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BD</a:t>
                      </a:r>
                      <a:endParaRPr lang="tr-TR"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3721184"/>
                  </a:ext>
                </a:extLst>
              </a:tr>
              <a:tr h="532312">
                <a:tc>
                  <a:txBody>
                    <a:bodyPr/>
                    <a:lstStyle/>
                    <a:p>
                      <a:pPr algn="ctr" fontAlgn="b"/>
                      <a:r>
                        <a:rPr lang="tr-TR" sz="2800" u="none" strike="noStrike">
                          <a:effectLst/>
                        </a:rPr>
                        <a:t>C</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CV</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a:effectLst/>
                        </a:rPr>
                        <a:t>CE</a:t>
                      </a:r>
                      <a:endParaRPr lang="tr-T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800" u="none" strike="noStrike" dirty="0">
                          <a:effectLst/>
                        </a:rPr>
                        <a:t>CD</a:t>
                      </a:r>
                      <a:endParaRPr lang="tr-T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7331392"/>
                  </a:ext>
                </a:extLst>
              </a:tr>
            </a:tbl>
          </a:graphicData>
        </a:graphic>
      </p:graphicFrame>
    </p:spTree>
    <p:extLst>
      <p:ext uri="{BB962C8B-B14F-4D97-AF65-F5344CB8AC3E}">
        <p14:creationId xmlns:p14="http://schemas.microsoft.com/office/powerpoint/2010/main" val="1516155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44541"/>
          </a:xfrm>
        </p:spPr>
        <p:txBody>
          <a:bodyPr>
            <a:normAutofit fontScale="90000"/>
          </a:bodyPr>
          <a:lstStyle/>
          <a:p>
            <a:r>
              <a:rPr lang="tr-TR" dirty="0" smtClean="0"/>
              <a:t/>
            </a:r>
            <a:br>
              <a:rPr lang="tr-TR" dirty="0" smtClean="0"/>
            </a:br>
            <a:r>
              <a:rPr lang="tr-TR" dirty="0"/>
              <a:t/>
            </a:r>
            <a:br>
              <a:rPr lang="tr-TR" dirty="0"/>
            </a:br>
            <a:endParaRPr lang="tr-TR" dirty="0"/>
          </a:p>
        </p:txBody>
      </p:sp>
      <p:graphicFrame>
        <p:nvGraphicFramePr>
          <p:cNvPr id="4" name="İçerik Yer Tutucusu 3"/>
          <p:cNvGraphicFramePr>
            <a:graphicFrameLocks noGrp="1"/>
          </p:cNvGraphicFramePr>
          <p:nvPr>
            <p:ph idx="1"/>
            <p:extLst/>
          </p:nvPr>
        </p:nvGraphicFramePr>
        <p:xfrm>
          <a:off x="1528352" y="1304303"/>
          <a:ext cx="9144644" cy="2026670"/>
        </p:xfrm>
        <a:graphic>
          <a:graphicData uri="http://schemas.openxmlformats.org/drawingml/2006/table">
            <a:tbl>
              <a:tblPr>
                <a:tableStyleId>{5C22544A-7EE6-4342-B048-85BDC9FD1C3A}</a:tableStyleId>
              </a:tblPr>
              <a:tblGrid>
                <a:gridCol w="2028565">
                  <a:extLst>
                    <a:ext uri="{9D8B030D-6E8A-4147-A177-3AD203B41FA5}">
                      <a16:colId xmlns:a16="http://schemas.microsoft.com/office/drawing/2014/main" val="1362168647"/>
                    </a:ext>
                  </a:extLst>
                </a:gridCol>
                <a:gridCol w="1191380">
                  <a:extLst>
                    <a:ext uri="{9D8B030D-6E8A-4147-A177-3AD203B41FA5}">
                      <a16:colId xmlns:a16="http://schemas.microsoft.com/office/drawing/2014/main" val="2071217625"/>
                    </a:ext>
                  </a:extLst>
                </a:gridCol>
                <a:gridCol w="2028565">
                  <a:extLst>
                    <a:ext uri="{9D8B030D-6E8A-4147-A177-3AD203B41FA5}">
                      <a16:colId xmlns:a16="http://schemas.microsoft.com/office/drawing/2014/main" val="3710952345"/>
                    </a:ext>
                  </a:extLst>
                </a:gridCol>
                <a:gridCol w="1867569">
                  <a:extLst>
                    <a:ext uri="{9D8B030D-6E8A-4147-A177-3AD203B41FA5}">
                      <a16:colId xmlns:a16="http://schemas.microsoft.com/office/drawing/2014/main" val="2947379058"/>
                    </a:ext>
                  </a:extLst>
                </a:gridCol>
                <a:gridCol w="2028565">
                  <a:extLst>
                    <a:ext uri="{9D8B030D-6E8A-4147-A177-3AD203B41FA5}">
                      <a16:colId xmlns:a16="http://schemas.microsoft.com/office/drawing/2014/main" val="1889316866"/>
                    </a:ext>
                  </a:extLst>
                </a:gridCol>
              </a:tblGrid>
              <a:tr h="405334">
                <a:tc>
                  <a:txBody>
                    <a:bodyPr/>
                    <a:lstStyle/>
                    <a:p>
                      <a:pPr algn="ctr" fontAlgn="b"/>
                      <a:r>
                        <a:rPr lang="tr-TR" sz="2400" u="none" strike="noStrike" dirty="0" smtClean="0">
                          <a:effectLst/>
                        </a:rPr>
                        <a:t>ABC Kategori</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dirty="0">
                          <a:effectLst/>
                        </a:rPr>
                        <a:t>Sayı</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dirty="0">
                          <a:effectLst/>
                        </a:rPr>
                        <a:t>%</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dirty="0">
                          <a:effectLst/>
                        </a:rPr>
                        <a:t>Gider (TL)</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dirty="0">
                          <a:effectLst/>
                        </a:rPr>
                        <a:t>Gider (%)</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48293742"/>
                  </a:ext>
                </a:extLst>
              </a:tr>
              <a:tr h="405334">
                <a:tc>
                  <a:txBody>
                    <a:bodyPr/>
                    <a:lstStyle/>
                    <a:p>
                      <a:pPr algn="ctr" fontAlgn="b"/>
                      <a:r>
                        <a:rPr lang="tr-TR" sz="2400" u="none" strike="noStrike" dirty="0">
                          <a:effectLst/>
                        </a:rPr>
                        <a:t>A</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52</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14,85714286</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897.392,85</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69,97221588</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6571233"/>
                  </a:ext>
                </a:extLst>
              </a:tr>
              <a:tr h="405334">
                <a:tc>
                  <a:txBody>
                    <a:bodyPr/>
                    <a:lstStyle/>
                    <a:p>
                      <a:pPr algn="ctr" fontAlgn="b"/>
                      <a:r>
                        <a:rPr lang="tr-TR" sz="2400" u="none" strike="noStrike">
                          <a:effectLst/>
                        </a:rPr>
                        <a:t>B</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71</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20,28571429</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268.918,18</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20,96829827</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0336658"/>
                  </a:ext>
                </a:extLst>
              </a:tr>
              <a:tr h="405334">
                <a:tc>
                  <a:txBody>
                    <a:bodyPr/>
                    <a:lstStyle/>
                    <a:p>
                      <a:pPr algn="ctr" fontAlgn="b"/>
                      <a:r>
                        <a:rPr lang="tr-TR" sz="2400" u="none" strike="noStrike">
                          <a:effectLst/>
                        </a:rPr>
                        <a:t>C</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227</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64,85714286</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116.187,80</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9,059485848</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5431296"/>
                  </a:ext>
                </a:extLst>
              </a:tr>
              <a:tr h="405334">
                <a:tc>
                  <a:txBody>
                    <a:bodyPr/>
                    <a:lstStyle/>
                    <a:p>
                      <a:pPr algn="ctr" fontAlgn="b"/>
                      <a:r>
                        <a:rPr lang="tr-TR" sz="2400" u="none" strike="noStrike" dirty="0">
                          <a:effectLst/>
                        </a:rPr>
                        <a:t>Toplam</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350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1282498,83</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06070063"/>
                  </a:ext>
                </a:extLst>
              </a:tr>
            </a:tbl>
          </a:graphicData>
        </a:graphic>
      </p:graphicFrame>
      <p:sp>
        <p:nvSpPr>
          <p:cNvPr id="5" name="Metin kutusu 4"/>
          <p:cNvSpPr txBox="1"/>
          <p:nvPr/>
        </p:nvSpPr>
        <p:spPr>
          <a:xfrm>
            <a:off x="4729466" y="719528"/>
            <a:ext cx="2088630" cy="584775"/>
          </a:xfrm>
          <a:prstGeom prst="rect">
            <a:avLst/>
          </a:prstGeom>
          <a:noFill/>
        </p:spPr>
        <p:txBody>
          <a:bodyPr wrap="square" rtlCol="0">
            <a:spAutoFit/>
          </a:bodyPr>
          <a:lstStyle/>
          <a:p>
            <a:r>
              <a:rPr lang="tr-TR" sz="3200" dirty="0" smtClean="0"/>
              <a:t>ABC Analizi</a:t>
            </a:r>
            <a:endParaRPr lang="tr-TR" sz="3200" dirty="0"/>
          </a:p>
        </p:txBody>
      </p:sp>
      <p:sp>
        <p:nvSpPr>
          <p:cNvPr id="6" name="Metin kutusu 5"/>
          <p:cNvSpPr txBox="1"/>
          <p:nvPr/>
        </p:nvSpPr>
        <p:spPr>
          <a:xfrm>
            <a:off x="4729466" y="3623360"/>
            <a:ext cx="2088630" cy="584775"/>
          </a:xfrm>
          <a:prstGeom prst="rect">
            <a:avLst/>
          </a:prstGeom>
          <a:noFill/>
        </p:spPr>
        <p:txBody>
          <a:bodyPr wrap="square" rtlCol="0">
            <a:spAutoFit/>
          </a:bodyPr>
          <a:lstStyle/>
          <a:p>
            <a:r>
              <a:rPr lang="tr-TR" sz="3200" dirty="0" smtClean="0"/>
              <a:t>VED Analizi</a:t>
            </a:r>
            <a:endParaRPr lang="tr-TR" sz="3200" dirty="0"/>
          </a:p>
        </p:txBody>
      </p:sp>
      <p:graphicFrame>
        <p:nvGraphicFramePr>
          <p:cNvPr id="7" name="Tablo 6"/>
          <p:cNvGraphicFramePr>
            <a:graphicFrameLocks noGrp="1"/>
          </p:cNvGraphicFramePr>
          <p:nvPr>
            <p:extLst/>
          </p:nvPr>
        </p:nvGraphicFramePr>
        <p:xfrm>
          <a:off x="1528352" y="4208135"/>
          <a:ext cx="9144644" cy="2110140"/>
        </p:xfrm>
        <a:graphic>
          <a:graphicData uri="http://schemas.openxmlformats.org/drawingml/2006/table">
            <a:tbl>
              <a:tblPr>
                <a:tableStyleId>{5C22544A-7EE6-4342-B048-85BDC9FD1C3A}</a:tableStyleId>
              </a:tblPr>
              <a:tblGrid>
                <a:gridCol w="2028565">
                  <a:extLst>
                    <a:ext uri="{9D8B030D-6E8A-4147-A177-3AD203B41FA5}">
                      <a16:colId xmlns:a16="http://schemas.microsoft.com/office/drawing/2014/main" val="1138925324"/>
                    </a:ext>
                  </a:extLst>
                </a:gridCol>
                <a:gridCol w="1191380">
                  <a:extLst>
                    <a:ext uri="{9D8B030D-6E8A-4147-A177-3AD203B41FA5}">
                      <a16:colId xmlns:a16="http://schemas.microsoft.com/office/drawing/2014/main" val="2713318465"/>
                    </a:ext>
                  </a:extLst>
                </a:gridCol>
                <a:gridCol w="2028565">
                  <a:extLst>
                    <a:ext uri="{9D8B030D-6E8A-4147-A177-3AD203B41FA5}">
                      <a16:colId xmlns:a16="http://schemas.microsoft.com/office/drawing/2014/main" val="3872823253"/>
                    </a:ext>
                  </a:extLst>
                </a:gridCol>
                <a:gridCol w="1867569">
                  <a:extLst>
                    <a:ext uri="{9D8B030D-6E8A-4147-A177-3AD203B41FA5}">
                      <a16:colId xmlns:a16="http://schemas.microsoft.com/office/drawing/2014/main" val="81448610"/>
                    </a:ext>
                  </a:extLst>
                </a:gridCol>
                <a:gridCol w="2028565">
                  <a:extLst>
                    <a:ext uri="{9D8B030D-6E8A-4147-A177-3AD203B41FA5}">
                      <a16:colId xmlns:a16="http://schemas.microsoft.com/office/drawing/2014/main" val="2672819489"/>
                    </a:ext>
                  </a:extLst>
                </a:gridCol>
              </a:tblGrid>
              <a:tr h="422028">
                <a:tc>
                  <a:txBody>
                    <a:bodyPr/>
                    <a:lstStyle/>
                    <a:p>
                      <a:pPr algn="ctr" fontAlgn="b"/>
                      <a:r>
                        <a:rPr lang="tr-TR" sz="2400" u="none" strike="noStrike" dirty="0">
                          <a:effectLst/>
                        </a:rPr>
                        <a:t>VED Kategori</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a:effectLst/>
                        </a:rPr>
                        <a:t>Sayı</a:t>
                      </a:r>
                      <a:endParaRPr lang="tr-TR" sz="24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a:effectLst/>
                        </a:rPr>
                        <a:t>%</a:t>
                      </a:r>
                      <a:endParaRPr lang="tr-TR" sz="24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a:effectLst/>
                        </a:rPr>
                        <a:t>Gider (TL)</a:t>
                      </a:r>
                      <a:endParaRPr lang="tr-TR" sz="24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dirty="0">
                          <a:effectLst/>
                        </a:rPr>
                        <a:t>Gider (%)</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8653814"/>
                  </a:ext>
                </a:extLst>
              </a:tr>
              <a:tr h="422028">
                <a:tc>
                  <a:txBody>
                    <a:bodyPr/>
                    <a:lstStyle/>
                    <a:p>
                      <a:pPr algn="ctr" fontAlgn="b"/>
                      <a:r>
                        <a:rPr lang="tr-TR" sz="2400" u="none" strike="noStrike" dirty="0">
                          <a:effectLst/>
                        </a:rPr>
                        <a:t>V</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18</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5,142857143</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141.317,84</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11,01894495</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5409641"/>
                  </a:ext>
                </a:extLst>
              </a:tr>
              <a:tr h="422028">
                <a:tc>
                  <a:txBody>
                    <a:bodyPr/>
                    <a:lstStyle/>
                    <a:p>
                      <a:pPr algn="ctr" fontAlgn="b"/>
                      <a:r>
                        <a:rPr lang="tr-TR" sz="2400" u="none" strike="noStrike">
                          <a:effectLst/>
                        </a:rPr>
                        <a:t>E</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285</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81,42857143</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686.094,37</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53,49668584</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9307963"/>
                  </a:ext>
                </a:extLst>
              </a:tr>
              <a:tr h="422028">
                <a:tc>
                  <a:txBody>
                    <a:bodyPr/>
                    <a:lstStyle/>
                    <a:p>
                      <a:pPr algn="ctr" fontAlgn="b"/>
                      <a:r>
                        <a:rPr lang="tr-TR" sz="2400" u="none" strike="noStrike">
                          <a:effectLst/>
                        </a:rPr>
                        <a:t>D</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47</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13,42857143</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455.086,62</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35,48436921</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5608719"/>
                  </a:ext>
                </a:extLst>
              </a:tr>
              <a:tr h="422028">
                <a:tc>
                  <a:txBody>
                    <a:bodyPr/>
                    <a:lstStyle/>
                    <a:p>
                      <a:pPr algn="ctr" fontAlgn="b"/>
                      <a:r>
                        <a:rPr lang="tr-TR" sz="2400" u="none" strike="noStrike" dirty="0">
                          <a:effectLst/>
                        </a:rPr>
                        <a:t>Toplam</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350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1282498,83</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82747062"/>
                  </a:ext>
                </a:extLst>
              </a:tr>
            </a:tbl>
          </a:graphicData>
        </a:graphic>
      </p:graphicFrame>
    </p:spTree>
    <p:extLst>
      <p:ext uri="{BB962C8B-B14F-4D97-AF65-F5344CB8AC3E}">
        <p14:creationId xmlns:p14="http://schemas.microsoft.com/office/powerpoint/2010/main" val="397385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04305"/>
          </a:xfrm>
        </p:spPr>
        <p:txBody>
          <a:bodyPr>
            <a:normAutofit fontScale="90000"/>
          </a:bodyPr>
          <a:lstStyle/>
          <a:p>
            <a:pPr algn="ctr"/>
            <a:r>
              <a:rPr lang="tr-TR" dirty="0" smtClean="0"/>
              <a:t>ABC - VED Analizi</a:t>
            </a:r>
            <a:endParaRPr lang="tr-TR" dirty="0"/>
          </a:p>
        </p:txBody>
      </p:sp>
      <p:graphicFrame>
        <p:nvGraphicFramePr>
          <p:cNvPr id="4" name="İçerik Yer Tutucusu 3"/>
          <p:cNvGraphicFramePr>
            <a:graphicFrameLocks noGrp="1"/>
          </p:cNvGraphicFramePr>
          <p:nvPr>
            <p:ph idx="1"/>
            <p:extLst/>
          </p:nvPr>
        </p:nvGraphicFramePr>
        <p:xfrm>
          <a:off x="314795" y="1214203"/>
          <a:ext cx="11407515" cy="4287186"/>
        </p:xfrm>
        <a:graphic>
          <a:graphicData uri="http://schemas.openxmlformats.org/drawingml/2006/table">
            <a:tbl>
              <a:tblPr>
                <a:tableStyleId>{5C22544A-7EE6-4342-B048-85BDC9FD1C3A}</a:tableStyleId>
              </a:tblPr>
              <a:tblGrid>
                <a:gridCol w="1062709">
                  <a:extLst>
                    <a:ext uri="{9D8B030D-6E8A-4147-A177-3AD203B41FA5}">
                      <a16:colId xmlns:a16="http://schemas.microsoft.com/office/drawing/2014/main" val="3105355654"/>
                    </a:ext>
                  </a:extLst>
                </a:gridCol>
                <a:gridCol w="571217">
                  <a:extLst>
                    <a:ext uri="{9D8B030D-6E8A-4147-A177-3AD203B41FA5}">
                      <a16:colId xmlns:a16="http://schemas.microsoft.com/office/drawing/2014/main" val="2634661103"/>
                    </a:ext>
                  </a:extLst>
                </a:gridCol>
                <a:gridCol w="479686">
                  <a:extLst>
                    <a:ext uri="{9D8B030D-6E8A-4147-A177-3AD203B41FA5}">
                      <a16:colId xmlns:a16="http://schemas.microsoft.com/office/drawing/2014/main" val="1639850465"/>
                    </a:ext>
                  </a:extLst>
                </a:gridCol>
                <a:gridCol w="1289154">
                  <a:extLst>
                    <a:ext uri="{9D8B030D-6E8A-4147-A177-3AD203B41FA5}">
                      <a16:colId xmlns:a16="http://schemas.microsoft.com/office/drawing/2014/main" val="2764195017"/>
                    </a:ext>
                  </a:extLst>
                </a:gridCol>
                <a:gridCol w="614596">
                  <a:extLst>
                    <a:ext uri="{9D8B030D-6E8A-4147-A177-3AD203B41FA5}">
                      <a16:colId xmlns:a16="http://schemas.microsoft.com/office/drawing/2014/main" val="1511875480"/>
                    </a:ext>
                  </a:extLst>
                </a:gridCol>
                <a:gridCol w="569627">
                  <a:extLst>
                    <a:ext uri="{9D8B030D-6E8A-4147-A177-3AD203B41FA5}">
                      <a16:colId xmlns:a16="http://schemas.microsoft.com/office/drawing/2014/main" val="726479333"/>
                    </a:ext>
                  </a:extLst>
                </a:gridCol>
                <a:gridCol w="1558977">
                  <a:extLst>
                    <a:ext uri="{9D8B030D-6E8A-4147-A177-3AD203B41FA5}">
                      <a16:colId xmlns:a16="http://schemas.microsoft.com/office/drawing/2014/main" val="4131766837"/>
                    </a:ext>
                  </a:extLst>
                </a:gridCol>
                <a:gridCol w="644577">
                  <a:extLst>
                    <a:ext uri="{9D8B030D-6E8A-4147-A177-3AD203B41FA5}">
                      <a16:colId xmlns:a16="http://schemas.microsoft.com/office/drawing/2014/main" val="1247121475"/>
                    </a:ext>
                  </a:extLst>
                </a:gridCol>
                <a:gridCol w="674557">
                  <a:extLst>
                    <a:ext uri="{9D8B030D-6E8A-4147-A177-3AD203B41FA5}">
                      <a16:colId xmlns:a16="http://schemas.microsoft.com/office/drawing/2014/main" val="3686705336"/>
                    </a:ext>
                  </a:extLst>
                </a:gridCol>
                <a:gridCol w="1617737">
                  <a:extLst>
                    <a:ext uri="{9D8B030D-6E8A-4147-A177-3AD203B41FA5}">
                      <a16:colId xmlns:a16="http://schemas.microsoft.com/office/drawing/2014/main" val="3028692713"/>
                    </a:ext>
                  </a:extLst>
                </a:gridCol>
                <a:gridCol w="752753">
                  <a:extLst>
                    <a:ext uri="{9D8B030D-6E8A-4147-A177-3AD203B41FA5}">
                      <a16:colId xmlns:a16="http://schemas.microsoft.com/office/drawing/2014/main" val="4093004820"/>
                    </a:ext>
                  </a:extLst>
                </a:gridCol>
                <a:gridCol w="1571925">
                  <a:extLst>
                    <a:ext uri="{9D8B030D-6E8A-4147-A177-3AD203B41FA5}">
                      <a16:colId xmlns:a16="http://schemas.microsoft.com/office/drawing/2014/main" val="3954968016"/>
                    </a:ext>
                  </a:extLst>
                </a:gridCol>
              </a:tblGrid>
              <a:tr h="510379">
                <a:tc rowSpan="2">
                  <a:txBody>
                    <a:bodyPr/>
                    <a:lstStyle/>
                    <a:p>
                      <a:pPr algn="ctr" fontAlgn="ctr"/>
                      <a:r>
                        <a:rPr lang="tr-TR" sz="2000" u="none" strike="noStrike" dirty="0">
                          <a:effectLst/>
                        </a:rPr>
                        <a:t>ABC - VED</a:t>
                      </a:r>
                      <a:endParaRPr lang="tr-TR" sz="20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b"/>
                      <a:r>
                        <a:rPr lang="tr-TR" sz="2000" u="none" strike="noStrike">
                          <a:effectLst/>
                        </a:rPr>
                        <a:t>V</a:t>
                      </a:r>
                      <a:endParaRPr lang="tr-TR" sz="20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gridSpan="3">
                  <a:txBody>
                    <a:bodyPr/>
                    <a:lstStyle/>
                    <a:p>
                      <a:pPr algn="ctr" fontAlgn="b"/>
                      <a:r>
                        <a:rPr lang="tr-TR" sz="2000" u="none" strike="noStrike">
                          <a:effectLst/>
                        </a:rPr>
                        <a:t>E</a:t>
                      </a:r>
                      <a:endParaRPr lang="tr-TR" sz="20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gridSpan="3">
                  <a:txBody>
                    <a:bodyPr/>
                    <a:lstStyle/>
                    <a:p>
                      <a:pPr algn="ctr" fontAlgn="b"/>
                      <a:r>
                        <a:rPr lang="tr-TR" sz="2000" u="none" strike="noStrike">
                          <a:effectLst/>
                        </a:rPr>
                        <a:t>D</a:t>
                      </a:r>
                      <a:endParaRPr lang="tr-TR" sz="20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rowSpan="2">
                  <a:txBody>
                    <a:bodyPr/>
                    <a:lstStyle/>
                    <a:p>
                      <a:pPr algn="ctr" fontAlgn="b"/>
                      <a:r>
                        <a:rPr lang="tr-TR" sz="2000" u="none" strike="noStrike">
                          <a:effectLst/>
                        </a:rPr>
                        <a:t>Toplam Sayı</a:t>
                      </a:r>
                      <a:endParaRPr lang="tr-TR" sz="2000" b="1" i="0" u="none" strike="noStrike">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b"/>
                      <a:r>
                        <a:rPr lang="tr-TR" sz="2000" u="none" strike="noStrike" dirty="0">
                          <a:effectLst/>
                        </a:rPr>
                        <a:t>Toplam %</a:t>
                      </a:r>
                      <a:endParaRPr lang="tr-TR" sz="2000" b="1" i="0" u="none" strike="noStrike" dirty="0">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26531755"/>
                  </a:ext>
                </a:extLst>
              </a:tr>
              <a:tr h="1735291">
                <a:tc vMerge="1">
                  <a:txBody>
                    <a:bodyPr/>
                    <a:lstStyle/>
                    <a:p>
                      <a:endParaRPr lang="tr-TR"/>
                    </a:p>
                  </a:txBody>
                  <a:tcPr/>
                </a:tc>
                <a:tc>
                  <a:txBody>
                    <a:bodyPr/>
                    <a:lstStyle/>
                    <a:p>
                      <a:pPr algn="ctr" fontAlgn="b"/>
                      <a:r>
                        <a:rPr lang="tr-TR" sz="2000" u="none" strike="noStrike" dirty="0">
                          <a:effectLst/>
                        </a:rPr>
                        <a:t>Kategori</a:t>
                      </a:r>
                      <a:endParaRPr lang="tr-TR" sz="2000" b="1" i="0" u="none" strike="noStrike" dirty="0">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dirty="0">
                          <a:effectLst/>
                        </a:rPr>
                        <a:t>Sayı</a:t>
                      </a:r>
                      <a:endParaRPr lang="tr-TR" sz="2000" b="1" i="0" u="none" strike="noStrike" dirty="0">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dirty="0">
                          <a:effectLst/>
                        </a:rPr>
                        <a:t>Gider (TL)</a:t>
                      </a:r>
                      <a:endParaRPr lang="tr-TR" sz="2000" b="1" i="0" u="none" strike="noStrike" dirty="0">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a:effectLst/>
                        </a:rPr>
                        <a:t>Kategori</a:t>
                      </a:r>
                      <a:endParaRPr lang="tr-TR" sz="2000" b="1" i="0" u="none" strike="noStrike">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a:effectLst/>
                        </a:rPr>
                        <a:t>Sayı</a:t>
                      </a:r>
                      <a:endParaRPr lang="tr-TR" sz="2000" b="1" i="0" u="none" strike="noStrike">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a:effectLst/>
                        </a:rPr>
                        <a:t>Gider (TL)</a:t>
                      </a:r>
                      <a:endParaRPr lang="tr-TR" sz="2000" b="1" i="0" u="none" strike="noStrike">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a:effectLst/>
                        </a:rPr>
                        <a:t>Kategori</a:t>
                      </a:r>
                      <a:endParaRPr lang="tr-TR" sz="2000" b="1" i="0" u="none" strike="noStrike">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a:effectLst/>
                        </a:rPr>
                        <a:t>Sayı</a:t>
                      </a:r>
                      <a:endParaRPr lang="tr-TR" sz="2000" b="1" i="0" u="none" strike="noStrike">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000" u="none" strike="noStrike" dirty="0">
                          <a:effectLst/>
                        </a:rPr>
                        <a:t>Gider (TL)</a:t>
                      </a:r>
                      <a:endParaRPr lang="tr-TR" sz="2000" b="1" i="0" u="none" strike="noStrike" dirty="0">
                        <a:solidFill>
                          <a:srgbClr val="000000"/>
                        </a:solidFill>
                        <a:effectLst/>
                        <a:latin typeface="Calibri" panose="020F0502020204030204" pitchFamily="34" charset="0"/>
                      </a:endParaRPr>
                    </a:p>
                  </a:txBody>
                  <a:tcPr marL="9525" marR="9525" marT="9525" marB="0" vert="vert27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79433029"/>
                  </a:ext>
                </a:extLst>
              </a:tr>
              <a:tr h="510379">
                <a:tc>
                  <a:txBody>
                    <a:bodyPr/>
                    <a:lstStyle/>
                    <a:p>
                      <a:pPr algn="ctr" fontAlgn="b"/>
                      <a:r>
                        <a:rPr lang="tr-TR" sz="2000" u="none" strike="noStrike">
                          <a:effectLst/>
                        </a:rPr>
                        <a:t>A</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a:effectLst/>
                        </a:rPr>
                        <a:t>AV</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6</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dirty="0">
                          <a:effectLst/>
                        </a:rPr>
                        <a:t>103.410,81</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a:effectLst/>
                        </a:rPr>
                        <a:t>AE</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31</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393.239,49</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a:effectLst/>
                        </a:rPr>
                        <a:t>AD</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15</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400.742,55</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52</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14,85714286</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1506398"/>
                  </a:ext>
                </a:extLst>
              </a:tr>
              <a:tr h="510379">
                <a:tc>
                  <a:txBody>
                    <a:bodyPr/>
                    <a:lstStyle/>
                    <a:p>
                      <a:pPr algn="ctr" fontAlgn="b"/>
                      <a:r>
                        <a:rPr lang="tr-TR" sz="2000" u="none" strike="noStrike">
                          <a:effectLst/>
                        </a:rPr>
                        <a:t>B</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a:effectLst/>
                        </a:rPr>
                        <a:t>BV</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7</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dirty="0">
                          <a:effectLst/>
                        </a:rPr>
                        <a:t>36.352,48</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dirty="0">
                          <a:effectLst/>
                        </a:rPr>
                        <a:t>BE</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53</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dirty="0">
                          <a:effectLst/>
                        </a:rPr>
                        <a:t>187.439,69</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a:effectLst/>
                        </a:rPr>
                        <a:t>BD</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11</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45.125,00</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71</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20,28571429</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5684115"/>
                  </a:ext>
                </a:extLst>
              </a:tr>
              <a:tr h="510379">
                <a:tc>
                  <a:txBody>
                    <a:bodyPr/>
                    <a:lstStyle/>
                    <a:p>
                      <a:pPr algn="ctr" fontAlgn="b"/>
                      <a:r>
                        <a:rPr lang="tr-TR" sz="2000" u="none" strike="noStrike">
                          <a:effectLst/>
                        </a:rPr>
                        <a:t>C</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dirty="0">
                          <a:effectLst/>
                        </a:rPr>
                        <a:t>CV</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5</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1.554,55</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dirty="0">
                          <a:effectLst/>
                        </a:rPr>
                        <a:t>CE</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dirty="0">
                          <a:effectLst/>
                        </a:rPr>
                        <a:t>201</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dirty="0">
                          <a:effectLst/>
                        </a:rPr>
                        <a:t>105.415,88</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dirty="0">
                          <a:effectLst/>
                        </a:rPr>
                        <a:t>CD</a:t>
                      </a:r>
                      <a:endParaRPr lang="tr-T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21</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9.218,08</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227</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000" u="none" strike="noStrike">
                          <a:effectLst/>
                        </a:rPr>
                        <a:t>64,85714286</a:t>
                      </a:r>
                      <a:endParaRPr lang="tr-T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2149641"/>
                  </a:ext>
                </a:extLst>
              </a:tr>
              <a:tr h="510379">
                <a:tc>
                  <a:txBody>
                    <a:bodyPr/>
                    <a:lstStyle/>
                    <a:p>
                      <a:pPr algn="l" fontAlgn="b"/>
                      <a:r>
                        <a:rPr lang="tr-TR" sz="2000" u="none" strike="noStrike" dirty="0">
                          <a:effectLst/>
                        </a:rPr>
                        <a:t>Toplam</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18</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141317,84</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285</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686095,06</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47</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455085,63</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350</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000" u="none" strike="noStrike" dirty="0">
                          <a:effectLst/>
                        </a:rPr>
                        <a:t>100</a:t>
                      </a:r>
                      <a:endParaRPr lang="tr-TR" sz="20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78968184"/>
                  </a:ext>
                </a:extLst>
              </a:tr>
            </a:tbl>
          </a:graphicData>
        </a:graphic>
      </p:graphicFrame>
    </p:spTree>
    <p:extLst>
      <p:ext uri="{BB962C8B-B14F-4D97-AF65-F5344CB8AC3E}">
        <p14:creationId xmlns:p14="http://schemas.microsoft.com/office/powerpoint/2010/main" val="289012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sz="2400" dirty="0"/>
          </a:p>
        </p:txBody>
      </p:sp>
      <p:sp>
        <p:nvSpPr>
          <p:cNvPr id="3" name="İçerik Yer Tutucusu 2"/>
          <p:cNvSpPr>
            <a:spLocks noGrp="1"/>
          </p:cNvSpPr>
          <p:nvPr>
            <p:ph idx="1"/>
          </p:nvPr>
        </p:nvSpPr>
        <p:spPr/>
        <p:txBody>
          <a:bodyPr>
            <a:normAutofit/>
          </a:bodyPr>
          <a:lstStyle/>
          <a:p>
            <a:endParaRPr lang="tr-TR" sz="3200" dirty="0" smtClean="0"/>
          </a:p>
          <a:p>
            <a:r>
              <a:rPr lang="tr-TR" sz="3200" dirty="0" smtClean="0"/>
              <a:t>ABC-VED </a:t>
            </a:r>
            <a:r>
              <a:rPr lang="tr-TR" sz="3200" dirty="0"/>
              <a:t>analizi yapıldıktan sonra ABC-VED Matris yapılabilmesi için malzemeler 3 kategoriye ayrılır. Birinci kategori AV, AE, AD, BV ve CV; ikinci kategori, BE, CE ve BD, üçüncü kategori, CD Malzemeleri oluşturmaktadır.</a:t>
            </a:r>
          </a:p>
        </p:txBody>
      </p:sp>
    </p:spTree>
    <p:extLst>
      <p:ext uri="{BB962C8B-B14F-4D97-AF65-F5344CB8AC3E}">
        <p14:creationId xmlns:p14="http://schemas.microsoft.com/office/powerpoint/2010/main" val="278485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94245"/>
          </a:xfrm>
        </p:spPr>
        <p:txBody>
          <a:bodyPr>
            <a:normAutofit fontScale="90000"/>
          </a:bodyPr>
          <a:lstStyle/>
          <a:p>
            <a:pPr algn="ctr"/>
            <a:r>
              <a:rPr lang="tr-TR" dirty="0" smtClean="0"/>
              <a:t>ABC – VED Matris Analizi</a:t>
            </a:r>
            <a:endParaRPr lang="tr-TR" dirty="0"/>
          </a:p>
        </p:txBody>
      </p:sp>
      <p:graphicFrame>
        <p:nvGraphicFramePr>
          <p:cNvPr id="4" name="İçerik Yer Tutucusu 3"/>
          <p:cNvGraphicFramePr>
            <a:graphicFrameLocks noGrp="1"/>
          </p:cNvGraphicFramePr>
          <p:nvPr>
            <p:ph idx="1"/>
            <p:extLst/>
          </p:nvPr>
        </p:nvGraphicFramePr>
        <p:xfrm>
          <a:off x="1094282" y="1094284"/>
          <a:ext cx="9638676" cy="2483850"/>
        </p:xfrm>
        <a:graphic>
          <a:graphicData uri="http://schemas.openxmlformats.org/drawingml/2006/table">
            <a:tbl>
              <a:tblPr>
                <a:tableStyleId>{5C22544A-7EE6-4342-B048-85BDC9FD1C3A}</a:tableStyleId>
              </a:tblPr>
              <a:tblGrid>
                <a:gridCol w="2138157">
                  <a:extLst>
                    <a:ext uri="{9D8B030D-6E8A-4147-A177-3AD203B41FA5}">
                      <a16:colId xmlns:a16="http://schemas.microsoft.com/office/drawing/2014/main" val="1056925162"/>
                    </a:ext>
                  </a:extLst>
                </a:gridCol>
                <a:gridCol w="1255743">
                  <a:extLst>
                    <a:ext uri="{9D8B030D-6E8A-4147-A177-3AD203B41FA5}">
                      <a16:colId xmlns:a16="http://schemas.microsoft.com/office/drawing/2014/main" val="855235308"/>
                    </a:ext>
                  </a:extLst>
                </a:gridCol>
                <a:gridCol w="2138157">
                  <a:extLst>
                    <a:ext uri="{9D8B030D-6E8A-4147-A177-3AD203B41FA5}">
                      <a16:colId xmlns:a16="http://schemas.microsoft.com/office/drawing/2014/main" val="3981553495"/>
                    </a:ext>
                  </a:extLst>
                </a:gridCol>
                <a:gridCol w="1968462">
                  <a:extLst>
                    <a:ext uri="{9D8B030D-6E8A-4147-A177-3AD203B41FA5}">
                      <a16:colId xmlns:a16="http://schemas.microsoft.com/office/drawing/2014/main" val="464887882"/>
                    </a:ext>
                  </a:extLst>
                </a:gridCol>
                <a:gridCol w="2138157">
                  <a:extLst>
                    <a:ext uri="{9D8B030D-6E8A-4147-A177-3AD203B41FA5}">
                      <a16:colId xmlns:a16="http://schemas.microsoft.com/office/drawing/2014/main" val="1920769002"/>
                    </a:ext>
                  </a:extLst>
                </a:gridCol>
              </a:tblGrid>
              <a:tr h="496770">
                <a:tc>
                  <a:txBody>
                    <a:bodyPr/>
                    <a:lstStyle/>
                    <a:p>
                      <a:pPr algn="ctr" fontAlgn="b"/>
                      <a:r>
                        <a:rPr lang="tr-TR" sz="2400" u="none" strike="noStrike" dirty="0">
                          <a:effectLst/>
                        </a:rPr>
                        <a:t>Kategori</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a:effectLst/>
                        </a:rPr>
                        <a:t>Sayı</a:t>
                      </a:r>
                      <a:endParaRPr lang="tr-TR" sz="24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a:effectLst/>
                        </a:rPr>
                        <a:t>%</a:t>
                      </a:r>
                      <a:endParaRPr lang="tr-TR" sz="24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a:effectLst/>
                        </a:rPr>
                        <a:t>Gider (TL)</a:t>
                      </a:r>
                      <a:endParaRPr lang="tr-TR" sz="2400" b="1" i="0" u="none" strike="noStrike">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tr-TR" sz="2400" u="none" strike="noStrike" dirty="0">
                          <a:effectLst/>
                        </a:rPr>
                        <a:t>Gider (%)</a:t>
                      </a:r>
                      <a:endParaRPr lang="tr-TR" sz="2400" b="1"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28641111"/>
                  </a:ext>
                </a:extLst>
              </a:tr>
              <a:tr h="496770">
                <a:tc>
                  <a:txBody>
                    <a:bodyPr/>
                    <a:lstStyle/>
                    <a:p>
                      <a:pPr algn="ctr" fontAlgn="b"/>
                      <a:r>
                        <a:rPr lang="tr-TR" sz="2400" u="none" strike="noStrike">
                          <a:effectLst/>
                        </a:rPr>
                        <a:t>I</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64</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18,28571429</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935.229,88</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72,92247432</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6572430"/>
                  </a:ext>
                </a:extLst>
              </a:tr>
              <a:tr h="496770">
                <a:tc>
                  <a:txBody>
                    <a:bodyPr/>
                    <a:lstStyle/>
                    <a:p>
                      <a:pPr algn="ctr" fontAlgn="b"/>
                      <a:r>
                        <a:rPr lang="tr-TR" sz="2400" u="none" strike="noStrike">
                          <a:effectLst/>
                        </a:rPr>
                        <a:t>II</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265</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75,71428571</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337.980,87</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26,35330825</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9319191"/>
                  </a:ext>
                </a:extLst>
              </a:tr>
              <a:tr h="496770">
                <a:tc>
                  <a:txBody>
                    <a:bodyPr/>
                    <a:lstStyle/>
                    <a:p>
                      <a:pPr algn="ctr" fontAlgn="b"/>
                      <a:r>
                        <a:rPr lang="tr-TR" sz="2400" u="none" strike="noStrike">
                          <a:effectLst/>
                        </a:rPr>
                        <a:t>III</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21</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a:effectLst/>
                        </a:rPr>
                        <a:t>6</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9.218,08</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2400" u="none" strike="noStrike" dirty="0">
                          <a:effectLst/>
                        </a:rPr>
                        <a:t>0,71875933</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6345376"/>
                  </a:ext>
                </a:extLst>
              </a:tr>
              <a:tr h="496770">
                <a:tc>
                  <a:txBody>
                    <a:bodyPr/>
                    <a:lstStyle/>
                    <a:p>
                      <a:pPr algn="l" fontAlgn="b"/>
                      <a:r>
                        <a:rPr lang="tr-TR" sz="2400" u="none" strike="noStrike" dirty="0">
                          <a:effectLst/>
                        </a:rPr>
                        <a:t>Toplam</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350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a:effectLst/>
                        </a:rPr>
                        <a:t>1282428,83</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tr-TR" sz="2400" u="none" strike="noStrike" dirty="0" smtClean="0">
                          <a:effectLst/>
                        </a:rPr>
                        <a:t>100</a:t>
                      </a:r>
                      <a:endParaRPr lang="tr-TR" sz="2400" b="0" i="0" u="none" strike="noStrike" dirty="0">
                        <a:solidFill>
                          <a:srgbClr val="000000"/>
                        </a:solidFill>
                        <a:effectLst/>
                        <a:latin typeface="Calibri" panose="020F0502020204030204" pitchFamily="34" charset="0"/>
                      </a:endParaRPr>
                    </a:p>
                  </a:txBody>
                  <a:tcPr marL="9525" marR="9525" marT="9525"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50456650"/>
                  </a:ext>
                </a:extLst>
              </a:tr>
            </a:tbl>
          </a:graphicData>
        </a:graphic>
      </p:graphicFrame>
      <p:sp>
        <p:nvSpPr>
          <p:cNvPr id="5" name="Metin kutusu 4"/>
          <p:cNvSpPr txBox="1"/>
          <p:nvPr/>
        </p:nvSpPr>
        <p:spPr>
          <a:xfrm>
            <a:off x="599607" y="4047344"/>
            <a:ext cx="10754193" cy="1938992"/>
          </a:xfrm>
          <a:prstGeom prst="rect">
            <a:avLst/>
          </a:prstGeom>
          <a:noFill/>
        </p:spPr>
        <p:txBody>
          <a:bodyPr wrap="square" rtlCol="0">
            <a:spAutoFit/>
          </a:bodyPr>
          <a:lstStyle/>
          <a:p>
            <a:r>
              <a:rPr lang="tr-TR" sz="2400" dirty="0" smtClean="0"/>
              <a:t>Kategori </a:t>
            </a:r>
            <a:r>
              <a:rPr lang="tr-TR" sz="2400" dirty="0" err="1" smtClean="0"/>
              <a:t>I’deki</a:t>
            </a:r>
            <a:r>
              <a:rPr lang="tr-TR" sz="2400" dirty="0" smtClean="0"/>
              <a:t> malzemeler hem hayati öneme haiz olup hem de pahalı malzemeler olduğundan büyük bir titizlikle yönetilmesi gerekmektedir. Bu malzemelerin tüketim ve emniyet stok düzeyleri sürekli izlenmelidir. Kategori II malzemeler, sağlık hizmeti sunumunda gerekli olan malzemeler olup bunlarında stok kontrolü yapılmalıdır. Kategori III malzemeler ise isteğe bağlı veya pahalı olmayan malzemelerdir.</a:t>
            </a:r>
            <a:endParaRPr lang="tr-TR" sz="2400" dirty="0"/>
          </a:p>
        </p:txBody>
      </p:sp>
    </p:spTree>
    <p:extLst>
      <p:ext uri="{BB962C8B-B14F-4D97-AF65-F5344CB8AC3E}">
        <p14:creationId xmlns:p14="http://schemas.microsoft.com/office/powerpoint/2010/main" val="306831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31236" y="365125"/>
            <a:ext cx="3085815" cy="5110844"/>
          </a:xfrm>
          <a:prstGeom prst="rect">
            <a:avLst/>
          </a:prstGeom>
        </p:spPr>
      </p:pic>
      <p:pic>
        <p:nvPicPr>
          <p:cNvPr id="5" name="Resim 4"/>
          <p:cNvPicPr>
            <a:picLocks noChangeAspect="1"/>
          </p:cNvPicPr>
          <p:nvPr/>
        </p:nvPicPr>
        <p:blipFill>
          <a:blip r:embed="rId3"/>
          <a:stretch>
            <a:fillRect/>
          </a:stretch>
        </p:blipFill>
        <p:spPr>
          <a:xfrm>
            <a:off x="3717051" y="0"/>
            <a:ext cx="8016376" cy="6836951"/>
          </a:xfrm>
          <a:prstGeom prst="rect">
            <a:avLst/>
          </a:prstGeom>
        </p:spPr>
      </p:pic>
    </p:spTree>
    <p:extLst>
      <p:ext uri="{BB962C8B-B14F-4D97-AF65-F5344CB8AC3E}">
        <p14:creationId xmlns:p14="http://schemas.microsoft.com/office/powerpoint/2010/main" val="2515364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91440" y="0"/>
            <a:ext cx="11730446" cy="6858000"/>
          </a:xfrm>
          <a:prstGeom prst="rect">
            <a:avLst/>
          </a:prstGeom>
        </p:spPr>
      </p:pic>
    </p:spTree>
    <p:extLst>
      <p:ext uri="{BB962C8B-B14F-4D97-AF65-F5344CB8AC3E}">
        <p14:creationId xmlns:p14="http://schemas.microsoft.com/office/powerpoint/2010/main" val="4104739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Words>
  <Application>Microsoft Office PowerPoint</Application>
  <PresentationFormat>Geniş ekran</PresentationFormat>
  <Paragraphs>176</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VED Yöntemi</vt:lpstr>
      <vt:lpstr>ABC-VED Matris Yöntemi</vt:lpstr>
      <vt:lpstr>  </vt:lpstr>
      <vt:lpstr>ABC - VED Analizi</vt:lpstr>
      <vt:lpstr>PowerPoint Sunusu</vt:lpstr>
      <vt:lpstr>ABC – VED Matris Analizi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dc:creator>
  <cp:lastModifiedBy>D</cp:lastModifiedBy>
  <cp:revision>5</cp:revision>
  <dcterms:created xsi:type="dcterms:W3CDTF">2017-02-19T16:56:07Z</dcterms:created>
  <dcterms:modified xsi:type="dcterms:W3CDTF">2017-02-19T17:00:39Z</dcterms:modified>
</cp:coreProperties>
</file>