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8899F-5513-418E-8A16-F71FDF706C5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tr-TR"/>
        </a:p>
      </dgm:t>
    </dgm:pt>
    <dgm:pt modelId="{2C158C9E-2B88-4DE2-98C8-1C86D0261716}">
      <dgm:prSet phldrT="[Metin]"/>
      <dgm:spPr/>
      <dgm:t>
        <a:bodyPr/>
        <a:lstStyle/>
        <a:p>
          <a:r>
            <a:rPr lang="tr-TR" b="1" dirty="0" smtClean="0"/>
            <a:t>A Grubu Stok Kalemleri. </a:t>
          </a:r>
          <a:r>
            <a:rPr lang="tr-TR" dirty="0" smtClean="0"/>
            <a:t>Toplam stok miktarının %10-20’sini </a:t>
          </a:r>
        </a:p>
        <a:p>
          <a:r>
            <a:rPr lang="tr-TR" dirty="0" smtClean="0"/>
            <a:t>toplam stok değerinin %70-80’ini oluşturur. En önemli gruptur.</a:t>
          </a:r>
          <a:endParaRPr lang="tr-TR" dirty="0"/>
        </a:p>
      </dgm:t>
    </dgm:pt>
    <dgm:pt modelId="{C0F5B88D-5220-418C-A831-D9D4AA982832}" type="parTrans" cxnId="{B2E01E16-60E6-4837-968B-CEA5E4693624}">
      <dgm:prSet/>
      <dgm:spPr/>
      <dgm:t>
        <a:bodyPr/>
        <a:lstStyle/>
        <a:p>
          <a:endParaRPr lang="tr-TR"/>
        </a:p>
      </dgm:t>
    </dgm:pt>
    <dgm:pt modelId="{561CC89B-2B6C-4187-9C1E-AEC24BF41C72}" type="sibTrans" cxnId="{B2E01E16-60E6-4837-968B-CEA5E4693624}">
      <dgm:prSet/>
      <dgm:spPr/>
      <dgm:t>
        <a:bodyPr/>
        <a:lstStyle/>
        <a:p>
          <a:endParaRPr lang="tr-TR"/>
        </a:p>
      </dgm:t>
    </dgm:pt>
    <dgm:pt modelId="{AC671B05-F2E5-450E-940C-52D46EE2EC78}">
      <dgm:prSet phldrT="[Metin]"/>
      <dgm:spPr/>
      <dgm:t>
        <a:bodyPr/>
        <a:lstStyle/>
        <a:p>
          <a:r>
            <a:rPr lang="tr-TR" b="1" dirty="0" smtClean="0"/>
            <a:t>B Grubu Stok Kalemleri. </a:t>
          </a:r>
          <a:r>
            <a:rPr lang="tr-TR" dirty="0" smtClean="0"/>
            <a:t>Toplam stok miktarının %30-40’ını oluştururken</a:t>
          </a:r>
        </a:p>
        <a:p>
          <a:r>
            <a:rPr lang="tr-TR" dirty="0" smtClean="0"/>
            <a:t>değer olarak %10-15’lik bir paya sahiptirler. Orta önemli gruptur.</a:t>
          </a:r>
          <a:endParaRPr lang="tr-TR" dirty="0"/>
        </a:p>
      </dgm:t>
    </dgm:pt>
    <dgm:pt modelId="{00A3EB2B-44A8-4045-B7A5-540A689F0EBE}" type="parTrans" cxnId="{0FDEBB4F-8545-4E25-BB7F-20D9F8337243}">
      <dgm:prSet/>
      <dgm:spPr/>
      <dgm:t>
        <a:bodyPr/>
        <a:lstStyle/>
        <a:p>
          <a:endParaRPr lang="tr-TR"/>
        </a:p>
      </dgm:t>
    </dgm:pt>
    <dgm:pt modelId="{A290D1B8-D79E-4F05-8C83-8E6E9876A04A}" type="sibTrans" cxnId="{0FDEBB4F-8545-4E25-BB7F-20D9F8337243}">
      <dgm:prSet/>
      <dgm:spPr/>
      <dgm:t>
        <a:bodyPr/>
        <a:lstStyle/>
        <a:p>
          <a:endParaRPr lang="tr-TR"/>
        </a:p>
      </dgm:t>
    </dgm:pt>
    <dgm:pt modelId="{74B396B8-2497-4725-A77A-323CD2DA7C6D}">
      <dgm:prSet phldrT="[Metin]"/>
      <dgm:spPr/>
      <dgm:t>
        <a:bodyPr/>
        <a:lstStyle/>
        <a:p>
          <a:r>
            <a:rPr lang="tr-TR" b="1" dirty="0" smtClean="0"/>
            <a:t>C Grubu Stok Kalemleri. </a:t>
          </a:r>
          <a:r>
            <a:rPr lang="tr-TR" dirty="0" smtClean="0"/>
            <a:t>Toplam stok miktarının %40-50’sini oluştururken</a:t>
          </a:r>
        </a:p>
        <a:p>
          <a:r>
            <a:rPr lang="tr-TR" dirty="0" smtClean="0"/>
            <a:t>değer olarak sadece %5-10’luk paya sahiptirler. En az önemli gruptur.</a:t>
          </a:r>
          <a:endParaRPr lang="tr-TR" dirty="0"/>
        </a:p>
      </dgm:t>
    </dgm:pt>
    <dgm:pt modelId="{44166F31-6F8D-496F-ACE5-E143684F6CD9}" type="parTrans" cxnId="{9E7DEE51-3223-4C63-9E6F-B73C8844D681}">
      <dgm:prSet/>
      <dgm:spPr/>
      <dgm:t>
        <a:bodyPr/>
        <a:lstStyle/>
        <a:p>
          <a:endParaRPr lang="tr-TR"/>
        </a:p>
      </dgm:t>
    </dgm:pt>
    <dgm:pt modelId="{D422D822-7719-439B-ADC2-D77A50B4568E}" type="sibTrans" cxnId="{9E7DEE51-3223-4C63-9E6F-B73C8844D681}">
      <dgm:prSet/>
      <dgm:spPr/>
      <dgm:t>
        <a:bodyPr/>
        <a:lstStyle/>
        <a:p>
          <a:endParaRPr lang="tr-TR"/>
        </a:p>
      </dgm:t>
    </dgm:pt>
    <dgm:pt modelId="{7709CEEE-2068-4939-82E7-ACB89BA52D72}" type="pres">
      <dgm:prSet presAssocID="{6A78899F-5513-418E-8A16-F71FDF706C58}" presName="linear" presStyleCnt="0">
        <dgm:presLayoutVars>
          <dgm:dir/>
          <dgm:animLvl val="lvl"/>
          <dgm:resizeHandles val="exact"/>
        </dgm:presLayoutVars>
      </dgm:prSet>
      <dgm:spPr/>
      <dgm:t>
        <a:bodyPr/>
        <a:lstStyle/>
        <a:p>
          <a:endParaRPr lang="tr-TR"/>
        </a:p>
      </dgm:t>
    </dgm:pt>
    <dgm:pt modelId="{7FF3B3C9-5DFE-4B7A-8A4E-BB72E89C4F77}" type="pres">
      <dgm:prSet presAssocID="{2C158C9E-2B88-4DE2-98C8-1C86D0261716}" presName="parentLin" presStyleCnt="0"/>
      <dgm:spPr/>
    </dgm:pt>
    <dgm:pt modelId="{A8804068-3BAA-43C4-BC1E-FDD41C454348}" type="pres">
      <dgm:prSet presAssocID="{2C158C9E-2B88-4DE2-98C8-1C86D0261716}" presName="parentLeftMargin" presStyleLbl="node1" presStyleIdx="0" presStyleCnt="3"/>
      <dgm:spPr/>
      <dgm:t>
        <a:bodyPr/>
        <a:lstStyle/>
        <a:p>
          <a:endParaRPr lang="tr-TR"/>
        </a:p>
      </dgm:t>
    </dgm:pt>
    <dgm:pt modelId="{939C80BA-0FC3-4724-B864-A4BDA8741BE4}" type="pres">
      <dgm:prSet presAssocID="{2C158C9E-2B88-4DE2-98C8-1C86D0261716}" presName="parentText" presStyleLbl="node1" presStyleIdx="0" presStyleCnt="3" custScaleX="136531" custScaleY="119410">
        <dgm:presLayoutVars>
          <dgm:chMax val="0"/>
          <dgm:bulletEnabled val="1"/>
        </dgm:presLayoutVars>
      </dgm:prSet>
      <dgm:spPr/>
      <dgm:t>
        <a:bodyPr/>
        <a:lstStyle/>
        <a:p>
          <a:endParaRPr lang="tr-TR"/>
        </a:p>
      </dgm:t>
    </dgm:pt>
    <dgm:pt modelId="{997D6A22-99F8-4D48-901F-9DC4A6AB141B}" type="pres">
      <dgm:prSet presAssocID="{2C158C9E-2B88-4DE2-98C8-1C86D0261716}" presName="negativeSpace" presStyleCnt="0"/>
      <dgm:spPr/>
    </dgm:pt>
    <dgm:pt modelId="{096CB20D-8616-4626-BA49-D65C9105AA8C}" type="pres">
      <dgm:prSet presAssocID="{2C158C9E-2B88-4DE2-98C8-1C86D0261716}" presName="childText" presStyleLbl="conFgAcc1" presStyleIdx="0" presStyleCnt="3">
        <dgm:presLayoutVars>
          <dgm:bulletEnabled val="1"/>
        </dgm:presLayoutVars>
      </dgm:prSet>
      <dgm:spPr/>
    </dgm:pt>
    <dgm:pt modelId="{F98CCF86-349B-4811-AFA6-4DA42BCDEE41}" type="pres">
      <dgm:prSet presAssocID="{561CC89B-2B6C-4187-9C1E-AEC24BF41C72}" presName="spaceBetweenRectangles" presStyleCnt="0"/>
      <dgm:spPr/>
    </dgm:pt>
    <dgm:pt modelId="{BD09AE3C-204A-4150-821E-A8BBCE422B9B}" type="pres">
      <dgm:prSet presAssocID="{AC671B05-F2E5-450E-940C-52D46EE2EC78}" presName="parentLin" presStyleCnt="0"/>
      <dgm:spPr/>
    </dgm:pt>
    <dgm:pt modelId="{C2768607-419F-48A7-A3BB-0BE1E9207620}" type="pres">
      <dgm:prSet presAssocID="{AC671B05-F2E5-450E-940C-52D46EE2EC78}" presName="parentLeftMargin" presStyleLbl="node1" presStyleIdx="0" presStyleCnt="3"/>
      <dgm:spPr/>
      <dgm:t>
        <a:bodyPr/>
        <a:lstStyle/>
        <a:p>
          <a:endParaRPr lang="tr-TR"/>
        </a:p>
      </dgm:t>
    </dgm:pt>
    <dgm:pt modelId="{23239E29-150B-4EF0-9913-B38259E8B51C}" type="pres">
      <dgm:prSet presAssocID="{AC671B05-F2E5-450E-940C-52D46EE2EC78}" presName="parentText" presStyleLbl="node1" presStyleIdx="1" presStyleCnt="3" custScaleX="138037" custScaleY="113978">
        <dgm:presLayoutVars>
          <dgm:chMax val="0"/>
          <dgm:bulletEnabled val="1"/>
        </dgm:presLayoutVars>
      </dgm:prSet>
      <dgm:spPr/>
      <dgm:t>
        <a:bodyPr/>
        <a:lstStyle/>
        <a:p>
          <a:endParaRPr lang="tr-TR"/>
        </a:p>
      </dgm:t>
    </dgm:pt>
    <dgm:pt modelId="{AFA6347D-02C9-4BE8-B064-46181BA5C4C1}" type="pres">
      <dgm:prSet presAssocID="{AC671B05-F2E5-450E-940C-52D46EE2EC78}" presName="negativeSpace" presStyleCnt="0"/>
      <dgm:spPr/>
    </dgm:pt>
    <dgm:pt modelId="{B8D7562A-1477-4544-90B4-5DF738A8C0E6}" type="pres">
      <dgm:prSet presAssocID="{AC671B05-F2E5-450E-940C-52D46EE2EC78}" presName="childText" presStyleLbl="conFgAcc1" presStyleIdx="1" presStyleCnt="3">
        <dgm:presLayoutVars>
          <dgm:bulletEnabled val="1"/>
        </dgm:presLayoutVars>
      </dgm:prSet>
      <dgm:spPr/>
    </dgm:pt>
    <dgm:pt modelId="{DB2837FA-7B3C-4617-B1B1-534FFBF88109}" type="pres">
      <dgm:prSet presAssocID="{A290D1B8-D79E-4F05-8C83-8E6E9876A04A}" presName="spaceBetweenRectangles" presStyleCnt="0"/>
      <dgm:spPr/>
    </dgm:pt>
    <dgm:pt modelId="{91893710-62A1-4F2D-B089-1AD929E18D0B}" type="pres">
      <dgm:prSet presAssocID="{74B396B8-2497-4725-A77A-323CD2DA7C6D}" presName="parentLin" presStyleCnt="0"/>
      <dgm:spPr/>
    </dgm:pt>
    <dgm:pt modelId="{EB54A003-074A-4D48-9C48-663C0B819432}" type="pres">
      <dgm:prSet presAssocID="{74B396B8-2497-4725-A77A-323CD2DA7C6D}" presName="parentLeftMargin" presStyleLbl="node1" presStyleIdx="1" presStyleCnt="3"/>
      <dgm:spPr/>
      <dgm:t>
        <a:bodyPr/>
        <a:lstStyle/>
        <a:p>
          <a:endParaRPr lang="tr-TR"/>
        </a:p>
      </dgm:t>
    </dgm:pt>
    <dgm:pt modelId="{3FB762BE-18E2-49F8-989F-8993F558EEBF}" type="pres">
      <dgm:prSet presAssocID="{74B396B8-2497-4725-A77A-323CD2DA7C6D}" presName="parentText" presStyleLbl="node1" presStyleIdx="2" presStyleCnt="3" custScaleX="142857" custScaleY="136069">
        <dgm:presLayoutVars>
          <dgm:chMax val="0"/>
          <dgm:bulletEnabled val="1"/>
        </dgm:presLayoutVars>
      </dgm:prSet>
      <dgm:spPr/>
      <dgm:t>
        <a:bodyPr/>
        <a:lstStyle/>
        <a:p>
          <a:endParaRPr lang="tr-TR"/>
        </a:p>
      </dgm:t>
    </dgm:pt>
    <dgm:pt modelId="{414C110B-ECFD-4C3D-B5A1-52F7E66B1C08}" type="pres">
      <dgm:prSet presAssocID="{74B396B8-2497-4725-A77A-323CD2DA7C6D}" presName="negativeSpace" presStyleCnt="0"/>
      <dgm:spPr/>
    </dgm:pt>
    <dgm:pt modelId="{C985D5E3-336E-4FBF-99E3-BD2B60BCB13A}" type="pres">
      <dgm:prSet presAssocID="{74B396B8-2497-4725-A77A-323CD2DA7C6D}" presName="childText" presStyleLbl="conFgAcc1" presStyleIdx="2" presStyleCnt="3">
        <dgm:presLayoutVars>
          <dgm:bulletEnabled val="1"/>
        </dgm:presLayoutVars>
      </dgm:prSet>
      <dgm:spPr/>
    </dgm:pt>
  </dgm:ptLst>
  <dgm:cxnLst>
    <dgm:cxn modelId="{0FDEBB4F-8545-4E25-BB7F-20D9F8337243}" srcId="{6A78899F-5513-418E-8A16-F71FDF706C58}" destId="{AC671B05-F2E5-450E-940C-52D46EE2EC78}" srcOrd="1" destOrd="0" parTransId="{00A3EB2B-44A8-4045-B7A5-540A689F0EBE}" sibTransId="{A290D1B8-D79E-4F05-8C83-8E6E9876A04A}"/>
    <dgm:cxn modelId="{9E7DEE51-3223-4C63-9E6F-B73C8844D681}" srcId="{6A78899F-5513-418E-8A16-F71FDF706C58}" destId="{74B396B8-2497-4725-A77A-323CD2DA7C6D}" srcOrd="2" destOrd="0" parTransId="{44166F31-6F8D-496F-ACE5-E143684F6CD9}" sibTransId="{D422D822-7719-439B-ADC2-D77A50B4568E}"/>
    <dgm:cxn modelId="{96BD1CFE-0BE5-450B-86DF-B6D9235478DE}" type="presOf" srcId="{2C158C9E-2B88-4DE2-98C8-1C86D0261716}" destId="{A8804068-3BAA-43C4-BC1E-FDD41C454348}" srcOrd="0" destOrd="0" presId="urn:microsoft.com/office/officeart/2005/8/layout/list1"/>
    <dgm:cxn modelId="{0C00E304-4C5D-4462-AF84-2111E2D426FA}" type="presOf" srcId="{2C158C9E-2B88-4DE2-98C8-1C86D0261716}" destId="{939C80BA-0FC3-4724-B864-A4BDA8741BE4}" srcOrd="1" destOrd="0" presId="urn:microsoft.com/office/officeart/2005/8/layout/list1"/>
    <dgm:cxn modelId="{84F7C4B2-488A-4963-B4F5-4210F74E28D0}" type="presOf" srcId="{6A78899F-5513-418E-8A16-F71FDF706C58}" destId="{7709CEEE-2068-4939-82E7-ACB89BA52D72}" srcOrd="0" destOrd="0" presId="urn:microsoft.com/office/officeart/2005/8/layout/list1"/>
    <dgm:cxn modelId="{C3AFFFC2-5D2D-44A6-A5C8-B1231BC95944}" type="presOf" srcId="{74B396B8-2497-4725-A77A-323CD2DA7C6D}" destId="{EB54A003-074A-4D48-9C48-663C0B819432}" srcOrd="0" destOrd="0" presId="urn:microsoft.com/office/officeart/2005/8/layout/list1"/>
    <dgm:cxn modelId="{CBD9FD32-1B88-46A8-93E9-0360E49206C5}" type="presOf" srcId="{AC671B05-F2E5-450E-940C-52D46EE2EC78}" destId="{23239E29-150B-4EF0-9913-B38259E8B51C}" srcOrd="1" destOrd="0" presId="urn:microsoft.com/office/officeart/2005/8/layout/list1"/>
    <dgm:cxn modelId="{BE28E1FE-CE5C-4999-8088-E83F2EFA2F1C}" type="presOf" srcId="{AC671B05-F2E5-450E-940C-52D46EE2EC78}" destId="{C2768607-419F-48A7-A3BB-0BE1E9207620}" srcOrd="0" destOrd="0" presId="urn:microsoft.com/office/officeart/2005/8/layout/list1"/>
    <dgm:cxn modelId="{B2E01E16-60E6-4837-968B-CEA5E4693624}" srcId="{6A78899F-5513-418E-8A16-F71FDF706C58}" destId="{2C158C9E-2B88-4DE2-98C8-1C86D0261716}" srcOrd="0" destOrd="0" parTransId="{C0F5B88D-5220-418C-A831-D9D4AA982832}" sibTransId="{561CC89B-2B6C-4187-9C1E-AEC24BF41C72}"/>
    <dgm:cxn modelId="{DB047D85-ABDE-4806-B038-AF0637A75EA3}" type="presOf" srcId="{74B396B8-2497-4725-A77A-323CD2DA7C6D}" destId="{3FB762BE-18E2-49F8-989F-8993F558EEBF}" srcOrd="1" destOrd="0" presId="urn:microsoft.com/office/officeart/2005/8/layout/list1"/>
    <dgm:cxn modelId="{BC97FB7C-CD8A-4A30-8202-D8C7DA5D7280}" type="presParOf" srcId="{7709CEEE-2068-4939-82E7-ACB89BA52D72}" destId="{7FF3B3C9-5DFE-4B7A-8A4E-BB72E89C4F77}" srcOrd="0" destOrd="0" presId="urn:microsoft.com/office/officeart/2005/8/layout/list1"/>
    <dgm:cxn modelId="{BE0256B9-0988-4585-88F8-8551AC1DF095}" type="presParOf" srcId="{7FF3B3C9-5DFE-4B7A-8A4E-BB72E89C4F77}" destId="{A8804068-3BAA-43C4-BC1E-FDD41C454348}" srcOrd="0" destOrd="0" presId="urn:microsoft.com/office/officeart/2005/8/layout/list1"/>
    <dgm:cxn modelId="{EB83539D-EB26-4569-B32E-AE55B75182F1}" type="presParOf" srcId="{7FF3B3C9-5DFE-4B7A-8A4E-BB72E89C4F77}" destId="{939C80BA-0FC3-4724-B864-A4BDA8741BE4}" srcOrd="1" destOrd="0" presId="urn:microsoft.com/office/officeart/2005/8/layout/list1"/>
    <dgm:cxn modelId="{34AFC3F6-5C6B-416C-AFC9-30CB119E3230}" type="presParOf" srcId="{7709CEEE-2068-4939-82E7-ACB89BA52D72}" destId="{997D6A22-99F8-4D48-901F-9DC4A6AB141B}" srcOrd="1" destOrd="0" presId="urn:microsoft.com/office/officeart/2005/8/layout/list1"/>
    <dgm:cxn modelId="{0A2252CF-1F4D-4819-A700-D0450B8FF11F}" type="presParOf" srcId="{7709CEEE-2068-4939-82E7-ACB89BA52D72}" destId="{096CB20D-8616-4626-BA49-D65C9105AA8C}" srcOrd="2" destOrd="0" presId="urn:microsoft.com/office/officeart/2005/8/layout/list1"/>
    <dgm:cxn modelId="{04B75C20-54A2-401E-9DE5-F5650614B0CA}" type="presParOf" srcId="{7709CEEE-2068-4939-82E7-ACB89BA52D72}" destId="{F98CCF86-349B-4811-AFA6-4DA42BCDEE41}" srcOrd="3" destOrd="0" presId="urn:microsoft.com/office/officeart/2005/8/layout/list1"/>
    <dgm:cxn modelId="{8FB0ADD2-AD52-4976-BD9F-A2EAD1276A41}" type="presParOf" srcId="{7709CEEE-2068-4939-82E7-ACB89BA52D72}" destId="{BD09AE3C-204A-4150-821E-A8BBCE422B9B}" srcOrd="4" destOrd="0" presId="urn:microsoft.com/office/officeart/2005/8/layout/list1"/>
    <dgm:cxn modelId="{177CED96-823E-4BC6-A48C-51B203AB8FDA}" type="presParOf" srcId="{BD09AE3C-204A-4150-821E-A8BBCE422B9B}" destId="{C2768607-419F-48A7-A3BB-0BE1E9207620}" srcOrd="0" destOrd="0" presId="urn:microsoft.com/office/officeart/2005/8/layout/list1"/>
    <dgm:cxn modelId="{B2A2FC26-C338-4B7C-A688-A328D1A535E6}" type="presParOf" srcId="{BD09AE3C-204A-4150-821E-A8BBCE422B9B}" destId="{23239E29-150B-4EF0-9913-B38259E8B51C}" srcOrd="1" destOrd="0" presId="urn:microsoft.com/office/officeart/2005/8/layout/list1"/>
    <dgm:cxn modelId="{92C2A6B7-E4C6-47D2-9FAC-E2A7BF93B3D4}" type="presParOf" srcId="{7709CEEE-2068-4939-82E7-ACB89BA52D72}" destId="{AFA6347D-02C9-4BE8-B064-46181BA5C4C1}" srcOrd="5" destOrd="0" presId="urn:microsoft.com/office/officeart/2005/8/layout/list1"/>
    <dgm:cxn modelId="{A5A6859F-C59A-4824-823A-0F9D50730903}" type="presParOf" srcId="{7709CEEE-2068-4939-82E7-ACB89BA52D72}" destId="{B8D7562A-1477-4544-90B4-5DF738A8C0E6}" srcOrd="6" destOrd="0" presId="urn:microsoft.com/office/officeart/2005/8/layout/list1"/>
    <dgm:cxn modelId="{3D199154-237A-4D53-B3A9-C20A25DEB445}" type="presParOf" srcId="{7709CEEE-2068-4939-82E7-ACB89BA52D72}" destId="{DB2837FA-7B3C-4617-B1B1-534FFBF88109}" srcOrd="7" destOrd="0" presId="urn:microsoft.com/office/officeart/2005/8/layout/list1"/>
    <dgm:cxn modelId="{0291F156-264D-4D87-B577-6698290985A4}" type="presParOf" srcId="{7709CEEE-2068-4939-82E7-ACB89BA52D72}" destId="{91893710-62A1-4F2D-B089-1AD929E18D0B}" srcOrd="8" destOrd="0" presId="urn:microsoft.com/office/officeart/2005/8/layout/list1"/>
    <dgm:cxn modelId="{E0DF557A-4104-4168-AF40-047A3CE370CA}" type="presParOf" srcId="{91893710-62A1-4F2D-B089-1AD929E18D0B}" destId="{EB54A003-074A-4D48-9C48-663C0B819432}" srcOrd="0" destOrd="0" presId="urn:microsoft.com/office/officeart/2005/8/layout/list1"/>
    <dgm:cxn modelId="{4AC5CFFF-A482-4016-9C42-A2A0C8187F89}" type="presParOf" srcId="{91893710-62A1-4F2D-B089-1AD929E18D0B}" destId="{3FB762BE-18E2-49F8-989F-8993F558EEBF}" srcOrd="1" destOrd="0" presId="urn:microsoft.com/office/officeart/2005/8/layout/list1"/>
    <dgm:cxn modelId="{148C8F91-FCE5-4A04-9F45-B03C537EFE5F}" type="presParOf" srcId="{7709CEEE-2068-4939-82E7-ACB89BA52D72}" destId="{414C110B-ECFD-4C3D-B5A1-52F7E66B1C08}" srcOrd="9" destOrd="0" presId="urn:microsoft.com/office/officeart/2005/8/layout/list1"/>
    <dgm:cxn modelId="{245367B8-5A95-4499-AE4F-611A503E01E8}" type="presParOf" srcId="{7709CEEE-2068-4939-82E7-ACB89BA52D72}" destId="{C985D5E3-336E-4FBF-99E3-BD2B60BCB13A}"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ACC532C-2B5C-4E5B-A4E0-132D36DF4227}" type="doc">
      <dgm:prSet loTypeId="urn:microsoft.com/office/officeart/2009/3/layout/CircleRelationship" loCatId="relationship" qsTypeId="urn:microsoft.com/office/officeart/2005/8/quickstyle/simple1" qsCatId="simple" csTypeId="urn:microsoft.com/office/officeart/2005/8/colors/accent1_2" csCatId="accent1" phldr="1"/>
      <dgm:spPr/>
      <dgm:t>
        <a:bodyPr/>
        <a:lstStyle/>
        <a:p>
          <a:endParaRPr lang="tr-TR"/>
        </a:p>
      </dgm:t>
    </dgm:pt>
    <dgm:pt modelId="{46F0D11C-5923-4E62-B59F-5A657F1E6B24}">
      <dgm:prSet phldrT="[Metin]" custT="1"/>
      <dgm:spPr/>
      <dgm:t>
        <a:bodyPr/>
        <a:lstStyle/>
        <a:p>
          <a:r>
            <a:rPr lang="tr-TR" sz="4000" dirty="0" smtClean="0"/>
            <a:t>V </a:t>
          </a:r>
        </a:p>
        <a:p>
          <a:r>
            <a:rPr lang="tr-TR" sz="1700" dirty="0" smtClean="0"/>
            <a:t>Sınıflandırması</a:t>
          </a:r>
        </a:p>
        <a:p>
          <a:r>
            <a:rPr lang="tr-TR" sz="1700" dirty="0" smtClean="0"/>
            <a:t>Stok en önemlidir. Bir sağlık işletmesinde EN ÇOK hayati öneme sahip olan Tıbbi Malzeme ve İlaçtır.</a:t>
          </a:r>
          <a:endParaRPr lang="tr-TR" sz="1700" dirty="0"/>
        </a:p>
      </dgm:t>
    </dgm:pt>
    <dgm:pt modelId="{36A99A5B-FF32-42E1-A6B6-FD9A5FC4AADC}" type="parTrans" cxnId="{A6EF4334-3B53-475C-9164-F40A7CAF06D7}">
      <dgm:prSet/>
      <dgm:spPr/>
      <dgm:t>
        <a:bodyPr/>
        <a:lstStyle/>
        <a:p>
          <a:endParaRPr lang="tr-TR"/>
        </a:p>
      </dgm:t>
    </dgm:pt>
    <dgm:pt modelId="{149308B0-0724-472C-A9E2-86EAE733A625}" type="sibTrans" cxnId="{A6EF4334-3B53-475C-9164-F40A7CAF06D7}">
      <dgm:prSet/>
      <dgm:spPr/>
      <dgm:t>
        <a:bodyPr/>
        <a:lstStyle/>
        <a:p>
          <a:endParaRPr lang="tr-TR"/>
        </a:p>
      </dgm:t>
    </dgm:pt>
    <dgm:pt modelId="{27768DC3-62F9-4425-9FF7-0A27617CFD03}">
      <dgm:prSet phldrT="[Metin]" custT="1"/>
      <dgm:spPr/>
      <dgm:t>
        <a:bodyPr/>
        <a:lstStyle/>
        <a:p>
          <a:r>
            <a:rPr lang="tr-TR" sz="4000" dirty="0" smtClean="0"/>
            <a:t>E</a:t>
          </a:r>
        </a:p>
        <a:p>
          <a:r>
            <a:rPr lang="tr-TR" sz="1700" dirty="0" smtClean="0"/>
            <a:t>Sınıflandırması</a:t>
          </a:r>
        </a:p>
        <a:p>
          <a:r>
            <a:rPr lang="tr-TR" sz="1700" dirty="0" smtClean="0"/>
            <a:t>Orta derecede hayati öneme sahiptir. Hastanenin kullanım kapasitesinde bulundurulur.</a:t>
          </a:r>
          <a:endParaRPr lang="tr-TR" sz="1700" dirty="0"/>
        </a:p>
      </dgm:t>
    </dgm:pt>
    <dgm:pt modelId="{C8781A8A-A98B-4086-AFD5-65D7E4974A2D}" type="parTrans" cxnId="{3E36BAA4-ED15-490D-8D36-A41FF1BB236B}">
      <dgm:prSet/>
      <dgm:spPr/>
      <dgm:t>
        <a:bodyPr/>
        <a:lstStyle/>
        <a:p>
          <a:endParaRPr lang="tr-TR"/>
        </a:p>
      </dgm:t>
    </dgm:pt>
    <dgm:pt modelId="{6E7682FB-CF9B-4505-87A0-830D031917DA}" type="sibTrans" cxnId="{3E36BAA4-ED15-490D-8D36-A41FF1BB236B}">
      <dgm:prSet/>
      <dgm:spPr/>
      <dgm:t>
        <a:bodyPr/>
        <a:lstStyle/>
        <a:p>
          <a:endParaRPr lang="tr-TR"/>
        </a:p>
      </dgm:t>
    </dgm:pt>
    <dgm:pt modelId="{AC720A0A-56CD-4ACB-BEDF-ECFCD6F7C719}">
      <dgm:prSet phldrT="[Metin]" custT="1"/>
      <dgm:spPr/>
      <dgm:t>
        <a:bodyPr/>
        <a:lstStyle/>
        <a:p>
          <a:r>
            <a:rPr lang="tr-TR" sz="4000" dirty="0" smtClean="0"/>
            <a:t>D </a:t>
          </a:r>
        </a:p>
        <a:p>
          <a:r>
            <a:rPr lang="tr-TR" sz="1600" dirty="0" smtClean="0"/>
            <a:t>Sınıflandırması</a:t>
          </a:r>
        </a:p>
        <a:p>
          <a:r>
            <a:rPr lang="tr-TR" sz="1600" dirty="0" smtClean="0"/>
            <a:t>Hayati önem taşımaz.</a:t>
          </a:r>
          <a:endParaRPr lang="tr-TR" sz="1600" dirty="0"/>
        </a:p>
      </dgm:t>
    </dgm:pt>
    <dgm:pt modelId="{9DFC103C-A073-48FD-AA48-48D3ADEEDAB4}" type="parTrans" cxnId="{A8A287AC-A994-4A85-8A26-7856DD9CDD25}">
      <dgm:prSet/>
      <dgm:spPr/>
      <dgm:t>
        <a:bodyPr/>
        <a:lstStyle/>
        <a:p>
          <a:endParaRPr lang="tr-TR"/>
        </a:p>
      </dgm:t>
    </dgm:pt>
    <dgm:pt modelId="{A53498BC-DAF9-4783-8F26-5BB0F943246C}" type="sibTrans" cxnId="{A8A287AC-A994-4A85-8A26-7856DD9CDD25}">
      <dgm:prSet/>
      <dgm:spPr/>
      <dgm:t>
        <a:bodyPr/>
        <a:lstStyle/>
        <a:p>
          <a:endParaRPr lang="tr-TR"/>
        </a:p>
      </dgm:t>
    </dgm:pt>
    <dgm:pt modelId="{07A9EA0B-4756-4356-97E9-35909BF46286}" type="pres">
      <dgm:prSet presAssocID="{3ACC532C-2B5C-4E5B-A4E0-132D36DF4227}" presName="Name0" presStyleCnt="0">
        <dgm:presLayoutVars>
          <dgm:chMax val="1"/>
          <dgm:chPref val="1"/>
        </dgm:presLayoutVars>
      </dgm:prSet>
      <dgm:spPr/>
      <dgm:t>
        <a:bodyPr/>
        <a:lstStyle/>
        <a:p>
          <a:endParaRPr lang="tr-TR"/>
        </a:p>
      </dgm:t>
    </dgm:pt>
    <dgm:pt modelId="{DE903AAC-B863-4AF5-BD2F-74E895C96F1F}" type="pres">
      <dgm:prSet presAssocID="{46F0D11C-5923-4E62-B59F-5A657F1E6B24}" presName="Parent" presStyleLbl="node0" presStyleIdx="0" presStyleCnt="1" custScaleX="75779" custLinFactNeighborX="3507" custLinFactNeighborY="-11573">
        <dgm:presLayoutVars>
          <dgm:chMax val="5"/>
          <dgm:chPref val="5"/>
        </dgm:presLayoutVars>
      </dgm:prSet>
      <dgm:spPr/>
      <dgm:t>
        <a:bodyPr/>
        <a:lstStyle/>
        <a:p>
          <a:endParaRPr lang="tr-TR"/>
        </a:p>
      </dgm:t>
    </dgm:pt>
    <dgm:pt modelId="{3D4AC376-CA99-4773-8E2D-FCA1216F210B}" type="pres">
      <dgm:prSet presAssocID="{46F0D11C-5923-4E62-B59F-5A657F1E6B24}" presName="Accent1" presStyleLbl="node1" presStyleIdx="0" presStyleCnt="13"/>
      <dgm:spPr/>
    </dgm:pt>
    <dgm:pt modelId="{06C86410-E2C3-48A1-99E5-3D2480B4E69B}" type="pres">
      <dgm:prSet presAssocID="{46F0D11C-5923-4E62-B59F-5A657F1E6B24}" presName="Accent2" presStyleLbl="node1" presStyleIdx="1" presStyleCnt="13"/>
      <dgm:spPr/>
    </dgm:pt>
    <dgm:pt modelId="{C76F3EC2-64A4-4FEC-B3E5-DD4956F6FD14}" type="pres">
      <dgm:prSet presAssocID="{46F0D11C-5923-4E62-B59F-5A657F1E6B24}" presName="Accent3" presStyleLbl="node1" presStyleIdx="2" presStyleCnt="13"/>
      <dgm:spPr/>
    </dgm:pt>
    <dgm:pt modelId="{4F03E177-4BF7-4D94-8E42-CABCC3436A57}" type="pres">
      <dgm:prSet presAssocID="{46F0D11C-5923-4E62-B59F-5A657F1E6B24}" presName="Accent4" presStyleLbl="node1" presStyleIdx="3" presStyleCnt="13"/>
      <dgm:spPr/>
    </dgm:pt>
    <dgm:pt modelId="{B800E918-2645-4A26-8E8B-23F1CF37711E}" type="pres">
      <dgm:prSet presAssocID="{46F0D11C-5923-4E62-B59F-5A657F1E6B24}" presName="Accent5" presStyleLbl="node1" presStyleIdx="4" presStyleCnt="13"/>
      <dgm:spPr/>
    </dgm:pt>
    <dgm:pt modelId="{229C8DB8-408D-491C-AF7A-DCA607B0AE49}" type="pres">
      <dgm:prSet presAssocID="{46F0D11C-5923-4E62-B59F-5A657F1E6B24}" presName="Accent6" presStyleLbl="node1" presStyleIdx="5" presStyleCnt="13"/>
      <dgm:spPr/>
    </dgm:pt>
    <dgm:pt modelId="{98A998EB-25B5-4770-A229-8F940A2134EE}" type="pres">
      <dgm:prSet presAssocID="{27768DC3-62F9-4425-9FF7-0A27617CFD03}" presName="Child1" presStyleLbl="node1" presStyleIdx="6" presStyleCnt="13" custScaleX="189334" custScaleY="248244" custLinFactNeighborX="-33642" custLinFactNeighborY="-4768">
        <dgm:presLayoutVars>
          <dgm:chMax val="0"/>
          <dgm:chPref val="0"/>
        </dgm:presLayoutVars>
      </dgm:prSet>
      <dgm:spPr/>
      <dgm:t>
        <a:bodyPr/>
        <a:lstStyle/>
        <a:p>
          <a:endParaRPr lang="tr-TR"/>
        </a:p>
      </dgm:t>
    </dgm:pt>
    <dgm:pt modelId="{11B9AA3A-C450-4926-B727-0C7B5FFE07E9}" type="pres">
      <dgm:prSet presAssocID="{27768DC3-62F9-4425-9FF7-0A27617CFD03}" presName="Accent7" presStyleCnt="0"/>
      <dgm:spPr/>
    </dgm:pt>
    <dgm:pt modelId="{89E3D6A9-D5B1-4A6A-BD89-475A7D0289D8}" type="pres">
      <dgm:prSet presAssocID="{27768DC3-62F9-4425-9FF7-0A27617CFD03}" presName="AccentHold1" presStyleLbl="node1" presStyleIdx="7" presStyleCnt="13" custLinFactX="-98661" custLinFactY="-100000" custLinFactNeighborX="-100000" custLinFactNeighborY="-111278"/>
      <dgm:spPr/>
    </dgm:pt>
    <dgm:pt modelId="{D0A80386-0520-450B-AE73-62338BE6EA62}" type="pres">
      <dgm:prSet presAssocID="{27768DC3-62F9-4425-9FF7-0A27617CFD03}" presName="Accent8" presStyleCnt="0"/>
      <dgm:spPr/>
    </dgm:pt>
    <dgm:pt modelId="{9C30C303-BB1F-4786-9520-8848AC604FD8}" type="pres">
      <dgm:prSet presAssocID="{27768DC3-62F9-4425-9FF7-0A27617CFD03}" presName="AccentHold2" presStyleLbl="node1" presStyleIdx="8" presStyleCnt="13" custLinFactNeighborX="55821" custLinFactNeighborY="81985"/>
      <dgm:spPr/>
    </dgm:pt>
    <dgm:pt modelId="{427A9D7C-96BD-4831-A5AE-8F7AF02EC61E}" type="pres">
      <dgm:prSet presAssocID="{AC720A0A-56CD-4ACB-BEDF-ECFCD6F7C719}" presName="Child2" presStyleLbl="node1" presStyleIdx="9" presStyleCnt="13" custScaleX="154564" custScaleY="193143" custLinFactNeighborX="6902" custLinFactNeighborY="22435">
        <dgm:presLayoutVars>
          <dgm:chMax val="0"/>
          <dgm:chPref val="0"/>
        </dgm:presLayoutVars>
      </dgm:prSet>
      <dgm:spPr/>
      <dgm:t>
        <a:bodyPr/>
        <a:lstStyle/>
        <a:p>
          <a:endParaRPr lang="tr-TR"/>
        </a:p>
      </dgm:t>
    </dgm:pt>
    <dgm:pt modelId="{427213B2-2E9C-4FE3-8820-AABA4935EE59}" type="pres">
      <dgm:prSet presAssocID="{AC720A0A-56CD-4ACB-BEDF-ECFCD6F7C719}" presName="Accent9" presStyleCnt="0"/>
      <dgm:spPr/>
    </dgm:pt>
    <dgm:pt modelId="{97231475-23F2-409F-BC34-ED69FE2F8293}" type="pres">
      <dgm:prSet presAssocID="{AC720A0A-56CD-4ACB-BEDF-ECFCD6F7C719}" presName="AccentHold1" presStyleLbl="node1" presStyleIdx="10" presStyleCnt="13"/>
      <dgm:spPr/>
    </dgm:pt>
    <dgm:pt modelId="{C5FA6041-492A-4EB9-9DAD-589F676658D6}" type="pres">
      <dgm:prSet presAssocID="{AC720A0A-56CD-4ACB-BEDF-ECFCD6F7C719}" presName="Accent10" presStyleCnt="0"/>
      <dgm:spPr/>
    </dgm:pt>
    <dgm:pt modelId="{C55E26BE-D146-4CBC-9D85-2DC67F47D41A}" type="pres">
      <dgm:prSet presAssocID="{AC720A0A-56CD-4ACB-BEDF-ECFCD6F7C719}" presName="AccentHold2" presStyleLbl="node1" presStyleIdx="11" presStyleCnt="13"/>
      <dgm:spPr/>
    </dgm:pt>
    <dgm:pt modelId="{DF89D85F-3C92-4559-879A-13788639E171}" type="pres">
      <dgm:prSet presAssocID="{AC720A0A-56CD-4ACB-BEDF-ECFCD6F7C719}" presName="Accent11" presStyleCnt="0"/>
      <dgm:spPr/>
    </dgm:pt>
    <dgm:pt modelId="{1D705C64-089B-49F7-B85E-3EE661D4908D}" type="pres">
      <dgm:prSet presAssocID="{AC720A0A-56CD-4ACB-BEDF-ECFCD6F7C719}" presName="AccentHold3" presStyleLbl="node1" presStyleIdx="12" presStyleCnt="13"/>
      <dgm:spPr/>
    </dgm:pt>
  </dgm:ptLst>
  <dgm:cxnLst>
    <dgm:cxn modelId="{5F47B420-E0B1-4DD6-BC78-8938870B2164}" type="presOf" srcId="{46F0D11C-5923-4E62-B59F-5A657F1E6B24}" destId="{DE903AAC-B863-4AF5-BD2F-74E895C96F1F}" srcOrd="0" destOrd="0" presId="urn:microsoft.com/office/officeart/2009/3/layout/CircleRelationship"/>
    <dgm:cxn modelId="{E34A7DEE-E731-4F58-90F8-5EE0DE2CEF6C}" type="presOf" srcId="{AC720A0A-56CD-4ACB-BEDF-ECFCD6F7C719}" destId="{427A9D7C-96BD-4831-A5AE-8F7AF02EC61E}" srcOrd="0" destOrd="0" presId="urn:microsoft.com/office/officeart/2009/3/layout/CircleRelationship"/>
    <dgm:cxn modelId="{E98FF172-BB8B-4782-A71E-7A1CE96820B2}" type="presOf" srcId="{27768DC3-62F9-4425-9FF7-0A27617CFD03}" destId="{98A998EB-25B5-4770-A229-8F940A2134EE}" srcOrd="0" destOrd="0" presId="urn:microsoft.com/office/officeart/2009/3/layout/CircleRelationship"/>
    <dgm:cxn modelId="{A6EF4334-3B53-475C-9164-F40A7CAF06D7}" srcId="{3ACC532C-2B5C-4E5B-A4E0-132D36DF4227}" destId="{46F0D11C-5923-4E62-B59F-5A657F1E6B24}" srcOrd="0" destOrd="0" parTransId="{36A99A5B-FF32-42E1-A6B6-FD9A5FC4AADC}" sibTransId="{149308B0-0724-472C-A9E2-86EAE733A625}"/>
    <dgm:cxn modelId="{A8A287AC-A994-4A85-8A26-7856DD9CDD25}" srcId="{46F0D11C-5923-4E62-B59F-5A657F1E6B24}" destId="{AC720A0A-56CD-4ACB-BEDF-ECFCD6F7C719}" srcOrd="1" destOrd="0" parTransId="{9DFC103C-A073-48FD-AA48-48D3ADEEDAB4}" sibTransId="{A53498BC-DAF9-4783-8F26-5BB0F943246C}"/>
    <dgm:cxn modelId="{3E36BAA4-ED15-490D-8D36-A41FF1BB236B}" srcId="{46F0D11C-5923-4E62-B59F-5A657F1E6B24}" destId="{27768DC3-62F9-4425-9FF7-0A27617CFD03}" srcOrd="0" destOrd="0" parTransId="{C8781A8A-A98B-4086-AFD5-65D7E4974A2D}" sibTransId="{6E7682FB-CF9B-4505-87A0-830D031917DA}"/>
    <dgm:cxn modelId="{95396961-8D94-454F-850D-DE8775EF7830}" type="presOf" srcId="{3ACC532C-2B5C-4E5B-A4E0-132D36DF4227}" destId="{07A9EA0B-4756-4356-97E9-35909BF46286}" srcOrd="0" destOrd="0" presId="urn:microsoft.com/office/officeart/2009/3/layout/CircleRelationship"/>
    <dgm:cxn modelId="{62C365CD-FE18-4D06-8CDC-5CECB4294A7A}" type="presParOf" srcId="{07A9EA0B-4756-4356-97E9-35909BF46286}" destId="{DE903AAC-B863-4AF5-BD2F-74E895C96F1F}" srcOrd="0" destOrd="0" presId="urn:microsoft.com/office/officeart/2009/3/layout/CircleRelationship"/>
    <dgm:cxn modelId="{1B4B0E5C-A3C1-4F95-95AC-63B31AF0DD98}" type="presParOf" srcId="{07A9EA0B-4756-4356-97E9-35909BF46286}" destId="{3D4AC376-CA99-4773-8E2D-FCA1216F210B}" srcOrd="1" destOrd="0" presId="urn:microsoft.com/office/officeart/2009/3/layout/CircleRelationship"/>
    <dgm:cxn modelId="{E81DEFF1-3843-4333-9C21-91B58D16BBD1}" type="presParOf" srcId="{07A9EA0B-4756-4356-97E9-35909BF46286}" destId="{06C86410-E2C3-48A1-99E5-3D2480B4E69B}" srcOrd="2" destOrd="0" presId="urn:microsoft.com/office/officeart/2009/3/layout/CircleRelationship"/>
    <dgm:cxn modelId="{F7853AFC-3A1A-4D36-9D3E-84218B8B409A}" type="presParOf" srcId="{07A9EA0B-4756-4356-97E9-35909BF46286}" destId="{C76F3EC2-64A4-4FEC-B3E5-DD4956F6FD14}" srcOrd="3" destOrd="0" presId="urn:microsoft.com/office/officeart/2009/3/layout/CircleRelationship"/>
    <dgm:cxn modelId="{BBB7C25E-5E31-4FF9-8319-350AF83E0118}" type="presParOf" srcId="{07A9EA0B-4756-4356-97E9-35909BF46286}" destId="{4F03E177-4BF7-4D94-8E42-CABCC3436A57}" srcOrd="4" destOrd="0" presId="urn:microsoft.com/office/officeart/2009/3/layout/CircleRelationship"/>
    <dgm:cxn modelId="{3079A92D-A471-4755-AB30-909161B744AD}" type="presParOf" srcId="{07A9EA0B-4756-4356-97E9-35909BF46286}" destId="{B800E918-2645-4A26-8E8B-23F1CF37711E}" srcOrd="5" destOrd="0" presId="urn:microsoft.com/office/officeart/2009/3/layout/CircleRelationship"/>
    <dgm:cxn modelId="{48D9C95E-6D67-4A59-B9F5-7154AD73372F}" type="presParOf" srcId="{07A9EA0B-4756-4356-97E9-35909BF46286}" destId="{229C8DB8-408D-491C-AF7A-DCA607B0AE49}" srcOrd="6" destOrd="0" presId="urn:microsoft.com/office/officeart/2009/3/layout/CircleRelationship"/>
    <dgm:cxn modelId="{7470270B-0207-45EB-BAF1-BA469C58CCE0}" type="presParOf" srcId="{07A9EA0B-4756-4356-97E9-35909BF46286}" destId="{98A998EB-25B5-4770-A229-8F940A2134EE}" srcOrd="7" destOrd="0" presId="urn:microsoft.com/office/officeart/2009/3/layout/CircleRelationship"/>
    <dgm:cxn modelId="{D36C5285-F088-4CB9-862F-A5D67412D27E}" type="presParOf" srcId="{07A9EA0B-4756-4356-97E9-35909BF46286}" destId="{11B9AA3A-C450-4926-B727-0C7B5FFE07E9}" srcOrd="8" destOrd="0" presId="urn:microsoft.com/office/officeart/2009/3/layout/CircleRelationship"/>
    <dgm:cxn modelId="{047E73F8-6236-4283-A812-AEBCE6C1C398}" type="presParOf" srcId="{11B9AA3A-C450-4926-B727-0C7B5FFE07E9}" destId="{89E3D6A9-D5B1-4A6A-BD89-475A7D0289D8}" srcOrd="0" destOrd="0" presId="urn:microsoft.com/office/officeart/2009/3/layout/CircleRelationship"/>
    <dgm:cxn modelId="{F083D7DC-63A6-4096-A29B-694589078903}" type="presParOf" srcId="{07A9EA0B-4756-4356-97E9-35909BF46286}" destId="{D0A80386-0520-450B-AE73-62338BE6EA62}" srcOrd="9" destOrd="0" presId="urn:microsoft.com/office/officeart/2009/3/layout/CircleRelationship"/>
    <dgm:cxn modelId="{D3D56348-686D-49B8-A2FB-80BE1DB91E61}" type="presParOf" srcId="{D0A80386-0520-450B-AE73-62338BE6EA62}" destId="{9C30C303-BB1F-4786-9520-8848AC604FD8}" srcOrd="0" destOrd="0" presId="urn:microsoft.com/office/officeart/2009/3/layout/CircleRelationship"/>
    <dgm:cxn modelId="{877D26D1-42B2-46A7-AB2B-53CBB8E004FD}" type="presParOf" srcId="{07A9EA0B-4756-4356-97E9-35909BF46286}" destId="{427A9D7C-96BD-4831-A5AE-8F7AF02EC61E}" srcOrd="10" destOrd="0" presId="urn:microsoft.com/office/officeart/2009/3/layout/CircleRelationship"/>
    <dgm:cxn modelId="{DA9B16A3-2563-419F-8EF7-F41FB03DAC57}" type="presParOf" srcId="{07A9EA0B-4756-4356-97E9-35909BF46286}" destId="{427213B2-2E9C-4FE3-8820-AABA4935EE59}" srcOrd="11" destOrd="0" presId="urn:microsoft.com/office/officeart/2009/3/layout/CircleRelationship"/>
    <dgm:cxn modelId="{A226E512-F1D3-411D-8D8B-17F82CA6372D}" type="presParOf" srcId="{427213B2-2E9C-4FE3-8820-AABA4935EE59}" destId="{97231475-23F2-409F-BC34-ED69FE2F8293}" srcOrd="0" destOrd="0" presId="urn:microsoft.com/office/officeart/2009/3/layout/CircleRelationship"/>
    <dgm:cxn modelId="{B439378C-1C19-4023-A52D-FCCD535AFD77}" type="presParOf" srcId="{07A9EA0B-4756-4356-97E9-35909BF46286}" destId="{C5FA6041-492A-4EB9-9DAD-589F676658D6}" srcOrd="12" destOrd="0" presId="urn:microsoft.com/office/officeart/2009/3/layout/CircleRelationship"/>
    <dgm:cxn modelId="{ED647060-AF6D-4FA7-A50D-124BE9691D56}" type="presParOf" srcId="{C5FA6041-492A-4EB9-9DAD-589F676658D6}" destId="{C55E26BE-D146-4CBC-9D85-2DC67F47D41A}" srcOrd="0" destOrd="0" presId="urn:microsoft.com/office/officeart/2009/3/layout/CircleRelationship"/>
    <dgm:cxn modelId="{D46073FE-C613-497F-AF44-97BEB06DA547}" type="presParOf" srcId="{07A9EA0B-4756-4356-97E9-35909BF46286}" destId="{DF89D85F-3C92-4559-879A-13788639E171}" srcOrd="13" destOrd="0" presId="urn:microsoft.com/office/officeart/2009/3/layout/CircleRelationship"/>
    <dgm:cxn modelId="{43F62A21-601A-4EDE-AC9B-6C201C2C1682}" type="presParOf" srcId="{DF89D85F-3C92-4559-879A-13788639E171}" destId="{1D705C64-089B-49F7-B85E-3EE661D4908D}"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CB20D-8616-4626-BA49-D65C9105AA8C}">
      <dsp:nvSpPr>
        <dsp:cNvPr id="0" name=""/>
        <dsp:cNvSpPr/>
      </dsp:nvSpPr>
      <dsp:spPr>
        <a:xfrm>
          <a:off x="0" y="853220"/>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39C80BA-0FC3-4724-B864-A4BDA8741BE4}">
      <dsp:nvSpPr>
        <dsp:cNvPr id="0" name=""/>
        <dsp:cNvSpPr/>
      </dsp:nvSpPr>
      <dsp:spPr>
        <a:xfrm>
          <a:off x="522699" y="361464"/>
          <a:ext cx="9991051" cy="84599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b="1" kern="1200" dirty="0" smtClean="0"/>
            <a:t>A Grubu Stok Kalemleri. </a:t>
          </a:r>
          <a:r>
            <a:rPr lang="tr-TR" sz="2400" kern="1200" dirty="0" smtClean="0"/>
            <a:t>Toplam stok miktarının %10-20’sini </a:t>
          </a:r>
        </a:p>
        <a:p>
          <a:pPr lvl="0" algn="l" defTabSz="1066800">
            <a:lnSpc>
              <a:spcPct val="90000"/>
            </a:lnSpc>
            <a:spcBef>
              <a:spcPct val="0"/>
            </a:spcBef>
            <a:spcAft>
              <a:spcPct val="35000"/>
            </a:spcAft>
          </a:pPr>
          <a:r>
            <a:rPr lang="tr-TR" sz="2400" kern="1200" dirty="0" smtClean="0"/>
            <a:t>toplam stok değerinin %70-80’ini oluşturur. En önemli gruptur.</a:t>
          </a:r>
          <a:endParaRPr lang="tr-TR" sz="2400" kern="1200" dirty="0"/>
        </a:p>
      </dsp:txBody>
      <dsp:txXfrm>
        <a:off x="563997" y="402762"/>
        <a:ext cx="9908455" cy="763399"/>
      </dsp:txXfrm>
    </dsp:sp>
    <dsp:sp modelId="{B8D7562A-1477-4544-90B4-5DF738A8C0E6}">
      <dsp:nvSpPr>
        <dsp:cNvPr id="0" name=""/>
        <dsp:cNvSpPr/>
      </dsp:nvSpPr>
      <dsp:spPr>
        <a:xfrm>
          <a:off x="0" y="2040891"/>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3239E29-150B-4EF0-9913-B38259E8B51C}">
      <dsp:nvSpPr>
        <dsp:cNvPr id="0" name=""/>
        <dsp:cNvSpPr/>
      </dsp:nvSpPr>
      <dsp:spPr>
        <a:xfrm>
          <a:off x="517051" y="1587620"/>
          <a:ext cx="9992108" cy="80751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b="1" kern="1200" dirty="0" smtClean="0"/>
            <a:t>B Grubu Stok Kalemleri. </a:t>
          </a:r>
          <a:r>
            <a:rPr lang="tr-TR" sz="2400" kern="1200" dirty="0" smtClean="0"/>
            <a:t>Toplam stok miktarının %30-40’ını oluştururken</a:t>
          </a:r>
        </a:p>
        <a:p>
          <a:pPr lvl="0" algn="l" defTabSz="1066800">
            <a:lnSpc>
              <a:spcPct val="90000"/>
            </a:lnSpc>
            <a:spcBef>
              <a:spcPct val="0"/>
            </a:spcBef>
            <a:spcAft>
              <a:spcPct val="35000"/>
            </a:spcAft>
          </a:pPr>
          <a:r>
            <a:rPr lang="tr-TR" sz="2400" kern="1200" dirty="0" smtClean="0"/>
            <a:t>değer olarak %10-15’lik bir paya sahiptirler. Orta önemli gruptur.</a:t>
          </a:r>
          <a:endParaRPr lang="tr-TR" sz="2400" kern="1200" dirty="0"/>
        </a:p>
      </dsp:txBody>
      <dsp:txXfrm>
        <a:off x="556470" y="1627039"/>
        <a:ext cx="9913270" cy="728673"/>
      </dsp:txXfrm>
    </dsp:sp>
    <dsp:sp modelId="{C985D5E3-336E-4FBF-99E3-BD2B60BCB13A}">
      <dsp:nvSpPr>
        <dsp:cNvPr id="0" name=""/>
        <dsp:cNvSpPr/>
      </dsp:nvSpPr>
      <dsp:spPr>
        <a:xfrm>
          <a:off x="0" y="3385073"/>
          <a:ext cx="10515600" cy="6048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3FB762BE-18E2-49F8-989F-8993F558EEBF}">
      <dsp:nvSpPr>
        <dsp:cNvPr id="0" name=""/>
        <dsp:cNvSpPr/>
      </dsp:nvSpPr>
      <dsp:spPr>
        <a:xfrm>
          <a:off x="500620" y="2775291"/>
          <a:ext cx="10012402" cy="964021"/>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78225" tIns="0" rIns="278225" bIns="0" numCol="1" spcCol="1270" anchor="ctr" anchorCtr="0">
          <a:noAutofit/>
        </a:bodyPr>
        <a:lstStyle/>
        <a:p>
          <a:pPr lvl="0" algn="l" defTabSz="1066800">
            <a:lnSpc>
              <a:spcPct val="90000"/>
            </a:lnSpc>
            <a:spcBef>
              <a:spcPct val="0"/>
            </a:spcBef>
            <a:spcAft>
              <a:spcPct val="35000"/>
            </a:spcAft>
          </a:pPr>
          <a:r>
            <a:rPr lang="tr-TR" sz="2400" b="1" kern="1200" dirty="0" smtClean="0"/>
            <a:t>C Grubu Stok Kalemleri. </a:t>
          </a:r>
          <a:r>
            <a:rPr lang="tr-TR" sz="2400" kern="1200" dirty="0" smtClean="0"/>
            <a:t>Toplam stok miktarının %40-50’sini oluştururken</a:t>
          </a:r>
        </a:p>
        <a:p>
          <a:pPr lvl="0" algn="l" defTabSz="1066800">
            <a:lnSpc>
              <a:spcPct val="90000"/>
            </a:lnSpc>
            <a:spcBef>
              <a:spcPct val="0"/>
            </a:spcBef>
            <a:spcAft>
              <a:spcPct val="35000"/>
            </a:spcAft>
          </a:pPr>
          <a:r>
            <a:rPr lang="tr-TR" sz="2400" kern="1200" dirty="0" smtClean="0"/>
            <a:t>değer olarak sadece %5-10’luk paya sahiptirler. En az önemli gruptur.</a:t>
          </a:r>
          <a:endParaRPr lang="tr-TR" sz="2400" kern="1200" dirty="0"/>
        </a:p>
      </dsp:txBody>
      <dsp:txXfrm>
        <a:off x="547680" y="2822351"/>
        <a:ext cx="9918282" cy="8699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E903AAC-B863-4AF5-BD2F-74E895C96F1F}">
      <dsp:nvSpPr>
        <dsp:cNvPr id="0" name=""/>
        <dsp:cNvSpPr/>
      </dsp:nvSpPr>
      <dsp:spPr>
        <a:xfrm>
          <a:off x="3742634" y="26309"/>
          <a:ext cx="2822635" cy="372474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V </a:t>
          </a:r>
        </a:p>
        <a:p>
          <a:pPr lvl="0" algn="ctr" defTabSz="1778000">
            <a:lnSpc>
              <a:spcPct val="90000"/>
            </a:lnSpc>
            <a:spcBef>
              <a:spcPct val="0"/>
            </a:spcBef>
            <a:spcAft>
              <a:spcPct val="35000"/>
            </a:spcAft>
          </a:pPr>
          <a:r>
            <a:rPr lang="tr-TR" sz="1700" kern="1200" dirty="0" smtClean="0"/>
            <a:t>Sınıflandırması</a:t>
          </a:r>
        </a:p>
        <a:p>
          <a:pPr lvl="0" algn="ctr" defTabSz="1778000">
            <a:lnSpc>
              <a:spcPct val="90000"/>
            </a:lnSpc>
            <a:spcBef>
              <a:spcPct val="0"/>
            </a:spcBef>
            <a:spcAft>
              <a:spcPct val="35000"/>
            </a:spcAft>
          </a:pPr>
          <a:r>
            <a:rPr lang="tr-TR" sz="1700" kern="1200" dirty="0" smtClean="0"/>
            <a:t>Stok en önemlidir. Bir sağlık işletmesinde EN ÇOK hayati öneme sahip olan Tıbbi Malzeme ve İlaçtır.</a:t>
          </a:r>
          <a:endParaRPr lang="tr-TR" sz="1700" kern="1200" dirty="0"/>
        </a:p>
      </dsp:txBody>
      <dsp:txXfrm>
        <a:off x="4155999" y="571785"/>
        <a:ext cx="1995905" cy="2633793"/>
      </dsp:txXfrm>
    </dsp:sp>
    <dsp:sp modelId="{3D4AC376-CA99-4773-8E2D-FCA1216F210B}">
      <dsp:nvSpPr>
        <dsp:cNvPr id="0" name=""/>
        <dsp:cNvSpPr/>
      </dsp:nvSpPr>
      <dsp:spPr>
        <a:xfrm>
          <a:off x="5286214" y="287671"/>
          <a:ext cx="414254" cy="4142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C86410-E2C3-48A1-99E5-3D2480B4E69B}">
      <dsp:nvSpPr>
        <dsp:cNvPr id="0" name=""/>
        <dsp:cNvSpPr/>
      </dsp:nvSpPr>
      <dsp:spPr>
        <a:xfrm>
          <a:off x="4305304" y="3905374"/>
          <a:ext cx="299953" cy="3002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76F3EC2-64A4-4FEC-B3E5-DD4956F6FD14}">
      <dsp:nvSpPr>
        <dsp:cNvPr id="0" name=""/>
        <dsp:cNvSpPr/>
      </dsp:nvSpPr>
      <dsp:spPr>
        <a:xfrm>
          <a:off x="7125420" y="1969028"/>
          <a:ext cx="299953" cy="3002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F03E177-4BF7-4D94-8E42-CABCC3436A57}">
      <dsp:nvSpPr>
        <dsp:cNvPr id="0" name=""/>
        <dsp:cNvSpPr/>
      </dsp:nvSpPr>
      <dsp:spPr>
        <a:xfrm>
          <a:off x="5690077" y="4224762"/>
          <a:ext cx="414254" cy="4142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00E918-2645-4A26-8E8B-23F1CF37711E}">
      <dsp:nvSpPr>
        <dsp:cNvPr id="0" name=""/>
        <dsp:cNvSpPr/>
      </dsp:nvSpPr>
      <dsp:spPr>
        <a:xfrm>
          <a:off x="4390510" y="876407"/>
          <a:ext cx="299953" cy="3002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9C8DB8-408D-491C-AF7A-DCA607B0AE49}">
      <dsp:nvSpPr>
        <dsp:cNvPr id="0" name=""/>
        <dsp:cNvSpPr/>
      </dsp:nvSpPr>
      <dsp:spPr>
        <a:xfrm>
          <a:off x="3444930" y="2593880"/>
          <a:ext cx="299953" cy="3002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8A998EB-25B5-4770-A229-8F940A2134EE}">
      <dsp:nvSpPr>
        <dsp:cNvPr id="0" name=""/>
        <dsp:cNvSpPr/>
      </dsp:nvSpPr>
      <dsp:spPr>
        <a:xfrm>
          <a:off x="811273" y="0"/>
          <a:ext cx="2867111" cy="3757993"/>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E</a:t>
          </a:r>
        </a:p>
        <a:p>
          <a:pPr lvl="0" algn="ctr" defTabSz="1778000">
            <a:lnSpc>
              <a:spcPct val="90000"/>
            </a:lnSpc>
            <a:spcBef>
              <a:spcPct val="0"/>
            </a:spcBef>
            <a:spcAft>
              <a:spcPct val="35000"/>
            </a:spcAft>
          </a:pPr>
          <a:r>
            <a:rPr lang="tr-TR" sz="1700" kern="1200" dirty="0" smtClean="0"/>
            <a:t>Sınıflandırması</a:t>
          </a:r>
        </a:p>
        <a:p>
          <a:pPr lvl="0" algn="ctr" defTabSz="1778000">
            <a:lnSpc>
              <a:spcPct val="90000"/>
            </a:lnSpc>
            <a:spcBef>
              <a:spcPct val="0"/>
            </a:spcBef>
            <a:spcAft>
              <a:spcPct val="35000"/>
            </a:spcAft>
          </a:pPr>
          <a:r>
            <a:rPr lang="tr-TR" sz="1700" kern="1200" dirty="0" smtClean="0"/>
            <a:t>Orta derecede hayati öneme sahiptir. Hastanenin kullanım kapasitesinde bulundurulur.</a:t>
          </a:r>
          <a:endParaRPr lang="tr-TR" sz="1700" kern="1200" dirty="0"/>
        </a:p>
      </dsp:txBody>
      <dsp:txXfrm>
        <a:off x="1231152" y="550345"/>
        <a:ext cx="2027353" cy="2657303"/>
      </dsp:txXfrm>
    </dsp:sp>
    <dsp:sp modelId="{89E3D6A9-D5B1-4A6A-BD89-475A7D0289D8}">
      <dsp:nvSpPr>
        <dsp:cNvPr id="0" name=""/>
        <dsp:cNvSpPr/>
      </dsp:nvSpPr>
      <dsp:spPr>
        <a:xfrm>
          <a:off x="4044149" y="14248"/>
          <a:ext cx="414254" cy="4142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C30C303-BB1F-4786-9520-8848AC604FD8}">
      <dsp:nvSpPr>
        <dsp:cNvPr id="0" name=""/>
        <dsp:cNvSpPr/>
      </dsp:nvSpPr>
      <dsp:spPr>
        <a:xfrm>
          <a:off x="2557140" y="3602472"/>
          <a:ext cx="748844" cy="74886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27A9D7C-96BD-4831-A5AE-8F7AF02EC61E}">
      <dsp:nvSpPr>
        <dsp:cNvPr id="0" name=""/>
        <dsp:cNvSpPr/>
      </dsp:nvSpPr>
      <dsp:spPr>
        <a:xfrm>
          <a:off x="6958813" y="51956"/>
          <a:ext cx="2340584" cy="292385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D </a:t>
          </a:r>
        </a:p>
        <a:p>
          <a:pPr lvl="0" algn="ctr" defTabSz="1778000">
            <a:lnSpc>
              <a:spcPct val="90000"/>
            </a:lnSpc>
            <a:spcBef>
              <a:spcPct val="0"/>
            </a:spcBef>
            <a:spcAft>
              <a:spcPct val="35000"/>
            </a:spcAft>
          </a:pPr>
          <a:r>
            <a:rPr lang="tr-TR" sz="1600" kern="1200" dirty="0" smtClean="0"/>
            <a:t>Sınıflandırması</a:t>
          </a:r>
        </a:p>
        <a:p>
          <a:pPr lvl="0" algn="ctr" defTabSz="1778000">
            <a:lnSpc>
              <a:spcPct val="90000"/>
            </a:lnSpc>
            <a:spcBef>
              <a:spcPct val="0"/>
            </a:spcBef>
            <a:spcAft>
              <a:spcPct val="35000"/>
            </a:spcAft>
          </a:pPr>
          <a:r>
            <a:rPr lang="tr-TR" sz="1600" kern="1200" dirty="0" smtClean="0"/>
            <a:t>Hayati önem taşımaz.</a:t>
          </a:r>
          <a:endParaRPr lang="tr-TR" sz="1600" kern="1200" dirty="0"/>
        </a:p>
      </dsp:txBody>
      <dsp:txXfrm>
        <a:off x="7301584" y="480145"/>
        <a:ext cx="1655042" cy="2067479"/>
      </dsp:txXfrm>
    </dsp:sp>
    <dsp:sp modelId="{97231475-23F2-409F-BC34-ED69FE2F8293}">
      <dsp:nvSpPr>
        <dsp:cNvPr id="0" name=""/>
        <dsp:cNvSpPr/>
      </dsp:nvSpPr>
      <dsp:spPr>
        <a:xfrm>
          <a:off x="6592016" y="1462533"/>
          <a:ext cx="414254" cy="414247"/>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5E26BE-D146-4CBC-9D85-2DC67F47D41A}">
      <dsp:nvSpPr>
        <dsp:cNvPr id="0" name=""/>
        <dsp:cNvSpPr/>
      </dsp:nvSpPr>
      <dsp:spPr>
        <a:xfrm>
          <a:off x="1854415" y="3978476"/>
          <a:ext cx="299953" cy="3002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705C64-089B-49F7-B85E-3EE661D4908D}">
      <dsp:nvSpPr>
        <dsp:cNvPr id="0" name=""/>
        <dsp:cNvSpPr/>
      </dsp:nvSpPr>
      <dsp:spPr>
        <a:xfrm>
          <a:off x="4845636" y="3551175"/>
          <a:ext cx="299953" cy="300242"/>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DD0C12B4-1C42-4827-A1A7-DC197FDF549B}" type="datetimeFigureOut">
              <a:rPr lang="tr-TR" smtClean="0"/>
              <a:t>19.02.2017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1401608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0C12B4-1C42-4827-A1A7-DC197FDF549B}" type="datetimeFigureOut">
              <a:rPr lang="tr-TR" smtClean="0"/>
              <a:t>19.02.2017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36038589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0C12B4-1C42-4827-A1A7-DC197FDF549B}" type="datetimeFigureOut">
              <a:rPr lang="tr-TR" smtClean="0"/>
              <a:t>19.02.2017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1616699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DD0C12B4-1C42-4827-A1A7-DC197FDF549B}" type="datetimeFigureOut">
              <a:rPr lang="tr-TR" smtClean="0"/>
              <a:t>19.02.2017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143822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DD0C12B4-1C42-4827-A1A7-DC197FDF549B}" type="datetimeFigureOut">
              <a:rPr lang="tr-TR" smtClean="0"/>
              <a:t>19.02.2017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3266583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DD0C12B4-1C42-4827-A1A7-DC197FDF549B}" type="datetimeFigureOut">
              <a:rPr lang="tr-TR" smtClean="0"/>
              <a:t>19.02.2017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12642340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DD0C12B4-1C42-4827-A1A7-DC197FDF549B}" type="datetimeFigureOut">
              <a:rPr lang="tr-TR" smtClean="0"/>
              <a:t>19.02.2017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3872690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DD0C12B4-1C42-4827-A1A7-DC197FDF549B}" type="datetimeFigureOut">
              <a:rPr lang="tr-TR" smtClean="0"/>
              <a:t>19.02.2017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40624939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D0C12B4-1C42-4827-A1A7-DC197FDF549B}" type="datetimeFigureOut">
              <a:rPr lang="tr-TR" smtClean="0"/>
              <a:t>19.02.2017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1458390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0C12B4-1C42-4827-A1A7-DC197FDF549B}" type="datetimeFigureOut">
              <a:rPr lang="tr-TR" smtClean="0"/>
              <a:t>19.02.2017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20016134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DD0C12B4-1C42-4827-A1A7-DC197FDF549B}" type="datetimeFigureOut">
              <a:rPr lang="tr-TR" smtClean="0"/>
              <a:t>19.02.2017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57BDC04-A3B5-45A0-B3FE-16BEBFC24CEE}" type="slidenum">
              <a:rPr lang="tr-TR" smtClean="0"/>
              <a:t>‹#›</a:t>
            </a:fld>
            <a:endParaRPr lang="tr-TR"/>
          </a:p>
        </p:txBody>
      </p:sp>
    </p:spTree>
    <p:extLst>
      <p:ext uri="{BB962C8B-B14F-4D97-AF65-F5344CB8AC3E}">
        <p14:creationId xmlns:p14="http://schemas.microsoft.com/office/powerpoint/2010/main" val="2508410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D0C12B4-1C42-4827-A1A7-DC197FDF549B}" type="datetimeFigureOut">
              <a:rPr lang="tr-TR" smtClean="0"/>
              <a:t>19.02.2017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7BDC04-A3B5-45A0-B3FE-16BEBFC24CEE}" type="slidenum">
              <a:rPr lang="tr-TR" smtClean="0"/>
              <a:t>‹#›</a:t>
            </a:fld>
            <a:endParaRPr lang="tr-TR"/>
          </a:p>
        </p:txBody>
      </p:sp>
    </p:spTree>
    <p:extLst>
      <p:ext uri="{BB962C8B-B14F-4D97-AF65-F5344CB8AC3E}">
        <p14:creationId xmlns:p14="http://schemas.microsoft.com/office/powerpoint/2010/main" val="12341954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fontScale="90000"/>
          </a:bodyPr>
          <a:lstStyle/>
          <a:p>
            <a:r>
              <a:rPr lang="tr-TR" sz="7200" dirty="0" smtClean="0"/>
              <a:t/>
            </a:r>
            <a:br>
              <a:rPr lang="tr-TR" sz="7200" dirty="0" smtClean="0"/>
            </a:br>
            <a:r>
              <a:rPr lang="tr-TR" sz="7200" dirty="0"/>
              <a:t/>
            </a:r>
            <a:br>
              <a:rPr lang="tr-TR" sz="7200" dirty="0"/>
            </a:br>
            <a:r>
              <a:rPr lang="tr-TR" sz="7200" dirty="0" smtClean="0"/>
              <a:t>DEPO ve STOK</a:t>
            </a:r>
            <a:br>
              <a:rPr lang="tr-TR" sz="7200" dirty="0" smtClean="0"/>
            </a:br>
            <a:r>
              <a:rPr lang="tr-TR" sz="7200" dirty="0" smtClean="0"/>
              <a:t> YÖNETİMİ</a:t>
            </a:r>
            <a:endParaRPr lang="tr-TR" sz="7200" dirty="0"/>
          </a:p>
        </p:txBody>
      </p:sp>
      <p:sp>
        <p:nvSpPr>
          <p:cNvPr id="3" name="Alt Başlık 2"/>
          <p:cNvSpPr>
            <a:spLocks noGrp="1"/>
          </p:cNvSpPr>
          <p:nvPr>
            <p:ph type="subTitle" idx="1"/>
          </p:nvPr>
        </p:nvSpPr>
        <p:spPr/>
        <p:txBody>
          <a:bodyPr>
            <a:normAutofit/>
          </a:bodyPr>
          <a:lstStyle/>
          <a:p>
            <a:endParaRPr lang="tr-TR" sz="4800" dirty="0" smtClean="0"/>
          </a:p>
          <a:p>
            <a:r>
              <a:rPr lang="tr-TR" sz="4800" dirty="0" smtClean="0"/>
              <a:t>STOK KONTROL YÖNTEMLERİ</a:t>
            </a:r>
            <a:endParaRPr lang="tr-TR" sz="4800" dirty="0"/>
          </a:p>
        </p:txBody>
      </p:sp>
    </p:spTree>
    <p:extLst>
      <p:ext uri="{BB962C8B-B14F-4D97-AF65-F5344CB8AC3E}">
        <p14:creationId xmlns:p14="http://schemas.microsoft.com/office/powerpoint/2010/main" val="10570570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14:m>
                  <m:oMath xmlns:m="http://schemas.openxmlformats.org/officeDocument/2006/math">
                    <m:r>
                      <a:rPr lang="tr-TR" i="1" smtClean="0">
                        <a:latin typeface="Cambria Math" panose="02040503050406030204" pitchFamily="18" charset="0"/>
                      </a:rPr>
                      <m:t>𝑏</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aseline="-25000"/>
                      <m:t>n</m:t>
                    </m:r>
                    <m:r>
                      <m:rPr>
                        <m:nor/>
                      </m:rPr>
                      <a:rPr lang="tr-TR" baseline="-25000"/>
                      <m:t>+1   = </m:t>
                    </m:r>
                    <m:f>
                      <m:fPr>
                        <m:ctrlPr>
                          <a:rPr lang="tr-TR" i="1">
                            <a:latin typeface="Cambria Math" panose="02040503050406030204" pitchFamily="18" charset="0"/>
                          </a:rPr>
                        </m:ctrlPr>
                      </m:fPr>
                      <m:num>
                        <m:nary>
                          <m:naryPr>
                            <m:chr m:val="∑"/>
                            <m:limLoc m:val="undOvr"/>
                            <m:subHide m:val="on"/>
                            <m:supHide m:val="on"/>
                            <m:ctrlPr>
                              <a:rPr lang="tr-TR" i="1">
                                <a:latin typeface="Cambria Math" panose="02040503050406030204" pitchFamily="18" charset="0"/>
                              </a:rPr>
                            </m:ctrlPr>
                          </m:naryPr>
                          <m:sub/>
                          <m:sup/>
                          <m:e>
                            <m:r>
                              <a:rPr lang="tr-TR" i="1">
                                <a:latin typeface="Cambria Math" panose="02040503050406030204" pitchFamily="18" charset="0"/>
                              </a:rPr>
                              <m:t>𝑡</m:t>
                            </m:r>
                            <m:r>
                              <m:rPr>
                                <m:nor/>
                              </m:rPr>
                              <a:rPr lang="tr-TR" baseline="-25000"/>
                              <m:t>m</m:t>
                            </m:r>
                          </m:e>
                        </m:nary>
                      </m:num>
                      <m:den>
                        <m:r>
                          <a:rPr lang="tr-TR" i="1">
                            <a:latin typeface="Cambria Math" panose="02040503050406030204" pitchFamily="18" charset="0"/>
                          </a:rPr>
                          <m:t>𝑛</m:t>
                        </m:r>
                      </m:den>
                    </m:f>
                  </m:oMath>
                </a14:m>
                <a:r>
                  <a:rPr lang="tr-TR" dirty="0" smtClean="0"/>
                  <a:t> </a:t>
                </a:r>
                <a14:m>
                  <m:oMath xmlns:m="http://schemas.openxmlformats.org/officeDocument/2006/math">
                    <m:r>
                      <a:rPr lang="tr-TR" b="0" i="0" baseline="-25000" smtClean="0">
                        <a:latin typeface="Cambria Math" panose="02040503050406030204" pitchFamily="18" charset="0"/>
                      </a:rPr>
                      <m:t>  </m:t>
                    </m:r>
                    <m:r>
                      <a:rPr lang="tr-TR" i="1">
                        <a:latin typeface="Cambria Math" panose="02040503050406030204" pitchFamily="18" charset="0"/>
                      </a:rPr>
                      <m:t>⇒</m:t>
                    </m:r>
                  </m:oMath>
                </a14:m>
                <a:r>
                  <a:rPr lang="tr-TR" dirty="0" smtClean="0"/>
                  <a:t> </a:t>
                </a:r>
                <a14:m>
                  <m:oMath xmlns:m="http://schemas.openxmlformats.org/officeDocument/2006/math">
                    <m:r>
                      <a:rPr lang="tr-TR" i="1">
                        <a:latin typeface="Cambria Math" panose="02040503050406030204" pitchFamily="18" charset="0"/>
                      </a:rPr>
                      <m:t>𝑏</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0" i="0" baseline="-25000" smtClean="0">
                        <a:latin typeface="Cambria Math" panose="02040503050406030204" pitchFamily="18" charset="0"/>
                      </a:rPr>
                      <m:t>14</m:t>
                    </m:r>
                  </m:oMath>
                </a14:m>
                <a:r>
                  <a:rPr lang="tr-TR" dirty="0" smtClean="0"/>
                  <a:t>  = </a:t>
                </a:r>
                <a14:m>
                  <m:oMath xmlns:m="http://schemas.openxmlformats.org/officeDocument/2006/math">
                    <m:f>
                      <m:fPr>
                        <m:ctrlPr>
                          <a:rPr lang="tr-TR" i="1">
                            <a:latin typeface="Cambria Math" panose="02040503050406030204" pitchFamily="18" charset="0"/>
                          </a:rPr>
                        </m:ctrlPr>
                      </m:fPr>
                      <m:num>
                        <m:r>
                          <a:rPr lang="tr-TR" b="0" i="1" smtClean="0">
                            <a:latin typeface="Cambria Math" panose="02040503050406030204" pitchFamily="18" charset="0"/>
                          </a:rPr>
                          <m:t>125000</m:t>
                        </m:r>
                      </m:num>
                      <m:den>
                        <m:r>
                          <a:rPr lang="tr-TR" b="0" i="1" smtClean="0">
                            <a:latin typeface="Cambria Math" panose="02040503050406030204" pitchFamily="18" charset="0"/>
                          </a:rPr>
                          <m:t>13</m:t>
                        </m:r>
                      </m:den>
                    </m:f>
                  </m:oMath>
                </a14:m>
                <a:r>
                  <a:rPr lang="tr-TR" dirty="0" smtClean="0"/>
                  <a:t>  = 9.615</a:t>
                </a:r>
              </a:p>
              <a:p>
                <a:endParaRPr lang="tr-TR" dirty="0"/>
              </a:p>
              <a:p>
                <a:endParaRPr lang="tr-TR" dirty="0" smtClean="0"/>
              </a:p>
              <a:p>
                <a:r>
                  <a:rPr lang="tr-TR" dirty="0" smtClean="0"/>
                  <a:t>2000 yılından 2012 yılına kadar toplam 13 dönemde meydana gelen toplam talep miktarı 125000 olarak tespit edilmiş, 2013 yılında meydana gelmesi muhtemel talep miktarı 9.615 olarak bulunmuştur.</a:t>
                </a:r>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043"/>
                </a:stretch>
              </a:blipFill>
            </p:spPr>
            <p:txBody>
              <a:bodyPr/>
              <a:lstStyle/>
              <a:p>
                <a:r>
                  <a:rPr lang="tr-TR">
                    <a:noFill/>
                  </a:rPr>
                  <a:t> </a:t>
                </a:r>
              </a:p>
            </p:txBody>
          </p:sp>
        </mc:Fallback>
      </mc:AlternateContent>
    </p:spTree>
    <p:extLst>
      <p:ext uri="{BB962C8B-B14F-4D97-AF65-F5344CB8AC3E}">
        <p14:creationId xmlns:p14="http://schemas.microsoft.com/office/powerpoint/2010/main" val="101767963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Hareketli Ortalamalar Yöntemi</a:t>
            </a:r>
            <a:endParaRPr lang="tr-TR" dirty="0"/>
          </a:p>
        </p:txBody>
      </p:sp>
      <p:sp>
        <p:nvSpPr>
          <p:cNvPr id="3" name="İçerik Yer Tutucusu 2"/>
          <p:cNvSpPr>
            <a:spLocks noGrp="1"/>
          </p:cNvSpPr>
          <p:nvPr>
            <p:ph idx="1"/>
          </p:nvPr>
        </p:nvSpPr>
        <p:spPr/>
        <p:txBody>
          <a:bodyPr/>
          <a:lstStyle/>
          <a:p>
            <a:r>
              <a:rPr lang="tr-TR" dirty="0" smtClean="0"/>
              <a:t>Basit ortalamalar yönteminden farklı bir şekilde, talep tahmini yapılmaya çalışılan döneme en yakın dönemler seçilerek analiz gerçekleştirilmektedir. Genellikle son üç ya da beş yıllık talebe ilişkin veriler dikkate alınmaktadır</a:t>
            </a:r>
          </a:p>
          <a:p>
            <a:r>
              <a:rPr lang="tr-TR" dirty="0" smtClean="0"/>
              <a:t>Hareketli ortalamalar yöntemi;</a:t>
            </a:r>
          </a:p>
          <a:p>
            <a:pPr lvl="1"/>
            <a:r>
              <a:rPr lang="tr-TR" dirty="0" smtClean="0"/>
              <a:t>Basit hareketli ortalamalar yöntemi</a:t>
            </a:r>
          </a:p>
          <a:p>
            <a:pPr lvl="1"/>
            <a:r>
              <a:rPr lang="tr-TR" dirty="0" smtClean="0"/>
              <a:t>Ağırlıklı hareketli ortalamalar yöntemi</a:t>
            </a:r>
          </a:p>
          <a:p>
            <a:endParaRPr lang="tr-TR" dirty="0"/>
          </a:p>
          <a:p>
            <a:r>
              <a:rPr lang="tr-TR" dirty="0" smtClean="0"/>
              <a:t>İki farklı alt yöntemle uygulanabilmektedir.</a:t>
            </a:r>
            <a:endParaRPr lang="tr-TR" dirty="0"/>
          </a:p>
        </p:txBody>
      </p:sp>
    </p:spTree>
    <p:extLst>
      <p:ext uri="{BB962C8B-B14F-4D97-AF65-F5344CB8AC3E}">
        <p14:creationId xmlns:p14="http://schemas.microsoft.com/office/powerpoint/2010/main" val="13835009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38200" y="522514"/>
                <a:ext cx="10515600" cy="5654449"/>
              </a:xfrm>
            </p:spPr>
            <p:txBody>
              <a:bodyPr/>
              <a:lstStyle/>
              <a:p>
                <a:r>
                  <a:rPr lang="tr-TR" dirty="0" smtClean="0"/>
                  <a:t>Basit hareketli ortalamalar yönteminde olası talebin öngörülebilmesi için talep tahmini yapılan döneme en yakın dönemler değerlendirilmeye alınmakta, belirlenen dönemlerde meydana gelen taleplerin toplam değeri dönem sayısına bölünmekte, meydana gelmesi muhtemel talep bulunmaktadır.</a:t>
                </a:r>
              </a:p>
              <a:p>
                <a:endParaRPr lang="tr-TR" dirty="0" smtClean="0"/>
              </a:p>
              <a:p>
                <a14:m>
                  <m:oMath xmlns:m="http://schemas.openxmlformats.org/officeDocument/2006/math">
                    <m:r>
                      <a:rPr lang="tr-TR" sz="4000" i="1" baseline="-25000">
                        <a:latin typeface="Cambria Math" panose="02040503050406030204" pitchFamily="18" charset="0"/>
                      </a:rPr>
                      <m:t>𝑏h𝑜</m:t>
                    </m:r>
                    <m:d>
                      <m:dPr>
                        <m:ctrlPr>
                          <a:rPr lang="tr-TR" sz="4000" i="1">
                            <a:latin typeface="Cambria Math" panose="02040503050406030204" pitchFamily="18" charset="0"/>
                          </a:rPr>
                        </m:ctrlPr>
                      </m:dPr>
                      <m:e>
                        <m:r>
                          <a:rPr lang="tr-TR" sz="4000" i="1">
                            <a:latin typeface="Cambria Math" panose="02040503050406030204" pitchFamily="18" charset="0"/>
                          </a:rPr>
                          <m:t>𝑡</m:t>
                        </m:r>
                        <m:r>
                          <m:rPr>
                            <m:nor/>
                          </m:rPr>
                          <a:rPr lang="tr-TR" sz="4000" baseline="-25000"/>
                          <m:t>m</m:t>
                        </m:r>
                      </m:e>
                    </m:d>
                    <m:r>
                      <m:rPr>
                        <m:nor/>
                      </m:rPr>
                      <a:rPr lang="tr-TR" sz="4000" baseline="-25000"/>
                      <m:t>n</m:t>
                    </m:r>
                    <m:r>
                      <m:rPr>
                        <m:nor/>
                      </m:rPr>
                      <a:rPr lang="tr-TR" sz="4000" baseline="-25000"/>
                      <m:t>+1 </m:t>
                    </m:r>
                    <m:r>
                      <a:rPr lang="tr-TR" sz="4000" i="1" baseline="-25000">
                        <a:latin typeface="Cambria Math" panose="02040503050406030204" pitchFamily="18" charset="0"/>
                      </a:rPr>
                      <m:t>=</m:t>
                    </m:r>
                    <m:f>
                      <m:fPr>
                        <m:ctrlPr>
                          <a:rPr lang="tr-TR" sz="4000" i="1" baseline="-25000">
                            <a:latin typeface="Cambria Math" panose="02040503050406030204" pitchFamily="18" charset="0"/>
                          </a:rPr>
                        </m:ctrlPr>
                      </m:fPr>
                      <m:num>
                        <m:r>
                          <a:rPr lang="tr-TR" sz="4000" i="1" baseline="-25000">
                            <a:latin typeface="Cambria Math" panose="02040503050406030204" pitchFamily="18" charset="0"/>
                          </a:rPr>
                          <m:t>𝑎</m:t>
                        </m:r>
                        <m:r>
                          <m:rPr>
                            <m:nor/>
                          </m:rPr>
                          <a:rPr lang="tr-TR" sz="4000" baseline="-25000"/>
                          <m:t>i</m:t>
                        </m:r>
                        <m:r>
                          <m:rPr>
                            <m:nor/>
                          </m:rPr>
                          <a:rPr lang="tr-TR" sz="4000" i="1" baseline="-25000"/>
                          <m:t>−</m:t>
                        </m:r>
                        <m:r>
                          <m:rPr>
                            <m:nor/>
                          </m:rPr>
                          <a:rPr lang="tr-TR" sz="4000" baseline="-25000"/>
                          <m:t>n</m:t>
                        </m:r>
                        <m:r>
                          <m:rPr>
                            <m:nor/>
                          </m:rPr>
                          <a:rPr lang="tr-TR" sz="4000"/>
                          <m:t> ……</m:t>
                        </m:r>
                        <m:r>
                          <m:rPr>
                            <m:nor/>
                          </m:rPr>
                          <a:rPr lang="tr-TR" sz="4000" baseline="-25000"/>
                          <m:t> +</m:t>
                        </m:r>
                        <m:r>
                          <a:rPr lang="tr-TR" sz="4000" i="1" baseline="-25000">
                            <a:latin typeface="Cambria Math" panose="02040503050406030204" pitchFamily="18" charset="0"/>
                          </a:rPr>
                          <m:t>𝑎</m:t>
                        </m:r>
                        <m:r>
                          <m:rPr>
                            <m:nor/>
                          </m:rPr>
                          <a:rPr lang="tr-TR" sz="4000" baseline="-25000"/>
                          <m:t>i</m:t>
                        </m:r>
                        <m:r>
                          <m:rPr>
                            <m:nor/>
                          </m:rPr>
                          <a:rPr lang="tr-TR" sz="4000" i="1" baseline="-25000"/>
                          <m:t>−</m:t>
                        </m:r>
                        <m:r>
                          <m:rPr>
                            <m:nor/>
                          </m:rPr>
                          <a:rPr lang="tr-TR" sz="4000" baseline="-25000"/>
                          <m:t>3+</m:t>
                        </m:r>
                        <m:r>
                          <a:rPr lang="tr-TR" sz="4000" i="1" baseline="-25000">
                            <a:latin typeface="Cambria Math" panose="02040503050406030204" pitchFamily="18" charset="0"/>
                          </a:rPr>
                          <m:t>𝑎</m:t>
                        </m:r>
                        <m:r>
                          <m:rPr>
                            <m:nor/>
                          </m:rPr>
                          <a:rPr lang="tr-TR" sz="4000" baseline="-25000"/>
                          <m:t>i</m:t>
                        </m:r>
                        <m:r>
                          <m:rPr>
                            <m:nor/>
                          </m:rPr>
                          <a:rPr lang="tr-TR" sz="4000" i="1" baseline="-25000"/>
                          <m:t>−</m:t>
                        </m:r>
                        <m:r>
                          <m:rPr>
                            <m:nor/>
                          </m:rPr>
                          <a:rPr lang="tr-TR" sz="4000" baseline="-25000"/>
                          <m:t>2+</m:t>
                        </m:r>
                        <m:r>
                          <a:rPr lang="tr-TR" sz="4000" i="1" baseline="-25000">
                            <a:latin typeface="Cambria Math" panose="02040503050406030204" pitchFamily="18" charset="0"/>
                          </a:rPr>
                          <m:t>𝑎</m:t>
                        </m:r>
                        <m:r>
                          <m:rPr>
                            <m:nor/>
                          </m:rPr>
                          <a:rPr lang="tr-TR" sz="4000" baseline="-25000"/>
                          <m:t>i</m:t>
                        </m:r>
                        <m:r>
                          <m:rPr>
                            <m:nor/>
                          </m:rPr>
                          <a:rPr lang="tr-TR" sz="4000" i="1" baseline="-25000"/>
                          <m:t>−</m:t>
                        </m:r>
                        <m:r>
                          <m:rPr>
                            <m:nor/>
                          </m:rPr>
                          <a:rPr lang="tr-TR" sz="4000" baseline="-25000"/>
                          <m:t>1</m:t>
                        </m:r>
                      </m:num>
                      <m:den>
                        <m:r>
                          <a:rPr lang="tr-TR" sz="4000" i="1" baseline="-25000">
                            <a:latin typeface="Cambria Math" panose="02040503050406030204" pitchFamily="18" charset="0"/>
                          </a:rPr>
                          <m:t>𝑛</m:t>
                        </m:r>
                      </m:den>
                    </m:f>
                  </m:oMath>
                </a14:m>
                <a:endParaRPr lang="tr-TR" sz="4000" dirty="0" smtClean="0"/>
              </a:p>
              <a:p>
                <a:endParaRPr lang="tr-TR" sz="4000" dirty="0"/>
              </a:p>
              <a:p>
                <a14:m>
                  <m:oMath xmlns:m="http://schemas.openxmlformats.org/officeDocument/2006/math">
                    <m:r>
                      <a:rPr lang="tr-TR" i="1" baseline="-25000">
                        <a:latin typeface="Cambria Math" panose="02040503050406030204" pitchFamily="18" charset="0"/>
                      </a:rPr>
                      <m:t>𝑏h𝑜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aseline="-25000"/>
                      <m:t>n</m:t>
                    </m:r>
                    <m:r>
                      <m:rPr>
                        <m:nor/>
                      </m:rPr>
                      <a:rPr lang="tr-TR" baseline="-25000"/>
                      <m:t>+1</m:t>
                    </m:r>
                  </m:oMath>
                </a14:m>
                <a:r>
                  <a:rPr lang="tr-TR" dirty="0" smtClean="0"/>
                  <a:t>  = talep tahmini yapılan dönem</a:t>
                </a:r>
              </a:p>
              <a:p>
                <a14:m>
                  <m:oMath xmlns:m="http://schemas.openxmlformats.org/officeDocument/2006/math">
                    <m:nary>
                      <m:naryPr>
                        <m:chr m:val="∑"/>
                        <m:limLoc m:val="undOvr"/>
                        <m:subHide m:val="on"/>
                        <m:supHide m:val="on"/>
                        <m:ctrlPr>
                          <a:rPr lang="tr-TR" i="1">
                            <a:latin typeface="Cambria Math" panose="02040503050406030204" pitchFamily="18" charset="0"/>
                          </a:rPr>
                        </m:ctrlPr>
                      </m:naryPr>
                      <m:sub/>
                      <m:sup/>
                      <m:e>
                        <m:r>
                          <a:rPr lang="tr-TR" i="1">
                            <a:latin typeface="Cambria Math" panose="02040503050406030204" pitchFamily="18" charset="0"/>
                          </a:rPr>
                          <m:t>𝑡</m:t>
                        </m:r>
                        <m:r>
                          <m:rPr>
                            <m:nor/>
                          </m:rPr>
                          <a:rPr lang="tr-TR" baseline="-25000"/>
                          <m:t>m</m:t>
                        </m:r>
                      </m:e>
                    </m:nary>
                  </m:oMath>
                </a14:m>
                <a:r>
                  <a:rPr lang="tr-TR" dirty="0" smtClean="0"/>
                  <a:t>           = önceki dönemlerde gerçekleşen taleplerin toplamı</a:t>
                </a:r>
              </a:p>
              <a:p>
                <a:r>
                  <a:rPr lang="tr-TR" dirty="0" smtClean="0"/>
                  <a:t>n                 = değerlendirilen dönem toplamı</a:t>
                </a:r>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38200" y="522514"/>
                <a:ext cx="10515600" cy="5654449"/>
              </a:xfrm>
              <a:blipFill>
                <a:blip r:embed="rId2"/>
                <a:stretch>
                  <a:fillRect l="-1043" t="-1834" b="-2589"/>
                </a:stretch>
              </a:blipFill>
            </p:spPr>
            <p:txBody>
              <a:bodyPr/>
              <a:lstStyle/>
              <a:p>
                <a:r>
                  <a:rPr lang="tr-TR">
                    <a:noFill/>
                  </a:rPr>
                  <a:t> </a:t>
                </a:r>
              </a:p>
            </p:txBody>
          </p:sp>
        </mc:Fallback>
      </mc:AlternateContent>
    </p:spTree>
    <p:extLst>
      <p:ext uri="{BB962C8B-B14F-4D97-AF65-F5344CB8AC3E}">
        <p14:creationId xmlns:p14="http://schemas.microsoft.com/office/powerpoint/2010/main" val="33118125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400" dirty="0" smtClean="0"/>
              <a:t>Bir otomotiv yan sanayi firması otomobil üreticileri için direksiyon simidi üretmektedir. 2013 yılında gerçekleşmesi muhtemel talebin belirlenmesi için talep </a:t>
            </a:r>
            <a:r>
              <a:rPr lang="tr-TR" sz="2400" dirty="0" err="1" smtClean="0"/>
              <a:t>tahminleme</a:t>
            </a:r>
            <a:r>
              <a:rPr lang="tr-TR" sz="2400" dirty="0" smtClean="0"/>
              <a:t> yapan işletmenin geçmiş dönemlere ilişkin talep bilgileri aşağıda görülmektedir. Basit ortalamalar yöntemine göre 2013 yılında meydana gelmesi muhtemel talep ne olabilir?</a:t>
            </a: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988453213"/>
              </p:ext>
            </p:extLst>
          </p:nvPr>
        </p:nvGraphicFramePr>
        <p:xfrm>
          <a:off x="1959428" y="1933302"/>
          <a:ext cx="7171508" cy="3931920"/>
        </p:xfrm>
        <a:graphic>
          <a:graphicData uri="http://schemas.openxmlformats.org/drawingml/2006/table">
            <a:tbl>
              <a:tblPr>
                <a:tableStyleId>{5C22544A-7EE6-4342-B048-85BDC9FD1C3A}</a:tableStyleId>
              </a:tblPr>
              <a:tblGrid>
                <a:gridCol w="1474319">
                  <a:extLst>
                    <a:ext uri="{9D8B030D-6E8A-4147-A177-3AD203B41FA5}">
                      <a16:colId xmlns:a16="http://schemas.microsoft.com/office/drawing/2014/main" val="1833954460"/>
                    </a:ext>
                  </a:extLst>
                </a:gridCol>
                <a:gridCol w="2190416">
                  <a:extLst>
                    <a:ext uri="{9D8B030D-6E8A-4147-A177-3AD203B41FA5}">
                      <a16:colId xmlns:a16="http://schemas.microsoft.com/office/drawing/2014/main" val="3458099112"/>
                    </a:ext>
                  </a:extLst>
                </a:gridCol>
                <a:gridCol w="1484850">
                  <a:extLst>
                    <a:ext uri="{9D8B030D-6E8A-4147-A177-3AD203B41FA5}">
                      <a16:colId xmlns:a16="http://schemas.microsoft.com/office/drawing/2014/main" val="1639648272"/>
                    </a:ext>
                  </a:extLst>
                </a:gridCol>
                <a:gridCol w="2021923">
                  <a:extLst>
                    <a:ext uri="{9D8B030D-6E8A-4147-A177-3AD203B41FA5}">
                      <a16:colId xmlns:a16="http://schemas.microsoft.com/office/drawing/2014/main" val="1686704104"/>
                    </a:ext>
                  </a:extLst>
                </a:gridCol>
              </a:tblGrid>
              <a:tr h="491490">
                <a:tc>
                  <a:txBody>
                    <a:bodyPr/>
                    <a:lstStyle/>
                    <a:p>
                      <a:pPr algn="ctr" fontAlgn="b"/>
                      <a:r>
                        <a:rPr lang="tr-TR" sz="2400" u="none" strike="noStrike" dirty="0">
                          <a:effectLst/>
                        </a:rPr>
                        <a:t>Yıl</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dirty="0">
                          <a:effectLst/>
                        </a:rPr>
                        <a:t>Talep</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Yıl</a:t>
                      </a:r>
                      <a:endParaRPr lang="tr-TR" sz="2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Talep</a:t>
                      </a:r>
                      <a:endParaRPr lang="tr-TR" sz="2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83658275"/>
                  </a:ext>
                </a:extLst>
              </a:tr>
              <a:tr h="491490">
                <a:tc>
                  <a:txBody>
                    <a:bodyPr/>
                    <a:lstStyle/>
                    <a:p>
                      <a:pPr algn="r" fontAlgn="b"/>
                      <a:r>
                        <a:rPr lang="tr-TR" sz="2400" u="none" strike="noStrike">
                          <a:effectLst/>
                        </a:rPr>
                        <a:t>2000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11000</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2007</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12000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97339426"/>
                  </a:ext>
                </a:extLst>
              </a:tr>
              <a:tr h="491490">
                <a:tc>
                  <a:txBody>
                    <a:bodyPr/>
                    <a:lstStyle/>
                    <a:p>
                      <a:pPr algn="r" fontAlgn="b"/>
                      <a:r>
                        <a:rPr lang="tr-TR" sz="2400" u="none" strike="noStrike">
                          <a:effectLst/>
                        </a:rPr>
                        <a:t>2001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10000</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2008</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11000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26920407"/>
                  </a:ext>
                </a:extLst>
              </a:tr>
              <a:tr h="491490">
                <a:tc>
                  <a:txBody>
                    <a:bodyPr/>
                    <a:lstStyle/>
                    <a:p>
                      <a:pPr algn="r" fontAlgn="b"/>
                      <a:r>
                        <a:rPr lang="tr-TR" sz="2400" u="none" strike="noStrike">
                          <a:effectLst/>
                        </a:rPr>
                        <a:t>2002</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12000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2009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61952456"/>
                  </a:ext>
                </a:extLst>
              </a:tr>
              <a:tr h="491490">
                <a:tc>
                  <a:txBody>
                    <a:bodyPr/>
                    <a:lstStyle/>
                    <a:p>
                      <a:pPr algn="r" fontAlgn="b"/>
                      <a:r>
                        <a:rPr lang="tr-TR" sz="2400" u="none" strike="noStrike">
                          <a:effectLst/>
                        </a:rPr>
                        <a:t>2003</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2010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7000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512127772"/>
                  </a:ext>
                </a:extLst>
              </a:tr>
              <a:tr h="491490">
                <a:tc>
                  <a:txBody>
                    <a:bodyPr/>
                    <a:lstStyle/>
                    <a:p>
                      <a:pPr algn="r" fontAlgn="b"/>
                      <a:r>
                        <a:rPr lang="tr-TR" sz="2400" u="none" strike="noStrike">
                          <a:effectLst/>
                        </a:rPr>
                        <a:t>2004</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2011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7000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61062674"/>
                  </a:ext>
                </a:extLst>
              </a:tr>
              <a:tr h="491490">
                <a:tc>
                  <a:txBody>
                    <a:bodyPr/>
                    <a:lstStyle/>
                    <a:p>
                      <a:pPr algn="r" fontAlgn="b"/>
                      <a:r>
                        <a:rPr lang="tr-TR" sz="2400" u="none" strike="noStrike">
                          <a:effectLst/>
                        </a:rPr>
                        <a:t>2005</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2012</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20612244"/>
                  </a:ext>
                </a:extLst>
              </a:tr>
              <a:tr h="491490">
                <a:tc>
                  <a:txBody>
                    <a:bodyPr/>
                    <a:lstStyle/>
                    <a:p>
                      <a:pPr algn="r" fontAlgn="b"/>
                      <a:r>
                        <a:rPr lang="tr-TR" sz="2400" u="none" strike="noStrike">
                          <a:effectLst/>
                        </a:rPr>
                        <a:t>2006</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12000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2013</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dirty="0">
                          <a:effectLst/>
                        </a:rPr>
                        <a:t>?</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686497904"/>
                  </a:ext>
                </a:extLst>
              </a:tr>
            </a:tbl>
          </a:graphicData>
        </a:graphic>
      </p:graphicFrame>
    </p:spTree>
    <p:extLst>
      <p:ext uri="{BB962C8B-B14F-4D97-AF65-F5344CB8AC3E}">
        <p14:creationId xmlns:p14="http://schemas.microsoft.com/office/powerpoint/2010/main" val="17116713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38200" y="1502229"/>
                <a:ext cx="10515600" cy="4674734"/>
              </a:xfrm>
            </p:spPr>
            <p:txBody>
              <a:bodyPr>
                <a:normAutofit/>
              </a:bodyPr>
              <a:lstStyle/>
              <a:p>
                <a14:m>
                  <m:oMath xmlns:m="http://schemas.openxmlformats.org/officeDocument/2006/math">
                    <m:r>
                      <a:rPr lang="tr-TR" i="1" baseline="-25000" smtClean="0">
                        <a:latin typeface="Cambria Math" panose="02040503050406030204" pitchFamily="18" charset="0"/>
                      </a:rPr>
                      <m:t>𝑏h𝑜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aseline="-25000"/>
                      <m:t>n</m:t>
                    </m:r>
                    <m:r>
                      <m:rPr>
                        <m:nor/>
                      </m:rPr>
                      <a:rPr lang="tr-TR" baseline="-25000"/>
                      <m:t>+1 </m:t>
                    </m:r>
                    <m:r>
                      <a:rPr lang="tr-TR" i="1" baseline="-25000">
                        <a:latin typeface="Cambria Math" panose="02040503050406030204" pitchFamily="18" charset="0"/>
                      </a:rPr>
                      <m:t>=</m:t>
                    </m:r>
                    <m:f>
                      <m:fPr>
                        <m:ctrlPr>
                          <a:rPr lang="tr-TR" i="1" baseline="-25000">
                            <a:latin typeface="Cambria Math" panose="02040503050406030204" pitchFamily="18" charset="0"/>
                          </a:rPr>
                        </m:ctrlPr>
                      </m:fPr>
                      <m:num>
                        <m:r>
                          <a:rPr lang="tr-TR" i="1" baseline="-25000">
                            <a:latin typeface="Cambria Math" panose="02040503050406030204" pitchFamily="18" charset="0"/>
                          </a:rPr>
                          <m:t>𝑎</m:t>
                        </m:r>
                        <m:r>
                          <m:rPr>
                            <m:nor/>
                          </m:rPr>
                          <a:rPr lang="tr-TR" baseline="-25000"/>
                          <m:t>i</m:t>
                        </m:r>
                        <m:r>
                          <m:rPr>
                            <m:nor/>
                          </m:rPr>
                          <a:rPr lang="tr-TR" i="1" baseline="-25000"/>
                          <m:t>−</m:t>
                        </m:r>
                        <m:r>
                          <m:rPr>
                            <m:nor/>
                          </m:rPr>
                          <a:rPr lang="tr-TR" baseline="-25000"/>
                          <m:t>n</m:t>
                        </m:r>
                        <m:r>
                          <m:rPr>
                            <m:nor/>
                          </m:rPr>
                          <a:rPr lang="tr-TR"/>
                          <m:t> ……</m:t>
                        </m:r>
                        <m:r>
                          <m:rPr>
                            <m:nor/>
                          </m:rPr>
                          <a:rPr lang="tr-TR" baseline="-25000"/>
                          <m:t> +</m:t>
                        </m:r>
                        <m:r>
                          <a:rPr lang="tr-TR" i="1" baseline="-25000">
                            <a:latin typeface="Cambria Math" panose="02040503050406030204" pitchFamily="18" charset="0"/>
                          </a:rPr>
                          <m:t>𝑎</m:t>
                        </m:r>
                        <m:r>
                          <m:rPr>
                            <m:nor/>
                          </m:rPr>
                          <a:rPr lang="tr-TR" baseline="-25000"/>
                          <m:t>i</m:t>
                        </m:r>
                        <m:r>
                          <m:rPr>
                            <m:nor/>
                          </m:rPr>
                          <a:rPr lang="tr-TR" i="1" baseline="-25000"/>
                          <m:t>−</m:t>
                        </m:r>
                        <m:r>
                          <m:rPr>
                            <m:nor/>
                          </m:rPr>
                          <a:rPr lang="tr-TR" baseline="-25000"/>
                          <m:t>3+</m:t>
                        </m:r>
                        <m:r>
                          <a:rPr lang="tr-TR" i="1" baseline="-25000">
                            <a:latin typeface="Cambria Math" panose="02040503050406030204" pitchFamily="18" charset="0"/>
                          </a:rPr>
                          <m:t>𝑎</m:t>
                        </m:r>
                        <m:r>
                          <m:rPr>
                            <m:nor/>
                          </m:rPr>
                          <a:rPr lang="tr-TR" baseline="-25000"/>
                          <m:t>i</m:t>
                        </m:r>
                        <m:r>
                          <m:rPr>
                            <m:nor/>
                          </m:rPr>
                          <a:rPr lang="tr-TR" i="1" baseline="-25000"/>
                          <m:t>−</m:t>
                        </m:r>
                        <m:r>
                          <m:rPr>
                            <m:nor/>
                          </m:rPr>
                          <a:rPr lang="tr-TR" baseline="-25000"/>
                          <m:t>2+</m:t>
                        </m:r>
                        <m:r>
                          <a:rPr lang="tr-TR" i="1" baseline="-25000">
                            <a:latin typeface="Cambria Math" panose="02040503050406030204" pitchFamily="18" charset="0"/>
                          </a:rPr>
                          <m:t>𝑎</m:t>
                        </m:r>
                        <m:r>
                          <m:rPr>
                            <m:nor/>
                          </m:rPr>
                          <a:rPr lang="tr-TR" baseline="-25000"/>
                          <m:t>i</m:t>
                        </m:r>
                        <m:r>
                          <m:rPr>
                            <m:nor/>
                          </m:rPr>
                          <a:rPr lang="tr-TR" i="1" baseline="-25000"/>
                          <m:t>−</m:t>
                        </m:r>
                        <m:r>
                          <m:rPr>
                            <m:nor/>
                          </m:rPr>
                          <a:rPr lang="tr-TR" baseline="-25000"/>
                          <m:t>1</m:t>
                        </m:r>
                      </m:num>
                      <m:den>
                        <m:r>
                          <a:rPr lang="tr-TR" i="1" baseline="-25000">
                            <a:latin typeface="Cambria Math" panose="02040503050406030204" pitchFamily="18" charset="0"/>
                          </a:rPr>
                          <m:t>𝑛</m:t>
                        </m:r>
                      </m:den>
                    </m:f>
                  </m:oMath>
                </a14:m>
                <a:endParaRPr lang="tr-TR" dirty="0" smtClean="0"/>
              </a:p>
              <a:p>
                <a:endParaRPr lang="tr-TR" dirty="0"/>
              </a:p>
              <a:p>
                <a14:m>
                  <m:oMath xmlns:m="http://schemas.openxmlformats.org/officeDocument/2006/math">
                    <m:r>
                      <a:rPr lang="tr-TR" i="1" baseline="-25000">
                        <a:latin typeface="Cambria Math" panose="02040503050406030204" pitchFamily="18" charset="0"/>
                      </a:rPr>
                      <m:t>𝑏h𝑜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0" i="0" baseline="-25000" smtClean="0">
                        <a:latin typeface="Cambria Math" panose="02040503050406030204" pitchFamily="18" charset="0"/>
                      </a:rPr>
                      <m:t>3</m:t>
                    </m:r>
                    <m:r>
                      <m:rPr>
                        <m:nor/>
                      </m:rPr>
                      <a:rPr lang="tr-TR" baseline="-25000"/>
                      <m:t>+1 </m:t>
                    </m:r>
                    <m:r>
                      <a:rPr lang="tr-TR" i="1" baseline="-25000">
                        <a:latin typeface="Cambria Math" panose="02040503050406030204" pitchFamily="18" charset="0"/>
                      </a:rPr>
                      <m:t>=</m:t>
                    </m:r>
                    <m:f>
                      <m:fPr>
                        <m:ctrlPr>
                          <a:rPr lang="tr-TR" i="1">
                            <a:latin typeface="Cambria Math" panose="02040503050406030204" pitchFamily="18" charset="0"/>
                          </a:rPr>
                        </m:ctrlPr>
                      </m:fPr>
                      <m:num>
                        <m:r>
                          <a:rPr lang="tr-TR" b="0" i="1" smtClean="0">
                            <a:latin typeface="Cambria Math" panose="02040503050406030204" pitchFamily="18" charset="0"/>
                          </a:rPr>
                          <m:t>9000+7000+7000</m:t>
                        </m:r>
                      </m:num>
                      <m:den>
                        <m:r>
                          <a:rPr lang="tr-TR" b="0" i="1" smtClean="0">
                            <a:latin typeface="Cambria Math" panose="02040503050406030204" pitchFamily="18" charset="0"/>
                          </a:rPr>
                          <m:t>3</m:t>
                        </m:r>
                      </m:den>
                    </m:f>
                  </m:oMath>
                </a14:m>
                <a:r>
                  <a:rPr lang="tr-TR" dirty="0" smtClean="0"/>
                  <a:t>   = 7.667</a:t>
                </a:r>
              </a:p>
              <a:p>
                <a:endParaRPr lang="tr-TR" dirty="0"/>
              </a:p>
              <a:p>
                <a14:m>
                  <m:oMath xmlns:m="http://schemas.openxmlformats.org/officeDocument/2006/math">
                    <m:r>
                      <a:rPr lang="tr-TR" i="1" baseline="-25000">
                        <a:latin typeface="Cambria Math" panose="02040503050406030204" pitchFamily="18" charset="0"/>
                      </a:rPr>
                      <m:t>𝑏h𝑜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0" i="0" baseline="-25000" smtClean="0">
                        <a:latin typeface="Cambria Math" panose="02040503050406030204" pitchFamily="18" charset="0"/>
                      </a:rPr>
                      <m:t>5</m:t>
                    </m:r>
                    <m:r>
                      <m:rPr>
                        <m:nor/>
                      </m:rPr>
                      <a:rPr lang="tr-TR" baseline="-25000"/>
                      <m:t>+1 </m:t>
                    </m:r>
                    <m:r>
                      <a:rPr lang="tr-TR" i="1" baseline="-25000">
                        <a:latin typeface="Cambria Math" panose="02040503050406030204" pitchFamily="18" charset="0"/>
                      </a:rPr>
                      <m:t>=</m:t>
                    </m:r>
                    <m:f>
                      <m:fPr>
                        <m:ctrlPr>
                          <a:rPr lang="tr-TR" i="1">
                            <a:latin typeface="Cambria Math" panose="02040503050406030204" pitchFamily="18" charset="0"/>
                          </a:rPr>
                        </m:ctrlPr>
                      </m:fPr>
                      <m:num>
                        <m:r>
                          <a:rPr lang="tr-TR" i="1">
                            <a:latin typeface="Cambria Math" panose="02040503050406030204" pitchFamily="18" charset="0"/>
                          </a:rPr>
                          <m:t>9000+7000+7000</m:t>
                        </m:r>
                        <m:r>
                          <a:rPr lang="tr-TR" b="0" i="1" smtClean="0">
                            <a:latin typeface="Cambria Math" panose="02040503050406030204" pitchFamily="18" charset="0"/>
                          </a:rPr>
                          <m:t>+9000+11000</m:t>
                        </m:r>
                      </m:num>
                      <m:den>
                        <m:r>
                          <a:rPr lang="tr-TR" b="0" i="1" smtClean="0">
                            <a:latin typeface="Cambria Math" panose="02040503050406030204" pitchFamily="18" charset="0"/>
                          </a:rPr>
                          <m:t>5</m:t>
                        </m:r>
                      </m:den>
                    </m:f>
                  </m:oMath>
                </a14:m>
                <a:r>
                  <a:rPr lang="tr-TR" dirty="0" smtClean="0"/>
                  <a:t>   = 8600</a:t>
                </a:r>
              </a:p>
              <a:p>
                <a:endParaRPr lang="tr-TR" dirty="0"/>
              </a:p>
              <a:p>
                <a:r>
                  <a:rPr lang="tr-TR" sz="2400" dirty="0" smtClean="0"/>
                  <a:t>Belirlenmeye çalışılan 2013 yılından önceki ilk üç yıl değerlendirildiğinde muhtemel talep 7.667, beş yıllık veriler değerlendirildiğinde muhtemel talep 8600 olarak bulunmaktadır.</a:t>
                </a:r>
                <a:endParaRPr lang="tr-TR" sz="2400"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38200" y="1502229"/>
                <a:ext cx="10515600" cy="4674734"/>
              </a:xfrm>
              <a:blipFill>
                <a:blip r:embed="rId2"/>
                <a:stretch>
                  <a:fillRect l="-812" r="-1217" b="-1695"/>
                </a:stretch>
              </a:blipFill>
            </p:spPr>
            <p:txBody>
              <a:bodyPr/>
              <a:lstStyle/>
              <a:p>
                <a:r>
                  <a:rPr lang="tr-TR">
                    <a:noFill/>
                  </a:rPr>
                  <a:t> </a:t>
                </a:r>
              </a:p>
            </p:txBody>
          </p:sp>
        </mc:Fallback>
      </mc:AlternateContent>
    </p:spTree>
    <p:extLst>
      <p:ext uri="{BB962C8B-B14F-4D97-AF65-F5344CB8AC3E}">
        <p14:creationId xmlns:p14="http://schemas.microsoft.com/office/powerpoint/2010/main" val="165452633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38200" y="365125"/>
                <a:ext cx="10515600" cy="5811838"/>
              </a:xfrm>
            </p:spPr>
            <p:txBody>
              <a:bodyPr>
                <a:normAutofit/>
              </a:bodyPr>
              <a:lstStyle/>
              <a:p>
                <a:r>
                  <a:rPr lang="tr-TR" sz="2400" dirty="0" smtClean="0"/>
                  <a:t>Ağırlıklı hareketli ortalamalar yönteminde ise talep tahmini yapılacak döneme en yakın dönemlerde gerçekleşmiş taleplerin her biri tanımlanmış bir katsayı ile çarpılması suretiyle elde edilen değerlerin toplamı ile olası talep değeri bulunmaktadır. Uygulamada değerlendirmeye alınan her bir dönem için 0 ile 1 arasında, </a:t>
                </a:r>
                <a:r>
                  <a:rPr lang="tr-TR" sz="2400" dirty="0" err="1" smtClean="0"/>
                  <a:t>tahminleme</a:t>
                </a:r>
                <a:r>
                  <a:rPr lang="tr-TR" sz="2400" dirty="0" smtClean="0"/>
                  <a:t> yapılan döneme yaklaştıkça artan bir katsayı belirlenmektedir.</a:t>
                </a:r>
              </a:p>
              <a:p>
                <a:endParaRPr lang="tr-TR" sz="2400" dirty="0"/>
              </a:p>
              <a:p>
                <a14:m>
                  <m:oMath xmlns:m="http://schemas.openxmlformats.org/officeDocument/2006/math">
                    <m:r>
                      <a:rPr lang="tr-TR" i="1" baseline="-25000">
                        <a:latin typeface="Cambria Math" panose="02040503050406030204" pitchFamily="18" charset="0"/>
                      </a:rPr>
                      <m:t>𝑎h𝑜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aseline="-25000"/>
                      <m:t>n</m:t>
                    </m:r>
                    <m:r>
                      <m:rPr>
                        <m:nor/>
                      </m:rPr>
                      <a:rPr lang="tr-TR" baseline="-25000"/>
                      <m:t>+1 </m:t>
                    </m:r>
                    <m:r>
                      <a:rPr lang="tr-TR" i="1" baseline="-25000">
                        <a:latin typeface="Cambria Math" panose="02040503050406030204" pitchFamily="18" charset="0"/>
                      </a:rPr>
                      <m:t>=</m:t>
                    </m:r>
                    <m:nary>
                      <m:naryPr>
                        <m:chr m:val="∑"/>
                        <m:limLoc m:val="undOvr"/>
                        <m:ctrlPr>
                          <a:rPr lang="tr-TR" i="1" baseline="-25000">
                            <a:latin typeface="Cambria Math" panose="02040503050406030204" pitchFamily="18" charset="0"/>
                          </a:rPr>
                        </m:ctrlPr>
                      </m:naryPr>
                      <m:sub>
                        <m:r>
                          <a:rPr lang="tr-TR" i="1" baseline="-25000">
                            <a:latin typeface="Cambria Math" panose="02040503050406030204" pitchFamily="18" charset="0"/>
                          </a:rPr>
                          <m:t>𝑖</m:t>
                        </m:r>
                        <m:r>
                          <a:rPr lang="tr-TR" i="1" baseline="-25000">
                            <a:latin typeface="Cambria Math" panose="02040503050406030204" pitchFamily="18" charset="0"/>
                          </a:rPr>
                          <m:t>=1</m:t>
                        </m:r>
                      </m:sub>
                      <m:sup>
                        <m:r>
                          <a:rPr lang="tr-TR" i="1" baseline="-25000">
                            <a:latin typeface="Cambria Math" panose="02040503050406030204" pitchFamily="18" charset="0"/>
                          </a:rPr>
                          <m:t>𝑛</m:t>
                        </m:r>
                      </m:sup>
                      <m:e>
                        <m:r>
                          <a:rPr lang="tr-TR" i="1" baseline="-25000">
                            <a:latin typeface="Cambria Math" panose="02040503050406030204" pitchFamily="18" charset="0"/>
                          </a:rPr>
                          <m:t>𝑘</m:t>
                        </m:r>
                        <m:r>
                          <m:rPr>
                            <m:nor/>
                          </m:rPr>
                          <a:rPr lang="tr-TR" baseline="-25000"/>
                          <m:t>i</m:t>
                        </m:r>
                        <m:r>
                          <m:rPr>
                            <m:nor/>
                          </m:rPr>
                          <a:rPr lang="tr-TR" baseline="-25000"/>
                          <m:t> </m:t>
                        </m:r>
                        <m:r>
                          <a:rPr lang="tr-TR" i="1" baseline="-25000">
                            <a:latin typeface="Cambria Math" panose="02040503050406030204" pitchFamily="18" charset="0"/>
                          </a:rPr>
                          <m:t>𝑎</m:t>
                        </m:r>
                        <m:r>
                          <m:rPr>
                            <m:nor/>
                          </m:rPr>
                          <a:rPr lang="tr-TR" baseline="-25000"/>
                          <m:t>i</m:t>
                        </m:r>
                        <m:r>
                          <m:rPr>
                            <m:nor/>
                          </m:rPr>
                          <a:rPr lang="tr-TR" i="1" baseline="-25000"/>
                          <m:t>−</m:t>
                        </m:r>
                        <m:r>
                          <m:rPr>
                            <m:nor/>
                          </m:rPr>
                          <a:rPr lang="tr-TR" baseline="-25000"/>
                          <m:t>n</m:t>
                        </m:r>
                        <m:r>
                          <a:rPr lang="tr-TR" i="1">
                            <a:latin typeface="Cambria Math" panose="02040503050406030204" pitchFamily="18" charset="0"/>
                          </a:rPr>
                          <m:t>=(</m:t>
                        </m:r>
                      </m:e>
                    </m:nary>
                    <m:r>
                      <a:rPr lang="tr-TR" i="1" baseline="-25000">
                        <a:latin typeface="Cambria Math" panose="02040503050406030204" pitchFamily="18" charset="0"/>
                      </a:rPr>
                      <m:t>𝑘</m:t>
                    </m:r>
                    <m:r>
                      <m:rPr>
                        <m:nor/>
                      </m:rPr>
                      <a:rPr lang="tr-TR" baseline="-25000"/>
                      <m:t>1</m:t>
                    </m:r>
                    <m:r>
                      <m:rPr>
                        <m:nor/>
                      </m:rPr>
                      <a:rPr lang="tr-TR" b="0" i="0" baseline="-25000" smtClean="0"/>
                      <m:t>+</m:t>
                    </m:r>
                    <m:r>
                      <m:rPr>
                        <m:nor/>
                      </m:rPr>
                      <a:rPr lang="tr-TR" baseline="-25000"/>
                      <m:t> </m:t>
                    </m:r>
                    <m:r>
                      <a:rPr lang="tr-TR" i="1" baseline="-25000">
                        <a:latin typeface="Cambria Math" panose="02040503050406030204" pitchFamily="18" charset="0"/>
                      </a:rPr>
                      <m:t>𝑎</m:t>
                    </m:r>
                    <m:r>
                      <m:rPr>
                        <m:nor/>
                      </m:rPr>
                      <a:rPr lang="tr-TR" baseline="-25000"/>
                      <m:t>1 </m:t>
                    </m:r>
                  </m:oMath>
                </a14:m>
                <a:r>
                  <a:rPr lang="tr-TR" baseline="-25000" dirty="0"/>
                  <a:t> </a:t>
                </a:r>
                <a:r>
                  <a:rPr lang="tr-TR" dirty="0"/>
                  <a:t>) + (</a:t>
                </a:r>
                <a14:m>
                  <m:oMath xmlns:m="http://schemas.openxmlformats.org/officeDocument/2006/math">
                    <m:r>
                      <a:rPr lang="tr-TR" i="1" baseline="-25000">
                        <a:latin typeface="Cambria Math" panose="02040503050406030204" pitchFamily="18" charset="0"/>
                      </a:rPr>
                      <m:t>𝑘</m:t>
                    </m:r>
                    <m:r>
                      <m:rPr>
                        <m:nor/>
                      </m:rPr>
                      <a:rPr lang="tr-TR" baseline="-25000"/>
                      <m:t>2</m:t>
                    </m:r>
                    <m:r>
                      <m:rPr>
                        <m:nor/>
                      </m:rPr>
                      <a:rPr lang="tr-TR" b="0" i="0" baseline="-25000" smtClean="0"/>
                      <m:t>+</m:t>
                    </m:r>
                    <m:r>
                      <m:rPr>
                        <m:nor/>
                      </m:rPr>
                      <a:rPr lang="tr-TR" baseline="-25000"/>
                      <m:t> </m:t>
                    </m:r>
                    <m:r>
                      <a:rPr lang="tr-TR" i="1" baseline="-25000">
                        <a:latin typeface="Cambria Math" panose="02040503050406030204" pitchFamily="18" charset="0"/>
                      </a:rPr>
                      <m:t>𝑎</m:t>
                    </m:r>
                    <m:r>
                      <m:rPr>
                        <m:nor/>
                      </m:rPr>
                      <a:rPr lang="tr-TR" baseline="-25000"/>
                      <m:t>2 </m:t>
                    </m:r>
                  </m:oMath>
                </a14:m>
                <a:r>
                  <a:rPr lang="tr-TR" baseline="-25000" dirty="0"/>
                  <a:t> </a:t>
                </a:r>
                <a:r>
                  <a:rPr lang="tr-TR" dirty="0"/>
                  <a:t>) + … </a:t>
                </a:r>
                <a14:m>
                  <m:oMath xmlns:m="http://schemas.openxmlformats.org/officeDocument/2006/math">
                    <m:r>
                      <a:rPr lang="tr-TR" i="1">
                        <a:latin typeface="Cambria Math" panose="02040503050406030204" pitchFamily="18" charset="0"/>
                      </a:rPr>
                      <m:t>(</m:t>
                    </m:r>
                    <m:r>
                      <a:rPr lang="tr-TR" i="1" baseline="-25000">
                        <a:latin typeface="Cambria Math" panose="02040503050406030204" pitchFamily="18" charset="0"/>
                      </a:rPr>
                      <m:t>𝑘</m:t>
                    </m:r>
                    <m:r>
                      <m:rPr>
                        <m:nor/>
                      </m:rPr>
                      <a:rPr lang="tr-TR" baseline="-25000"/>
                      <m:t>n</m:t>
                    </m:r>
                    <m:r>
                      <m:rPr>
                        <m:nor/>
                      </m:rPr>
                      <a:rPr lang="tr-TR" b="0" i="0" baseline="-25000" smtClean="0"/>
                      <m:t>+</m:t>
                    </m:r>
                    <m:r>
                      <m:rPr>
                        <m:nor/>
                      </m:rPr>
                      <a:rPr lang="tr-TR" baseline="-25000"/>
                      <m:t> </m:t>
                    </m:r>
                    <m:r>
                      <a:rPr lang="tr-TR" i="1" baseline="-25000">
                        <a:latin typeface="Cambria Math" panose="02040503050406030204" pitchFamily="18" charset="0"/>
                      </a:rPr>
                      <m:t>𝑎</m:t>
                    </m:r>
                    <m:r>
                      <m:rPr>
                        <m:nor/>
                      </m:rPr>
                      <a:rPr lang="tr-TR" baseline="-25000"/>
                      <m:t>n</m:t>
                    </m:r>
                    <m:r>
                      <m:rPr>
                        <m:nor/>
                      </m:rPr>
                      <a:rPr lang="tr-TR" baseline="-25000"/>
                      <m:t> </m:t>
                    </m:r>
                  </m:oMath>
                </a14:m>
                <a:r>
                  <a:rPr lang="tr-TR" baseline="-25000" dirty="0"/>
                  <a:t> </a:t>
                </a:r>
                <a:r>
                  <a:rPr lang="tr-TR" dirty="0"/>
                  <a:t>) </a:t>
                </a:r>
              </a:p>
              <a:p>
                <a:endParaRPr lang="tr-TR" sz="2400" dirty="0" smtClean="0"/>
              </a:p>
              <a:p>
                <a:r>
                  <a:rPr lang="tr-TR" sz="2400" dirty="0"/>
                  <a:t>a</a:t>
                </a:r>
                <a:r>
                  <a:rPr lang="tr-TR" sz="2400" dirty="0" smtClean="0"/>
                  <a:t>                     = i dönemi için gerçekleşen talep miktarı</a:t>
                </a:r>
              </a:p>
              <a:p>
                <a:r>
                  <a:rPr lang="tr-TR" sz="2400" dirty="0" smtClean="0"/>
                  <a:t>ki                    = i dönemi için belirlene k katsayısı</a:t>
                </a:r>
              </a:p>
              <a:p>
                <a:r>
                  <a:rPr lang="tr-TR" sz="2400" dirty="0" smtClean="0"/>
                  <a:t>n                     = değerlendirilen dönem toplamı</a:t>
                </a:r>
              </a:p>
              <a:p>
                <a14:m>
                  <m:oMath xmlns:m="http://schemas.openxmlformats.org/officeDocument/2006/math">
                    <m:r>
                      <a:rPr lang="tr-TR" sz="2400" i="1" baseline="-25000">
                        <a:latin typeface="Cambria Math" panose="02040503050406030204" pitchFamily="18" charset="0"/>
                      </a:rPr>
                      <m:t>𝑎h𝑜</m:t>
                    </m:r>
                    <m:d>
                      <m:dPr>
                        <m:ctrlPr>
                          <a:rPr lang="tr-TR" sz="2400" i="1">
                            <a:latin typeface="Cambria Math" panose="02040503050406030204" pitchFamily="18" charset="0"/>
                          </a:rPr>
                        </m:ctrlPr>
                      </m:dPr>
                      <m:e>
                        <m:r>
                          <a:rPr lang="tr-TR" sz="2400" i="1">
                            <a:latin typeface="Cambria Math" panose="02040503050406030204" pitchFamily="18" charset="0"/>
                          </a:rPr>
                          <m:t>𝑡</m:t>
                        </m:r>
                        <m:r>
                          <m:rPr>
                            <m:nor/>
                          </m:rPr>
                          <a:rPr lang="tr-TR" sz="2400" baseline="-25000"/>
                          <m:t>m</m:t>
                        </m:r>
                      </m:e>
                    </m:d>
                    <m:r>
                      <m:rPr>
                        <m:nor/>
                      </m:rPr>
                      <a:rPr lang="tr-TR" sz="2400" baseline="-25000"/>
                      <m:t>n</m:t>
                    </m:r>
                    <m:r>
                      <m:rPr>
                        <m:nor/>
                      </m:rPr>
                      <a:rPr lang="tr-TR" sz="2400" baseline="-25000"/>
                      <m:t>+1</m:t>
                    </m:r>
                  </m:oMath>
                </a14:m>
                <a:r>
                  <a:rPr lang="tr-TR" sz="2400" dirty="0" smtClean="0"/>
                  <a:t>      = ağırlıklı hareketli ortalamalar yöntemi ile beklenen talep</a:t>
                </a:r>
                <a:endParaRPr lang="tr-TR" sz="2400"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38200" y="365125"/>
                <a:ext cx="10515600" cy="5811838"/>
              </a:xfrm>
              <a:blipFill>
                <a:blip r:embed="rId2"/>
                <a:stretch>
                  <a:fillRect l="-812" t="-1469"/>
                </a:stretch>
              </a:blipFill>
            </p:spPr>
            <p:txBody>
              <a:bodyPr/>
              <a:lstStyle/>
              <a:p>
                <a:r>
                  <a:rPr lang="tr-TR">
                    <a:noFill/>
                  </a:rPr>
                  <a:t> </a:t>
                </a:r>
              </a:p>
            </p:txBody>
          </p:sp>
        </mc:Fallback>
      </mc:AlternateContent>
    </p:spTree>
    <p:extLst>
      <p:ext uri="{BB962C8B-B14F-4D97-AF65-F5344CB8AC3E}">
        <p14:creationId xmlns:p14="http://schemas.microsoft.com/office/powerpoint/2010/main" val="5390371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sz="2400" dirty="0" smtClean="0"/>
              <a:t>Bir otomotiv yan sanayi firması otomobil üreticileri için direksiyon simidi üretmektedir. 2013 yılında gerçekleşmesi muhtemel talebin belirlenmesi için talep </a:t>
            </a:r>
            <a:r>
              <a:rPr lang="tr-TR" sz="2400" dirty="0" err="1" smtClean="0"/>
              <a:t>tahminleme</a:t>
            </a:r>
            <a:r>
              <a:rPr lang="tr-TR" sz="2400" dirty="0" smtClean="0"/>
              <a:t> yapan işletmenin geçmiş dönemlere ilişkin talep bilgileri aşağıda görülmektedir. Basit ortalamalar yöntemine göre 2013 yılında meydana gelmesi muhtemel talep ne olabilir?</a:t>
            </a:r>
          </a:p>
          <a:p>
            <a:endParaRPr lang="tr-TR" sz="2400" dirty="0"/>
          </a:p>
          <a:p>
            <a:endParaRPr lang="tr-TR" sz="2400" dirty="0"/>
          </a:p>
        </p:txBody>
      </p:sp>
      <p:graphicFrame>
        <p:nvGraphicFramePr>
          <p:cNvPr id="4" name="Tablo 3"/>
          <p:cNvGraphicFramePr>
            <a:graphicFrameLocks noGrp="1"/>
          </p:cNvGraphicFramePr>
          <p:nvPr>
            <p:extLst>
              <p:ext uri="{D42A27DB-BD31-4B8C-83A1-F6EECF244321}">
                <p14:modId xmlns:p14="http://schemas.microsoft.com/office/powerpoint/2010/main" val="1744646875"/>
              </p:ext>
            </p:extLst>
          </p:nvPr>
        </p:nvGraphicFramePr>
        <p:xfrm>
          <a:off x="3252651" y="3735976"/>
          <a:ext cx="5264331" cy="2207624"/>
        </p:xfrm>
        <a:graphic>
          <a:graphicData uri="http://schemas.openxmlformats.org/drawingml/2006/table">
            <a:tbl>
              <a:tblPr>
                <a:tableStyleId>{5C22544A-7EE6-4342-B048-85BDC9FD1C3A}</a:tableStyleId>
              </a:tblPr>
              <a:tblGrid>
                <a:gridCol w="1082240">
                  <a:extLst>
                    <a:ext uri="{9D8B030D-6E8A-4147-A177-3AD203B41FA5}">
                      <a16:colId xmlns:a16="http://schemas.microsoft.com/office/drawing/2014/main" val="3626360318"/>
                    </a:ext>
                  </a:extLst>
                </a:gridCol>
                <a:gridCol w="1607901">
                  <a:extLst>
                    <a:ext uri="{9D8B030D-6E8A-4147-A177-3AD203B41FA5}">
                      <a16:colId xmlns:a16="http://schemas.microsoft.com/office/drawing/2014/main" val="2164515121"/>
                    </a:ext>
                  </a:extLst>
                </a:gridCol>
                <a:gridCol w="1089973">
                  <a:extLst>
                    <a:ext uri="{9D8B030D-6E8A-4147-A177-3AD203B41FA5}">
                      <a16:colId xmlns:a16="http://schemas.microsoft.com/office/drawing/2014/main" val="3146711414"/>
                    </a:ext>
                  </a:extLst>
                </a:gridCol>
                <a:gridCol w="1484217">
                  <a:extLst>
                    <a:ext uri="{9D8B030D-6E8A-4147-A177-3AD203B41FA5}">
                      <a16:colId xmlns:a16="http://schemas.microsoft.com/office/drawing/2014/main" val="1196291569"/>
                    </a:ext>
                  </a:extLst>
                </a:gridCol>
              </a:tblGrid>
              <a:tr h="551906">
                <a:tc>
                  <a:txBody>
                    <a:bodyPr/>
                    <a:lstStyle/>
                    <a:p>
                      <a:pPr algn="ctr" fontAlgn="b"/>
                      <a:r>
                        <a:rPr lang="tr-TR" sz="2400" b="1" u="none" strike="noStrike" dirty="0">
                          <a:effectLst/>
                        </a:rPr>
                        <a:t>Yıl</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b="1" u="none" strike="noStrike" dirty="0">
                          <a:effectLst/>
                        </a:rPr>
                        <a:t>Talep</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b="1" u="none" strike="noStrike" dirty="0">
                          <a:effectLst/>
                        </a:rPr>
                        <a:t>Yıl</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b="1" u="none" strike="noStrike" dirty="0">
                          <a:effectLst/>
                        </a:rPr>
                        <a:t>Talep</a:t>
                      </a:r>
                      <a:endParaRPr lang="tr-TR"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43901844"/>
                  </a:ext>
                </a:extLst>
              </a:tr>
              <a:tr h="551906">
                <a:tc>
                  <a:txBody>
                    <a:bodyPr/>
                    <a:lstStyle/>
                    <a:p>
                      <a:pPr algn="r" fontAlgn="b"/>
                      <a:r>
                        <a:rPr lang="tr-TR" sz="2400" u="none" strike="noStrike">
                          <a:effectLst/>
                        </a:rPr>
                        <a:t>2009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2012</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8175751"/>
                  </a:ext>
                </a:extLst>
              </a:tr>
              <a:tr h="551906">
                <a:tc>
                  <a:txBody>
                    <a:bodyPr/>
                    <a:lstStyle/>
                    <a:p>
                      <a:pPr algn="r" fontAlgn="b"/>
                      <a:r>
                        <a:rPr lang="tr-TR" sz="2400" u="none" strike="noStrike">
                          <a:effectLst/>
                        </a:rPr>
                        <a:t>2010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2013</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dirty="0">
                          <a:effectLst/>
                        </a:rPr>
                        <a:t>?</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1200201"/>
                  </a:ext>
                </a:extLst>
              </a:tr>
              <a:tr h="551906">
                <a:tc>
                  <a:txBody>
                    <a:bodyPr/>
                    <a:lstStyle/>
                    <a:p>
                      <a:pPr algn="r" fontAlgn="b"/>
                      <a:r>
                        <a:rPr lang="tr-TR" sz="2400" u="none" strike="noStrike">
                          <a:effectLst/>
                        </a:rPr>
                        <a:t>2011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a:effectLst/>
                        </a:rPr>
                        <a:t> </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dirty="0">
                          <a:effectLst/>
                        </a:rPr>
                        <a:t> </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48492160"/>
                  </a:ext>
                </a:extLst>
              </a:tr>
            </a:tbl>
          </a:graphicData>
        </a:graphic>
      </p:graphicFrame>
    </p:spTree>
    <p:extLst>
      <p:ext uri="{BB962C8B-B14F-4D97-AF65-F5344CB8AC3E}">
        <p14:creationId xmlns:p14="http://schemas.microsoft.com/office/powerpoint/2010/main" val="36637811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14:m>
                  <m:oMath xmlns:m="http://schemas.openxmlformats.org/officeDocument/2006/math">
                    <m:r>
                      <a:rPr lang="tr-TR" i="1" baseline="-25000" smtClean="0">
                        <a:latin typeface="Cambria Math" panose="02040503050406030204" pitchFamily="18" charset="0"/>
                      </a:rPr>
                      <m:t>𝑎h𝑜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0" i="0" baseline="-25000" smtClean="0">
                        <a:latin typeface="Cambria Math" panose="02040503050406030204" pitchFamily="18" charset="0"/>
                      </a:rPr>
                      <m:t>6</m:t>
                    </m:r>
                    <m:r>
                      <m:rPr>
                        <m:nor/>
                      </m:rPr>
                      <a:rPr lang="tr-TR" baseline="-25000"/>
                      <m:t> </m:t>
                    </m:r>
                    <m:r>
                      <a:rPr lang="tr-TR" b="0" i="1" smtClean="0">
                        <a:latin typeface="Cambria Math" panose="02040503050406030204" pitchFamily="18" charset="0"/>
                      </a:rPr>
                      <m:t>=</m:t>
                    </m:r>
                  </m:oMath>
                </a14:m>
                <a:r>
                  <a:rPr lang="tr-TR" dirty="0" smtClean="0"/>
                  <a:t>  (</a:t>
                </a:r>
                <a14:m>
                  <m:oMath xmlns:m="http://schemas.openxmlformats.org/officeDocument/2006/math">
                    <m:r>
                      <a:rPr lang="tr-TR" i="1" baseline="-25000">
                        <a:latin typeface="Cambria Math" panose="02040503050406030204" pitchFamily="18" charset="0"/>
                      </a:rPr>
                      <m:t>𝑘</m:t>
                    </m:r>
                    <m:r>
                      <m:rPr>
                        <m:nor/>
                      </m:rPr>
                      <a:rPr lang="tr-TR" b="0" i="0" baseline="-25000" smtClean="0">
                        <a:latin typeface="Cambria Math" panose="02040503050406030204" pitchFamily="18" charset="0"/>
                      </a:rPr>
                      <m:t>1</m:t>
                    </m:r>
                    <m:r>
                      <m:rPr>
                        <m:nor/>
                      </m:rPr>
                      <a:rPr lang="tr-TR" baseline="-25000"/>
                      <m:t>+ </m:t>
                    </m:r>
                    <m:r>
                      <a:rPr lang="tr-TR" i="1" baseline="-25000">
                        <a:latin typeface="Cambria Math" panose="02040503050406030204" pitchFamily="18" charset="0"/>
                      </a:rPr>
                      <m:t>𝑎</m:t>
                    </m:r>
                    <m:r>
                      <m:rPr>
                        <m:nor/>
                      </m:rPr>
                      <a:rPr lang="tr-TR" b="0" i="0" baseline="-25000" smtClean="0">
                        <a:latin typeface="Cambria Math" panose="02040503050406030204" pitchFamily="18" charset="0"/>
                      </a:rPr>
                      <m:t>1</m:t>
                    </m:r>
                    <m:r>
                      <m:rPr>
                        <m:nor/>
                      </m:rPr>
                      <a:rPr lang="tr-TR" baseline="-25000"/>
                      <m:t> </m:t>
                    </m:r>
                  </m:oMath>
                </a14:m>
                <a:r>
                  <a:rPr lang="tr-TR" dirty="0" smtClean="0"/>
                  <a:t>) + (</a:t>
                </a:r>
                <a14:m>
                  <m:oMath xmlns:m="http://schemas.openxmlformats.org/officeDocument/2006/math">
                    <m:r>
                      <a:rPr lang="tr-TR" i="1" baseline="-25000">
                        <a:latin typeface="Cambria Math" panose="02040503050406030204" pitchFamily="18" charset="0"/>
                      </a:rPr>
                      <m:t>𝑘</m:t>
                    </m:r>
                    <m:r>
                      <m:rPr>
                        <m:nor/>
                      </m:rPr>
                      <a:rPr lang="tr-TR" baseline="-25000"/>
                      <m:t>2+ </m:t>
                    </m:r>
                    <m:r>
                      <a:rPr lang="tr-TR" i="1" baseline="-25000">
                        <a:latin typeface="Cambria Math" panose="02040503050406030204" pitchFamily="18" charset="0"/>
                      </a:rPr>
                      <m:t>𝑎</m:t>
                    </m:r>
                    <m:r>
                      <m:rPr>
                        <m:nor/>
                      </m:rPr>
                      <a:rPr lang="tr-TR" baseline="-25000"/>
                      <m:t>2 </m:t>
                    </m:r>
                  </m:oMath>
                </a14:m>
                <a:r>
                  <a:rPr lang="tr-TR" dirty="0" smtClean="0"/>
                  <a:t>) + (</a:t>
                </a:r>
                <a14:m>
                  <m:oMath xmlns:m="http://schemas.openxmlformats.org/officeDocument/2006/math">
                    <m:r>
                      <a:rPr lang="tr-TR" i="1" baseline="-25000">
                        <a:latin typeface="Cambria Math" panose="02040503050406030204" pitchFamily="18" charset="0"/>
                      </a:rPr>
                      <m:t>𝑘</m:t>
                    </m:r>
                    <m:r>
                      <m:rPr>
                        <m:nor/>
                      </m:rPr>
                      <a:rPr lang="tr-TR" b="0" i="0" baseline="-25000" smtClean="0">
                        <a:latin typeface="Cambria Math" panose="02040503050406030204" pitchFamily="18" charset="0"/>
                      </a:rPr>
                      <m:t>3</m:t>
                    </m:r>
                    <m:r>
                      <m:rPr>
                        <m:nor/>
                      </m:rPr>
                      <a:rPr lang="tr-TR" baseline="-25000"/>
                      <m:t>+ </m:t>
                    </m:r>
                    <m:r>
                      <a:rPr lang="tr-TR" i="1" baseline="-25000">
                        <a:latin typeface="Cambria Math" panose="02040503050406030204" pitchFamily="18" charset="0"/>
                      </a:rPr>
                      <m:t>𝑎</m:t>
                    </m:r>
                    <m:r>
                      <m:rPr>
                        <m:nor/>
                      </m:rPr>
                      <a:rPr lang="tr-TR" b="0" i="0" baseline="-25000" smtClean="0">
                        <a:latin typeface="Cambria Math" panose="02040503050406030204" pitchFamily="18" charset="0"/>
                      </a:rPr>
                      <m:t>3</m:t>
                    </m:r>
                    <m:r>
                      <m:rPr>
                        <m:nor/>
                      </m:rPr>
                      <a:rPr lang="tr-TR" baseline="-25000"/>
                      <m:t> </m:t>
                    </m:r>
                  </m:oMath>
                </a14:m>
                <a:r>
                  <a:rPr lang="tr-TR" dirty="0" smtClean="0"/>
                  <a:t>) + (</a:t>
                </a:r>
                <a14:m>
                  <m:oMath xmlns:m="http://schemas.openxmlformats.org/officeDocument/2006/math">
                    <m:r>
                      <a:rPr lang="tr-TR" i="1" baseline="-25000">
                        <a:latin typeface="Cambria Math" panose="02040503050406030204" pitchFamily="18" charset="0"/>
                      </a:rPr>
                      <m:t>𝑘</m:t>
                    </m:r>
                    <m:r>
                      <m:rPr>
                        <m:nor/>
                      </m:rPr>
                      <a:rPr lang="tr-TR" b="0" i="0" baseline="-25000" smtClean="0">
                        <a:latin typeface="Cambria Math" panose="02040503050406030204" pitchFamily="18" charset="0"/>
                      </a:rPr>
                      <m:t>4</m:t>
                    </m:r>
                    <m:r>
                      <m:rPr>
                        <m:nor/>
                      </m:rPr>
                      <a:rPr lang="tr-TR" baseline="-25000"/>
                      <m:t>+ </m:t>
                    </m:r>
                    <m:r>
                      <a:rPr lang="tr-TR" i="1" baseline="-25000">
                        <a:latin typeface="Cambria Math" panose="02040503050406030204" pitchFamily="18" charset="0"/>
                      </a:rPr>
                      <m:t>𝑎</m:t>
                    </m:r>
                    <m:r>
                      <m:rPr>
                        <m:nor/>
                      </m:rPr>
                      <a:rPr lang="tr-TR" b="0" i="0" baseline="-25000" smtClean="0">
                        <a:latin typeface="Cambria Math" panose="02040503050406030204" pitchFamily="18" charset="0"/>
                      </a:rPr>
                      <m:t>4</m:t>
                    </m:r>
                    <m:r>
                      <m:rPr>
                        <m:nor/>
                      </m:rPr>
                      <a:rPr lang="tr-TR" baseline="-25000"/>
                      <m:t> </m:t>
                    </m:r>
                  </m:oMath>
                </a14:m>
                <a:r>
                  <a:rPr lang="tr-TR" dirty="0" smtClean="0"/>
                  <a:t>)</a:t>
                </a:r>
              </a:p>
              <a:p>
                <a:endParaRPr lang="tr-TR" dirty="0"/>
              </a:p>
              <a:p>
                <a14:m>
                  <m:oMath xmlns:m="http://schemas.openxmlformats.org/officeDocument/2006/math">
                    <m:r>
                      <a:rPr lang="tr-TR" i="1" baseline="-25000">
                        <a:latin typeface="Cambria Math" panose="02040503050406030204" pitchFamily="18" charset="0"/>
                      </a:rPr>
                      <m:t>𝑎h𝑜</m:t>
                    </m:r>
                    <m:d>
                      <m:dPr>
                        <m:ctrlPr>
                          <a:rPr lang="tr-TR" i="1">
                            <a:latin typeface="Cambria Math" panose="02040503050406030204" pitchFamily="18" charset="0"/>
                          </a:rPr>
                        </m:ctrlPr>
                      </m:dPr>
                      <m:e>
                        <m:r>
                          <a:rPr lang="tr-TR" i="1">
                            <a:latin typeface="Cambria Math" panose="02040503050406030204" pitchFamily="18" charset="0"/>
                          </a:rPr>
                          <m:t>𝑡</m:t>
                        </m:r>
                        <m:r>
                          <m:rPr>
                            <m:nor/>
                          </m:rPr>
                          <a:rPr lang="tr-TR" baseline="-25000"/>
                          <m:t>m</m:t>
                        </m:r>
                      </m:e>
                    </m:d>
                    <m:r>
                      <m:rPr>
                        <m:nor/>
                      </m:rPr>
                      <a:rPr lang="tr-TR" baseline="-25000">
                        <a:latin typeface="Cambria Math" panose="02040503050406030204" pitchFamily="18" charset="0"/>
                      </a:rPr>
                      <m:t>6</m:t>
                    </m:r>
                    <m:r>
                      <m:rPr>
                        <m:nor/>
                      </m:rPr>
                      <a:rPr lang="tr-TR" baseline="-25000"/>
                      <m:t> </m:t>
                    </m:r>
                    <m:r>
                      <a:rPr lang="tr-TR" i="1">
                        <a:latin typeface="Cambria Math" panose="02040503050406030204" pitchFamily="18" charset="0"/>
                      </a:rPr>
                      <m:t>=</m:t>
                    </m:r>
                  </m:oMath>
                </a14:m>
                <a:r>
                  <a:rPr lang="tr-TR" dirty="0" smtClean="0"/>
                  <a:t> (0,4x9000) + (0,5x7000) + (0,6x7000) + (0,7x9000) = 8000</a:t>
                </a:r>
              </a:p>
              <a:p>
                <a:endParaRPr lang="tr-TR" dirty="0"/>
              </a:p>
              <a:p>
                <a:endParaRPr lang="tr-TR" dirty="0" smtClean="0"/>
              </a:p>
              <a:p>
                <a:r>
                  <a:rPr lang="tr-TR" dirty="0" smtClean="0"/>
                  <a:t>2013 yılında meydana gelmesi beklenen talep 8000 olarak bulunmuştur.</a:t>
                </a:r>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043" t="-2241"/>
                </a:stretch>
              </a:blipFill>
            </p:spPr>
            <p:txBody>
              <a:bodyPr/>
              <a:lstStyle/>
              <a:p>
                <a:r>
                  <a:rPr lang="tr-TR">
                    <a:noFill/>
                  </a:rPr>
                  <a:t> </a:t>
                </a:r>
              </a:p>
            </p:txBody>
          </p:sp>
        </mc:Fallback>
      </mc:AlternateContent>
    </p:spTree>
    <p:extLst>
      <p:ext uri="{BB962C8B-B14F-4D97-AF65-F5344CB8AC3E}">
        <p14:creationId xmlns:p14="http://schemas.microsoft.com/office/powerpoint/2010/main" val="203607734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Üstel Düzeltme Yöntemi</a:t>
            </a:r>
            <a:endParaRPr lang="tr-TR" dirty="0"/>
          </a:p>
        </p:txBody>
      </p:sp>
      <p:sp>
        <p:nvSpPr>
          <p:cNvPr id="3" name="İçerik Yer Tutucusu 2"/>
          <p:cNvSpPr>
            <a:spLocks noGrp="1"/>
          </p:cNvSpPr>
          <p:nvPr>
            <p:ph idx="1"/>
          </p:nvPr>
        </p:nvSpPr>
        <p:spPr/>
        <p:txBody>
          <a:bodyPr/>
          <a:lstStyle/>
          <a:p>
            <a:r>
              <a:rPr lang="tr-TR" dirty="0" smtClean="0"/>
              <a:t>Talep </a:t>
            </a:r>
            <a:r>
              <a:rPr lang="tr-TR" dirty="0" err="1" smtClean="0"/>
              <a:t>tahminleme</a:t>
            </a:r>
            <a:r>
              <a:rPr lang="tr-TR" dirty="0" smtClean="0"/>
              <a:t> yapılan dönemden önceki dönemlere ilişkin elde edilen talep verileri kullanılarak, her bir dönem için talep tahminin gerçekleştirilmesi ve tahminler ile gerçekleşen talepler arasındaki sapmanın tespit edilmeye çalışıldığı istatistiki bir metottur. Metodolojide her bir döneme ilişkin </a:t>
            </a:r>
            <a:r>
              <a:rPr lang="tr-TR" dirty="0" err="1" smtClean="0"/>
              <a:t>tahminleme</a:t>
            </a:r>
            <a:r>
              <a:rPr lang="tr-TR" dirty="0" smtClean="0"/>
              <a:t> yapılırken bir düzeltme </a:t>
            </a:r>
            <a:r>
              <a:rPr lang="tr-TR" dirty="0" err="1" smtClean="0"/>
              <a:t>kaysayısı</a:t>
            </a:r>
            <a:r>
              <a:rPr lang="tr-TR" dirty="0" smtClean="0"/>
              <a:t> (</a:t>
            </a:r>
            <a:r>
              <a:rPr lang="tr-TR" dirty="0" err="1" smtClean="0"/>
              <a:t>d</a:t>
            </a:r>
            <a:r>
              <a:rPr lang="tr-TR" baseline="-25000" dirty="0" err="1" smtClean="0"/>
              <a:t>k</a:t>
            </a:r>
            <a:r>
              <a:rPr lang="tr-TR" dirty="0" smtClean="0"/>
              <a:t>) belirlenmektedir.</a:t>
            </a:r>
          </a:p>
          <a:p>
            <a:r>
              <a:rPr lang="tr-TR" dirty="0" err="1" smtClean="0"/>
              <a:t>Tahminlemenin</a:t>
            </a:r>
            <a:r>
              <a:rPr lang="tr-TR" dirty="0" smtClean="0"/>
              <a:t> doğruluk düzeyini belirleyecek olan katsayının 0 ile 1 arasında olması gerekirken, mümkün olduğunca 0’a yakın bir değer olması tahminlerin doğruluk olasılığını arttırmaktadır.</a:t>
            </a:r>
            <a:endParaRPr lang="tr-TR" dirty="0"/>
          </a:p>
        </p:txBody>
      </p:sp>
    </p:spTree>
    <p:extLst>
      <p:ext uri="{BB962C8B-B14F-4D97-AF65-F5344CB8AC3E}">
        <p14:creationId xmlns:p14="http://schemas.microsoft.com/office/powerpoint/2010/main" val="373832806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sz="4000" dirty="0" err="1"/>
              <a:t>ud</a:t>
            </a:r>
            <a:r>
              <a:rPr lang="tr-TR" sz="4000" dirty="0"/>
              <a:t> (</a:t>
            </a:r>
            <a:r>
              <a:rPr lang="tr-TR" sz="4000" dirty="0" err="1"/>
              <a:t>t</a:t>
            </a:r>
            <a:r>
              <a:rPr lang="tr-TR" sz="4000" baseline="-25000" dirty="0" err="1"/>
              <a:t>m</a:t>
            </a:r>
            <a:r>
              <a:rPr lang="tr-TR" sz="4000" dirty="0"/>
              <a:t>)</a:t>
            </a:r>
            <a:r>
              <a:rPr lang="tr-TR" sz="4000" baseline="-25000" dirty="0"/>
              <a:t>n+1</a:t>
            </a:r>
            <a:r>
              <a:rPr lang="tr-TR" sz="4000" dirty="0"/>
              <a:t> = (</a:t>
            </a:r>
            <a:r>
              <a:rPr lang="tr-TR" sz="4000" dirty="0" err="1"/>
              <a:t>a</a:t>
            </a:r>
            <a:r>
              <a:rPr lang="tr-TR" sz="4000" baseline="-25000" dirty="0" err="1"/>
              <a:t>i</a:t>
            </a:r>
            <a:r>
              <a:rPr lang="tr-TR" sz="4000" dirty="0"/>
              <a:t> x </a:t>
            </a:r>
            <a:r>
              <a:rPr lang="tr-TR" sz="4000" dirty="0" err="1"/>
              <a:t>d</a:t>
            </a:r>
            <a:r>
              <a:rPr lang="tr-TR" sz="4000" baseline="-25000" dirty="0" err="1"/>
              <a:t>k</a:t>
            </a:r>
            <a:r>
              <a:rPr lang="tr-TR" sz="4000" dirty="0"/>
              <a:t>) + [(1 – </a:t>
            </a:r>
            <a:r>
              <a:rPr lang="tr-TR" sz="4000" dirty="0" err="1"/>
              <a:t>d</a:t>
            </a:r>
            <a:r>
              <a:rPr lang="tr-TR" sz="4000" baseline="-25000" dirty="0" err="1"/>
              <a:t>k</a:t>
            </a:r>
            <a:r>
              <a:rPr lang="tr-TR" sz="4000" dirty="0"/>
              <a:t>) x ( </a:t>
            </a:r>
            <a:r>
              <a:rPr lang="tr-TR" sz="4000" dirty="0" err="1"/>
              <a:t>t</a:t>
            </a:r>
            <a:r>
              <a:rPr lang="tr-TR" sz="4000" baseline="-25000" dirty="0" err="1"/>
              <a:t>m</a:t>
            </a:r>
            <a:r>
              <a:rPr lang="tr-TR" sz="4000" dirty="0"/>
              <a:t>)</a:t>
            </a:r>
            <a:r>
              <a:rPr lang="tr-TR" sz="4000" baseline="-25000" dirty="0"/>
              <a:t>i-1</a:t>
            </a:r>
            <a:r>
              <a:rPr lang="tr-TR" sz="4000" dirty="0"/>
              <a:t> ]</a:t>
            </a:r>
          </a:p>
          <a:p>
            <a:endParaRPr lang="tr-TR" dirty="0" smtClean="0"/>
          </a:p>
          <a:p>
            <a:r>
              <a:rPr lang="tr-TR" dirty="0" smtClean="0"/>
              <a:t>a                   = i dönemi için talep miktarı</a:t>
            </a:r>
          </a:p>
          <a:p>
            <a:r>
              <a:rPr lang="tr-TR" dirty="0" err="1" smtClean="0"/>
              <a:t>d</a:t>
            </a:r>
            <a:r>
              <a:rPr lang="tr-TR" baseline="-25000" dirty="0" err="1" smtClean="0"/>
              <a:t>k</a:t>
            </a:r>
            <a:r>
              <a:rPr lang="tr-TR" baseline="-25000" dirty="0"/>
              <a:t> </a:t>
            </a:r>
            <a:r>
              <a:rPr lang="tr-TR" baseline="-25000" dirty="0" smtClean="0"/>
              <a:t>                         </a:t>
            </a:r>
            <a:r>
              <a:rPr lang="tr-TR" dirty="0" smtClean="0"/>
              <a:t>= i dönemi için düzeltim katsayısı</a:t>
            </a:r>
          </a:p>
          <a:p>
            <a:r>
              <a:rPr lang="tr-TR" dirty="0" smtClean="0"/>
              <a:t>n                   = değerlendirilen dönem toplamı</a:t>
            </a:r>
          </a:p>
          <a:p>
            <a:r>
              <a:rPr lang="tr-TR" dirty="0" err="1"/>
              <a:t>ud</a:t>
            </a:r>
            <a:r>
              <a:rPr lang="tr-TR" dirty="0"/>
              <a:t> (</a:t>
            </a:r>
            <a:r>
              <a:rPr lang="tr-TR" dirty="0" err="1" smtClean="0"/>
              <a:t>t</a:t>
            </a:r>
            <a:r>
              <a:rPr lang="tr-TR" baseline="-25000" dirty="0" err="1" smtClean="0"/>
              <a:t>m</a:t>
            </a:r>
            <a:r>
              <a:rPr lang="tr-TR" dirty="0" smtClean="0"/>
              <a:t>)</a:t>
            </a:r>
            <a:r>
              <a:rPr lang="tr-TR" baseline="-25000" dirty="0" smtClean="0"/>
              <a:t>n+1      </a:t>
            </a:r>
            <a:r>
              <a:rPr lang="tr-TR" dirty="0" smtClean="0"/>
              <a:t> = ile beklenen talep     </a:t>
            </a:r>
          </a:p>
          <a:p>
            <a:r>
              <a:rPr lang="tr-TR" dirty="0"/>
              <a:t>( </a:t>
            </a:r>
            <a:r>
              <a:rPr lang="tr-TR" dirty="0" err="1" smtClean="0"/>
              <a:t>t</a:t>
            </a:r>
            <a:r>
              <a:rPr lang="tr-TR" baseline="-25000" dirty="0" err="1" smtClean="0"/>
              <a:t>m</a:t>
            </a:r>
            <a:r>
              <a:rPr lang="tr-TR" dirty="0" smtClean="0"/>
              <a:t>)</a:t>
            </a:r>
            <a:r>
              <a:rPr lang="tr-TR" baseline="-25000" dirty="0" smtClean="0"/>
              <a:t>i-1                 </a:t>
            </a:r>
            <a:r>
              <a:rPr lang="tr-TR" dirty="0" smtClean="0"/>
              <a:t>= bir önceki döneme ilişkin talep</a:t>
            </a:r>
            <a:endParaRPr lang="tr-TR" dirty="0"/>
          </a:p>
        </p:txBody>
      </p:sp>
    </p:spTree>
    <p:extLst>
      <p:ext uri="{BB962C8B-B14F-4D97-AF65-F5344CB8AC3E}">
        <p14:creationId xmlns:p14="http://schemas.microsoft.com/office/powerpoint/2010/main" val="178952459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ABC Analizi</a:t>
            </a:r>
            <a:endParaRPr lang="tr-TR" dirty="0"/>
          </a:p>
        </p:txBody>
      </p:sp>
      <p:sp>
        <p:nvSpPr>
          <p:cNvPr id="3" name="İçerik Yer Tutucusu 2"/>
          <p:cNvSpPr>
            <a:spLocks noGrp="1"/>
          </p:cNvSpPr>
          <p:nvPr>
            <p:ph idx="1"/>
          </p:nvPr>
        </p:nvSpPr>
        <p:spPr>
          <a:xfrm>
            <a:off x="838200" y="1825625"/>
            <a:ext cx="10683240" cy="4351338"/>
          </a:xfrm>
        </p:spPr>
        <p:txBody>
          <a:bodyPr/>
          <a:lstStyle/>
          <a:p>
            <a:r>
              <a:rPr lang="tr-TR" dirty="0" smtClean="0"/>
              <a:t>ABC yöntemi, stokların miktar ve değerlerine göre kümülatif yüzdelerle gruplandırılması ve bu grupların stok değişiminin izlenmesiyle yapılır. Bu yöntemin temel ilkesi stokların önem derecelerine göre sınıflandırılmasıdır.</a:t>
            </a:r>
          </a:p>
          <a:p>
            <a:r>
              <a:rPr lang="tr-TR" dirty="0" smtClean="0"/>
              <a:t>Ürünler talep değerlerine göre A, B ya da C sınıfı içerisinde tanımlanmakta, önem dereceleri belirlenmektedir.</a:t>
            </a:r>
          </a:p>
          <a:p>
            <a:r>
              <a:rPr lang="tr-TR" dirty="0" smtClean="0"/>
              <a:t>Uygulama; envanter içerisinde yer alacak olan farklı ürün gruplarının daha etkin bir biçimde değerlendirilmesine olanak vermekte, bu yönüyle hangi üründen ne kadar? Sorularına yanıt verilebilmektedir.</a:t>
            </a:r>
            <a:endParaRPr lang="tr-TR" dirty="0"/>
          </a:p>
        </p:txBody>
      </p:sp>
    </p:spTree>
    <p:extLst>
      <p:ext uri="{BB962C8B-B14F-4D97-AF65-F5344CB8AC3E}">
        <p14:creationId xmlns:p14="http://schemas.microsoft.com/office/powerpoint/2010/main" val="207723202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a:xfrm>
            <a:off x="838200" y="365125"/>
            <a:ext cx="10515600" cy="5811838"/>
          </a:xfrm>
        </p:spPr>
        <p:txBody>
          <a:bodyPr/>
          <a:lstStyle/>
          <a:p>
            <a:r>
              <a:rPr lang="tr-TR" dirty="0" smtClean="0"/>
              <a:t>Bir otomotiv yan sanayi firması otomobil üreticileri için direksiyon simidi üretmektedir. 2013 yılında gerçekleşmesi muhtemel talebin belirlenmesi için talep </a:t>
            </a:r>
            <a:r>
              <a:rPr lang="tr-TR" dirty="0" err="1" smtClean="0"/>
              <a:t>tahminleme</a:t>
            </a:r>
            <a:r>
              <a:rPr lang="tr-TR" dirty="0" smtClean="0"/>
              <a:t> yapan işletmenin geçmiş dönemlere ilişkin talep bilgileri aşağıda görülmektedir. Basit ortalamalar yöntemine göre 2013 yılında meydana gelmesi muhtemel talep ne olabilir? Üstel düzeltim katsayısı </a:t>
            </a:r>
            <a:r>
              <a:rPr lang="tr-TR" dirty="0"/>
              <a:t>(</a:t>
            </a:r>
            <a:r>
              <a:rPr lang="tr-TR" dirty="0" err="1"/>
              <a:t>d</a:t>
            </a:r>
            <a:r>
              <a:rPr lang="tr-TR" baseline="-25000" dirty="0" err="1"/>
              <a:t>k</a:t>
            </a:r>
            <a:r>
              <a:rPr lang="tr-TR" dirty="0"/>
              <a:t>) </a:t>
            </a:r>
            <a:r>
              <a:rPr lang="tr-TR" dirty="0" smtClean="0"/>
              <a:t>0,2 olarak alınmıştır.</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3576346213"/>
              </p:ext>
            </p:extLst>
          </p:nvPr>
        </p:nvGraphicFramePr>
        <p:xfrm>
          <a:off x="3200398" y="2857498"/>
          <a:ext cx="5473338" cy="3530238"/>
        </p:xfrm>
        <a:graphic>
          <a:graphicData uri="http://schemas.openxmlformats.org/drawingml/2006/table">
            <a:tbl>
              <a:tblPr>
                <a:tableStyleId>{5C22544A-7EE6-4342-B048-85BDC9FD1C3A}</a:tableStyleId>
              </a:tblPr>
              <a:tblGrid>
                <a:gridCol w="1824446">
                  <a:extLst>
                    <a:ext uri="{9D8B030D-6E8A-4147-A177-3AD203B41FA5}">
                      <a16:colId xmlns:a16="http://schemas.microsoft.com/office/drawing/2014/main" val="1668661131"/>
                    </a:ext>
                  </a:extLst>
                </a:gridCol>
                <a:gridCol w="1824446">
                  <a:extLst>
                    <a:ext uri="{9D8B030D-6E8A-4147-A177-3AD203B41FA5}">
                      <a16:colId xmlns:a16="http://schemas.microsoft.com/office/drawing/2014/main" val="2404724197"/>
                    </a:ext>
                  </a:extLst>
                </a:gridCol>
                <a:gridCol w="1824446">
                  <a:extLst>
                    <a:ext uri="{9D8B030D-6E8A-4147-A177-3AD203B41FA5}">
                      <a16:colId xmlns:a16="http://schemas.microsoft.com/office/drawing/2014/main" val="411755634"/>
                    </a:ext>
                  </a:extLst>
                </a:gridCol>
              </a:tblGrid>
              <a:tr h="588373">
                <a:tc>
                  <a:txBody>
                    <a:bodyPr/>
                    <a:lstStyle/>
                    <a:p>
                      <a:pPr algn="ctr" fontAlgn="b"/>
                      <a:r>
                        <a:rPr lang="tr-TR" sz="2400" u="none" strike="noStrike" dirty="0">
                          <a:effectLst/>
                        </a:rPr>
                        <a:t>Yıl</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dirty="0">
                          <a:effectLst/>
                        </a:rPr>
                        <a:t>Talep</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Tahmin</a:t>
                      </a:r>
                      <a:endParaRPr lang="tr-TR" sz="24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53866922"/>
                  </a:ext>
                </a:extLst>
              </a:tr>
              <a:tr h="588373">
                <a:tc>
                  <a:txBody>
                    <a:bodyPr/>
                    <a:lstStyle/>
                    <a:p>
                      <a:pPr algn="r" fontAlgn="b"/>
                      <a:r>
                        <a:rPr lang="tr-TR" sz="2400" u="none" strike="noStrike">
                          <a:effectLst/>
                        </a:rPr>
                        <a:t>2009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9000</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400" u="none" strike="noStrike" dirty="0">
                          <a:effectLst/>
                        </a:rPr>
                        <a:t> </a:t>
                      </a:r>
                      <a:r>
                        <a:rPr lang="tr-TR" sz="2400" u="none" strike="noStrike" dirty="0" smtClean="0">
                          <a:effectLst/>
                        </a:rPr>
                        <a:t>                  -</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241646342"/>
                  </a:ext>
                </a:extLst>
              </a:tr>
              <a:tr h="588373">
                <a:tc>
                  <a:txBody>
                    <a:bodyPr/>
                    <a:lstStyle/>
                    <a:p>
                      <a:pPr algn="r" fontAlgn="b"/>
                      <a:r>
                        <a:rPr lang="tr-TR" sz="2400" u="none" strike="noStrike">
                          <a:effectLst/>
                        </a:rPr>
                        <a:t>2010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9000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6418756"/>
                  </a:ext>
                </a:extLst>
              </a:tr>
              <a:tr h="588373">
                <a:tc>
                  <a:txBody>
                    <a:bodyPr/>
                    <a:lstStyle/>
                    <a:p>
                      <a:pPr algn="r" fontAlgn="b"/>
                      <a:r>
                        <a:rPr lang="tr-TR" sz="2400" u="none" strike="noStrike">
                          <a:effectLst/>
                        </a:rPr>
                        <a:t>2011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8600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13672482"/>
                  </a:ext>
                </a:extLst>
              </a:tr>
              <a:tr h="588373">
                <a:tc>
                  <a:txBody>
                    <a:bodyPr/>
                    <a:lstStyle/>
                    <a:p>
                      <a:pPr algn="r" fontAlgn="b"/>
                      <a:r>
                        <a:rPr lang="tr-TR" sz="2400" u="none" strike="noStrike">
                          <a:effectLst/>
                        </a:rPr>
                        <a:t>2012</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9000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8680</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20641336"/>
                  </a:ext>
                </a:extLst>
              </a:tr>
              <a:tr h="588373">
                <a:tc>
                  <a:txBody>
                    <a:bodyPr/>
                    <a:lstStyle/>
                    <a:p>
                      <a:pPr algn="r" fontAlgn="b"/>
                      <a:r>
                        <a:rPr lang="tr-TR" sz="2400" u="none" strike="noStrike">
                          <a:effectLst/>
                        </a:rPr>
                        <a:t>2013</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8744</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58447287"/>
                  </a:ext>
                </a:extLst>
              </a:tr>
            </a:tbl>
          </a:graphicData>
        </a:graphic>
      </p:graphicFrame>
    </p:spTree>
    <p:extLst>
      <p:ext uri="{BB962C8B-B14F-4D97-AF65-F5344CB8AC3E}">
        <p14:creationId xmlns:p14="http://schemas.microsoft.com/office/powerpoint/2010/main" val="37252183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lnSpcReduction="10000"/>
          </a:bodyPr>
          <a:lstStyle/>
          <a:p>
            <a:r>
              <a:rPr lang="tr-TR" dirty="0" err="1"/>
              <a:t>ud</a:t>
            </a:r>
            <a:r>
              <a:rPr lang="tr-TR" dirty="0"/>
              <a:t> (</a:t>
            </a:r>
            <a:r>
              <a:rPr lang="tr-TR" dirty="0" err="1"/>
              <a:t>t</a:t>
            </a:r>
            <a:r>
              <a:rPr lang="tr-TR" baseline="-25000" dirty="0" err="1"/>
              <a:t>m</a:t>
            </a:r>
            <a:r>
              <a:rPr lang="tr-TR" dirty="0"/>
              <a:t>)</a:t>
            </a:r>
            <a:r>
              <a:rPr lang="tr-TR" baseline="-25000" dirty="0"/>
              <a:t>n+1</a:t>
            </a:r>
            <a:r>
              <a:rPr lang="tr-TR" dirty="0"/>
              <a:t> = (</a:t>
            </a:r>
            <a:r>
              <a:rPr lang="tr-TR" dirty="0" err="1"/>
              <a:t>a</a:t>
            </a:r>
            <a:r>
              <a:rPr lang="tr-TR" baseline="-25000" dirty="0" err="1"/>
              <a:t>i</a:t>
            </a:r>
            <a:r>
              <a:rPr lang="tr-TR" dirty="0"/>
              <a:t> x </a:t>
            </a:r>
            <a:r>
              <a:rPr lang="tr-TR" dirty="0" err="1"/>
              <a:t>d</a:t>
            </a:r>
            <a:r>
              <a:rPr lang="tr-TR" baseline="-25000" dirty="0" err="1"/>
              <a:t>k</a:t>
            </a:r>
            <a:r>
              <a:rPr lang="tr-TR" dirty="0"/>
              <a:t>) + [(1 – </a:t>
            </a:r>
            <a:r>
              <a:rPr lang="tr-TR" dirty="0" err="1"/>
              <a:t>d</a:t>
            </a:r>
            <a:r>
              <a:rPr lang="tr-TR" baseline="-25000" dirty="0" err="1"/>
              <a:t>k</a:t>
            </a:r>
            <a:r>
              <a:rPr lang="tr-TR" dirty="0"/>
              <a:t>) x ( </a:t>
            </a:r>
            <a:r>
              <a:rPr lang="tr-TR" dirty="0" err="1"/>
              <a:t>t</a:t>
            </a:r>
            <a:r>
              <a:rPr lang="tr-TR" baseline="-25000" dirty="0" err="1"/>
              <a:t>m</a:t>
            </a:r>
            <a:r>
              <a:rPr lang="tr-TR" dirty="0"/>
              <a:t>)</a:t>
            </a:r>
            <a:r>
              <a:rPr lang="tr-TR" baseline="-25000" dirty="0"/>
              <a:t>i-1</a:t>
            </a:r>
            <a:r>
              <a:rPr lang="tr-TR" dirty="0"/>
              <a:t> ]</a:t>
            </a:r>
          </a:p>
          <a:p>
            <a:endParaRPr lang="tr-TR" dirty="0" smtClean="0"/>
          </a:p>
          <a:p>
            <a:r>
              <a:rPr lang="tr-TR" dirty="0" err="1"/>
              <a:t>ud</a:t>
            </a:r>
            <a:r>
              <a:rPr lang="tr-TR" dirty="0"/>
              <a:t> (</a:t>
            </a:r>
            <a:r>
              <a:rPr lang="tr-TR" dirty="0" err="1" smtClean="0"/>
              <a:t>t</a:t>
            </a:r>
            <a:r>
              <a:rPr lang="tr-TR" baseline="-25000" dirty="0" err="1" smtClean="0"/>
              <a:t>m</a:t>
            </a:r>
            <a:r>
              <a:rPr lang="tr-TR" dirty="0" smtClean="0"/>
              <a:t>)</a:t>
            </a:r>
            <a:r>
              <a:rPr lang="tr-TR" baseline="-25000" dirty="0"/>
              <a:t>2</a:t>
            </a:r>
            <a:r>
              <a:rPr lang="tr-TR" dirty="0" smtClean="0"/>
              <a:t> </a:t>
            </a:r>
            <a:r>
              <a:rPr lang="tr-TR" dirty="0"/>
              <a:t>= </a:t>
            </a:r>
            <a:r>
              <a:rPr lang="tr-TR" dirty="0" smtClean="0"/>
              <a:t>(9000 x 0,20) </a:t>
            </a:r>
            <a:r>
              <a:rPr lang="tr-TR" dirty="0"/>
              <a:t>+ [(1 – </a:t>
            </a:r>
            <a:r>
              <a:rPr lang="tr-TR" dirty="0" smtClean="0"/>
              <a:t>0,20) </a:t>
            </a:r>
            <a:r>
              <a:rPr lang="tr-TR" dirty="0"/>
              <a:t>x </a:t>
            </a:r>
            <a:r>
              <a:rPr lang="tr-TR" dirty="0" smtClean="0"/>
              <a:t>9000] = 9000</a:t>
            </a:r>
            <a:endParaRPr lang="tr-TR" dirty="0"/>
          </a:p>
          <a:p>
            <a:r>
              <a:rPr lang="tr-TR" dirty="0" err="1"/>
              <a:t>ud</a:t>
            </a:r>
            <a:r>
              <a:rPr lang="tr-TR" dirty="0"/>
              <a:t> (</a:t>
            </a:r>
            <a:r>
              <a:rPr lang="tr-TR" dirty="0" err="1" smtClean="0"/>
              <a:t>t</a:t>
            </a:r>
            <a:r>
              <a:rPr lang="tr-TR" baseline="-25000" dirty="0" err="1" smtClean="0"/>
              <a:t>m</a:t>
            </a:r>
            <a:r>
              <a:rPr lang="tr-TR" dirty="0" smtClean="0"/>
              <a:t>)</a:t>
            </a:r>
            <a:r>
              <a:rPr lang="tr-TR" baseline="-25000" dirty="0"/>
              <a:t>3</a:t>
            </a:r>
            <a:r>
              <a:rPr lang="tr-TR" dirty="0" smtClean="0"/>
              <a:t> </a:t>
            </a:r>
            <a:r>
              <a:rPr lang="tr-TR" dirty="0"/>
              <a:t>= </a:t>
            </a:r>
            <a:r>
              <a:rPr lang="tr-TR" dirty="0" smtClean="0"/>
              <a:t>(7000 </a:t>
            </a:r>
            <a:r>
              <a:rPr lang="tr-TR" dirty="0"/>
              <a:t>x 0,20) + [(1 – 0,20) x 9000</a:t>
            </a:r>
            <a:r>
              <a:rPr lang="tr-TR" dirty="0" smtClean="0"/>
              <a:t>] = 8600</a:t>
            </a:r>
            <a:endParaRPr lang="tr-TR" dirty="0"/>
          </a:p>
          <a:p>
            <a:r>
              <a:rPr lang="tr-TR" dirty="0" err="1"/>
              <a:t>ud</a:t>
            </a:r>
            <a:r>
              <a:rPr lang="tr-TR" dirty="0"/>
              <a:t> (</a:t>
            </a:r>
            <a:r>
              <a:rPr lang="tr-TR" dirty="0" err="1" smtClean="0"/>
              <a:t>t</a:t>
            </a:r>
            <a:r>
              <a:rPr lang="tr-TR" baseline="-25000" dirty="0" err="1" smtClean="0"/>
              <a:t>m</a:t>
            </a:r>
            <a:r>
              <a:rPr lang="tr-TR" dirty="0" smtClean="0"/>
              <a:t>)</a:t>
            </a:r>
            <a:r>
              <a:rPr lang="tr-TR" baseline="-25000" dirty="0" smtClean="0"/>
              <a:t>4</a:t>
            </a:r>
            <a:r>
              <a:rPr lang="tr-TR" dirty="0" smtClean="0"/>
              <a:t> </a:t>
            </a:r>
            <a:r>
              <a:rPr lang="tr-TR" dirty="0"/>
              <a:t>= </a:t>
            </a:r>
            <a:r>
              <a:rPr lang="tr-TR" dirty="0" smtClean="0"/>
              <a:t>(7000 </a:t>
            </a:r>
            <a:r>
              <a:rPr lang="tr-TR" dirty="0"/>
              <a:t>x 0,20) + [(1 – 0,20) x </a:t>
            </a:r>
            <a:r>
              <a:rPr lang="tr-TR" dirty="0" smtClean="0"/>
              <a:t>8600] = 8680</a:t>
            </a:r>
            <a:endParaRPr lang="tr-TR" dirty="0"/>
          </a:p>
          <a:p>
            <a:r>
              <a:rPr lang="tr-TR" dirty="0" err="1"/>
              <a:t>ud</a:t>
            </a:r>
            <a:r>
              <a:rPr lang="tr-TR" dirty="0"/>
              <a:t> (</a:t>
            </a:r>
            <a:r>
              <a:rPr lang="tr-TR" dirty="0" err="1" smtClean="0"/>
              <a:t>t</a:t>
            </a:r>
            <a:r>
              <a:rPr lang="tr-TR" baseline="-25000" dirty="0" err="1" smtClean="0"/>
              <a:t>m</a:t>
            </a:r>
            <a:r>
              <a:rPr lang="tr-TR" dirty="0" smtClean="0"/>
              <a:t>)</a:t>
            </a:r>
            <a:r>
              <a:rPr lang="tr-TR" baseline="-25000" dirty="0" smtClean="0"/>
              <a:t>5</a:t>
            </a:r>
            <a:r>
              <a:rPr lang="tr-TR" dirty="0" smtClean="0"/>
              <a:t> </a:t>
            </a:r>
            <a:r>
              <a:rPr lang="tr-TR" dirty="0"/>
              <a:t>= (9000 x 0,20) + [(1 – 0,20) x </a:t>
            </a:r>
            <a:r>
              <a:rPr lang="tr-TR" dirty="0" smtClean="0"/>
              <a:t>8680] = 8744</a:t>
            </a:r>
            <a:endParaRPr lang="tr-TR" dirty="0"/>
          </a:p>
          <a:p>
            <a:endParaRPr lang="tr-TR" dirty="0" smtClean="0"/>
          </a:p>
          <a:p>
            <a:r>
              <a:rPr lang="tr-TR" dirty="0" smtClean="0"/>
              <a:t>2013 yılında meydana gelmesi beklenen talep 8744 olarak bulunmuştur.</a:t>
            </a:r>
            <a:endParaRPr lang="tr-TR" dirty="0"/>
          </a:p>
        </p:txBody>
      </p:sp>
    </p:spTree>
    <p:extLst>
      <p:ext uri="{BB962C8B-B14F-4D97-AF65-F5344CB8AC3E}">
        <p14:creationId xmlns:p14="http://schemas.microsoft.com/office/powerpoint/2010/main" val="406460143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Trend Analizi Yöntemi</a:t>
            </a:r>
            <a:endParaRPr lang="tr-TR" dirty="0"/>
          </a:p>
        </p:txBody>
      </p:sp>
      <p:sp>
        <p:nvSpPr>
          <p:cNvPr id="3" name="İçerik Yer Tutucusu 2"/>
          <p:cNvSpPr>
            <a:spLocks noGrp="1"/>
          </p:cNvSpPr>
          <p:nvPr>
            <p:ph idx="1"/>
          </p:nvPr>
        </p:nvSpPr>
        <p:spPr/>
        <p:txBody>
          <a:bodyPr>
            <a:normAutofit lnSpcReduction="10000"/>
          </a:bodyPr>
          <a:lstStyle/>
          <a:p>
            <a:r>
              <a:rPr lang="tr-TR" dirty="0" smtClean="0"/>
              <a:t>Trend analizi geçmiş dönemde meydana gelen talepler ve talep değişikliklerinin talep tahmini yapılmaya çalışılan döneme etkilerini belirlemeye çalışan bir metodolojidir. Uygulamada dikkate alınan en temel faktör; taleplerin dönemsel olarak göstermiş olduğu eğilimlerdir. Söz konusu eğilimler talepler arasında sapmaları da ortaya koymaları, dolayısıyla </a:t>
            </a:r>
            <a:r>
              <a:rPr lang="tr-TR" dirty="0" err="1" smtClean="0"/>
              <a:t>tahminlemenin</a:t>
            </a:r>
            <a:r>
              <a:rPr lang="tr-TR" dirty="0" smtClean="0"/>
              <a:t> doğruluğu açısından önemli bir rol oynamaktadırlar. Trend analizi yöntemi mümkün olduğunca </a:t>
            </a:r>
            <a:r>
              <a:rPr lang="tr-TR" dirty="0" err="1" smtClean="0"/>
              <a:t>tahminleme</a:t>
            </a:r>
            <a:r>
              <a:rPr lang="tr-TR" dirty="0" smtClean="0"/>
              <a:t> hatalarını minimize etmeye çalışmaktadır. Bu kapsamda süreç içerisinde tanımlanan değişkenler arasındaki ilişkinin lineer bir fonksiyon olduğu varsayılmaktadır. Talebe ilişkin süreçlerde a ve b eğrilerinin kesişim noktaları muhtemel talep değerlerini tanımlamaktadır.</a:t>
            </a:r>
            <a:endParaRPr lang="tr-TR" dirty="0"/>
          </a:p>
        </p:txBody>
      </p:sp>
    </p:spTree>
    <p:extLst>
      <p:ext uri="{BB962C8B-B14F-4D97-AF65-F5344CB8AC3E}">
        <p14:creationId xmlns:p14="http://schemas.microsoft.com/office/powerpoint/2010/main" val="362375879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1 )             ta </a:t>
            </a:r>
            <a:r>
              <a:rPr lang="tr-TR" dirty="0"/>
              <a:t>(</a:t>
            </a:r>
            <a:r>
              <a:rPr lang="tr-TR" dirty="0" err="1"/>
              <a:t>t</a:t>
            </a:r>
            <a:r>
              <a:rPr lang="tr-TR" baseline="-25000" dirty="0" err="1"/>
              <a:t>m</a:t>
            </a:r>
            <a:r>
              <a:rPr lang="tr-TR" dirty="0"/>
              <a:t>)</a:t>
            </a:r>
            <a:r>
              <a:rPr lang="tr-TR" baseline="-25000" dirty="0"/>
              <a:t>i</a:t>
            </a:r>
            <a:r>
              <a:rPr lang="tr-TR" dirty="0"/>
              <a:t> = a + (</a:t>
            </a:r>
            <a:r>
              <a:rPr lang="tr-TR" dirty="0" err="1"/>
              <a:t>bx</a:t>
            </a:r>
            <a:r>
              <a:rPr lang="tr-TR" baseline="-25000" dirty="0" err="1"/>
              <a:t>i</a:t>
            </a:r>
            <a:r>
              <a:rPr lang="tr-TR" dirty="0"/>
              <a:t>)</a:t>
            </a:r>
          </a:p>
          <a:p>
            <a:endParaRPr lang="tr-TR" dirty="0" smtClean="0"/>
          </a:p>
          <a:p>
            <a:r>
              <a:rPr lang="tr-TR" dirty="0" smtClean="0"/>
              <a:t>2)    </a:t>
            </a:r>
          </a:p>
          <a:p>
            <a:endParaRPr lang="tr-TR" dirty="0"/>
          </a:p>
          <a:p>
            <a:endParaRPr lang="tr-TR" dirty="0" smtClean="0"/>
          </a:p>
          <a:p>
            <a:endParaRPr lang="tr-TR" dirty="0"/>
          </a:p>
          <a:p>
            <a:r>
              <a:rPr lang="tr-TR" dirty="0" smtClean="0"/>
              <a:t>3)       </a:t>
            </a:r>
          </a:p>
          <a:p>
            <a:endParaRPr lang="tr-TR" dirty="0"/>
          </a:p>
          <a:p>
            <a:endParaRPr lang="tr-TR" dirty="0"/>
          </a:p>
        </p:txBody>
      </p:sp>
      <p:pic>
        <p:nvPicPr>
          <p:cNvPr id="4" name="Resim 3"/>
          <p:cNvPicPr>
            <a:picLocks noChangeAspect="1"/>
          </p:cNvPicPr>
          <p:nvPr/>
        </p:nvPicPr>
        <p:blipFill>
          <a:blip r:embed="rId2"/>
          <a:stretch>
            <a:fillRect/>
          </a:stretch>
        </p:blipFill>
        <p:spPr>
          <a:xfrm>
            <a:off x="1033202" y="2583861"/>
            <a:ext cx="9599964" cy="1282743"/>
          </a:xfrm>
          <a:prstGeom prst="rect">
            <a:avLst/>
          </a:prstGeom>
        </p:spPr>
      </p:pic>
      <p:pic>
        <p:nvPicPr>
          <p:cNvPr id="6" name="Resim 5"/>
          <p:cNvPicPr>
            <a:picLocks noChangeAspect="1"/>
          </p:cNvPicPr>
          <p:nvPr/>
        </p:nvPicPr>
        <p:blipFill>
          <a:blip r:embed="rId3"/>
          <a:stretch>
            <a:fillRect/>
          </a:stretch>
        </p:blipFill>
        <p:spPr>
          <a:xfrm>
            <a:off x="2784393" y="4459093"/>
            <a:ext cx="8430454" cy="1069697"/>
          </a:xfrm>
          <a:prstGeom prst="rect">
            <a:avLst/>
          </a:prstGeom>
        </p:spPr>
      </p:pic>
    </p:spTree>
    <p:extLst>
      <p:ext uri="{BB962C8B-B14F-4D97-AF65-F5344CB8AC3E}">
        <p14:creationId xmlns:p14="http://schemas.microsoft.com/office/powerpoint/2010/main" val="355048583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fontScale="90000"/>
          </a:bodyPr>
          <a:lstStyle/>
          <a:p>
            <a:r>
              <a:rPr lang="tr-TR" sz="2400" dirty="0" smtClean="0"/>
              <a:t>Bir otomotiv yan sanayi firması otomobil üreticileri için direksiyon simidi üretmektedir. İşletmenin geçmiş dönemlere ilişkin talep bilgileri aşağıda görülmektedir. Basit ortalamalar yöntemine göre 2013 yılında meydana gelmesi muhtemel talep ne olabilir?</a:t>
            </a:r>
            <a:endParaRPr lang="tr-TR" sz="2400" dirty="0"/>
          </a:p>
        </p:txBody>
      </p:sp>
      <p:graphicFrame>
        <p:nvGraphicFramePr>
          <p:cNvPr id="4" name="İçerik Yer Tutucusu 3"/>
          <p:cNvGraphicFramePr>
            <a:graphicFrameLocks noGrp="1"/>
          </p:cNvGraphicFramePr>
          <p:nvPr>
            <p:ph idx="1"/>
            <p:extLst/>
          </p:nvPr>
        </p:nvGraphicFramePr>
        <p:xfrm>
          <a:off x="2017061" y="1690688"/>
          <a:ext cx="8525433" cy="4454617"/>
        </p:xfrm>
        <a:graphic>
          <a:graphicData uri="http://schemas.openxmlformats.org/drawingml/2006/table">
            <a:tbl>
              <a:tblPr>
                <a:tableStyleId>{5C22544A-7EE6-4342-B048-85BDC9FD1C3A}</a:tableStyleId>
              </a:tblPr>
              <a:tblGrid>
                <a:gridCol w="1536979">
                  <a:extLst>
                    <a:ext uri="{9D8B030D-6E8A-4147-A177-3AD203B41FA5}">
                      <a16:colId xmlns:a16="http://schemas.microsoft.com/office/drawing/2014/main" val="3633590692"/>
                    </a:ext>
                  </a:extLst>
                </a:gridCol>
                <a:gridCol w="1120716">
                  <a:extLst>
                    <a:ext uri="{9D8B030D-6E8A-4147-A177-3AD203B41FA5}">
                      <a16:colId xmlns:a16="http://schemas.microsoft.com/office/drawing/2014/main" val="4163573813"/>
                    </a:ext>
                  </a:extLst>
                </a:gridCol>
                <a:gridCol w="1665061">
                  <a:extLst>
                    <a:ext uri="{9D8B030D-6E8A-4147-A177-3AD203B41FA5}">
                      <a16:colId xmlns:a16="http://schemas.microsoft.com/office/drawing/2014/main" val="2580477375"/>
                    </a:ext>
                  </a:extLst>
                </a:gridCol>
                <a:gridCol w="1128719">
                  <a:extLst>
                    <a:ext uri="{9D8B030D-6E8A-4147-A177-3AD203B41FA5}">
                      <a16:colId xmlns:a16="http://schemas.microsoft.com/office/drawing/2014/main" val="1647241990"/>
                    </a:ext>
                  </a:extLst>
                </a:gridCol>
                <a:gridCol w="1536979">
                  <a:extLst>
                    <a:ext uri="{9D8B030D-6E8A-4147-A177-3AD203B41FA5}">
                      <a16:colId xmlns:a16="http://schemas.microsoft.com/office/drawing/2014/main" val="1299136273"/>
                    </a:ext>
                  </a:extLst>
                </a:gridCol>
                <a:gridCol w="1536979">
                  <a:extLst>
                    <a:ext uri="{9D8B030D-6E8A-4147-A177-3AD203B41FA5}">
                      <a16:colId xmlns:a16="http://schemas.microsoft.com/office/drawing/2014/main" val="3854490786"/>
                    </a:ext>
                  </a:extLst>
                </a:gridCol>
              </a:tblGrid>
              <a:tr h="695447">
                <a:tc>
                  <a:txBody>
                    <a:bodyPr/>
                    <a:lstStyle/>
                    <a:p>
                      <a:pPr algn="ctr" fontAlgn="b"/>
                      <a:r>
                        <a:rPr lang="tr-TR" sz="2400" u="none" strike="noStrike" dirty="0">
                          <a:effectLst/>
                        </a:rPr>
                        <a:t>Yıl</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dirty="0">
                          <a:effectLst/>
                        </a:rPr>
                        <a:t>x</a:t>
                      </a:r>
                      <a:r>
                        <a:rPr lang="tr-TR" sz="2400" u="none" strike="noStrike" baseline="-25000" dirty="0">
                          <a:effectLst/>
                        </a:rPr>
                        <a:t>i</a:t>
                      </a:r>
                      <a:r>
                        <a:rPr lang="tr-TR" sz="2400" u="none" strike="noStrike" dirty="0">
                          <a:effectLst/>
                        </a:rPr>
                        <a:t> </a:t>
                      </a:r>
                      <a:endParaRPr lang="tr-TR" sz="24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y</a:t>
                      </a:r>
                      <a:r>
                        <a:rPr lang="tr-TR" sz="2400" u="none" strike="noStrike" baseline="-25000">
                          <a:effectLst/>
                        </a:rPr>
                        <a:t>i</a:t>
                      </a:r>
                      <a:endParaRPr lang="tr-TR" sz="2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x</a:t>
                      </a:r>
                      <a:r>
                        <a:rPr lang="tr-TR" sz="2400" u="none" strike="noStrike" baseline="-25000">
                          <a:effectLst/>
                        </a:rPr>
                        <a:t>i</a:t>
                      </a:r>
                      <a:r>
                        <a:rPr lang="tr-TR" sz="2400" u="none" strike="noStrike" baseline="30000">
                          <a:effectLst/>
                        </a:rPr>
                        <a:t>2</a:t>
                      </a:r>
                      <a:endParaRPr lang="tr-TR" sz="2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a:effectLst/>
                        </a:rPr>
                        <a:t>y</a:t>
                      </a:r>
                      <a:r>
                        <a:rPr lang="tr-TR" sz="2400" u="none" strike="noStrike" baseline="-25000">
                          <a:effectLst/>
                        </a:rPr>
                        <a:t>i</a:t>
                      </a:r>
                      <a:r>
                        <a:rPr lang="tr-TR" sz="2400" u="none" strike="noStrike" baseline="30000">
                          <a:effectLst/>
                        </a:rPr>
                        <a:t>2</a:t>
                      </a:r>
                      <a:endParaRPr lang="tr-TR" sz="24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400" u="none" strike="noStrike" dirty="0" err="1">
                          <a:effectLst/>
                        </a:rPr>
                        <a:t>x</a:t>
                      </a:r>
                      <a:r>
                        <a:rPr lang="tr-TR" sz="2400" u="none" strike="noStrike" baseline="-25000" dirty="0" err="1">
                          <a:effectLst/>
                        </a:rPr>
                        <a:t>i</a:t>
                      </a:r>
                      <a:r>
                        <a:rPr lang="tr-TR" sz="2400" u="none" strike="noStrike" dirty="0" err="1">
                          <a:effectLst/>
                        </a:rPr>
                        <a:t>y</a:t>
                      </a:r>
                      <a:r>
                        <a:rPr lang="tr-TR" sz="2400" u="none" strike="noStrike" baseline="-25000" dirty="0" err="1">
                          <a:effectLst/>
                        </a:rPr>
                        <a:t>i</a:t>
                      </a:r>
                      <a:endParaRPr lang="tr-TR" sz="24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33335710"/>
                  </a:ext>
                </a:extLst>
              </a:tr>
              <a:tr h="375917">
                <a:tc>
                  <a:txBody>
                    <a:bodyPr/>
                    <a:lstStyle/>
                    <a:p>
                      <a:pPr algn="r" fontAlgn="b"/>
                      <a:r>
                        <a:rPr lang="tr-TR" sz="2400" u="none" strike="noStrike">
                          <a:effectLst/>
                        </a:rPr>
                        <a:t>2004</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81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82198881"/>
                  </a:ext>
                </a:extLst>
              </a:tr>
              <a:tr h="375917">
                <a:tc>
                  <a:txBody>
                    <a:bodyPr/>
                    <a:lstStyle/>
                    <a:p>
                      <a:pPr algn="r" fontAlgn="b"/>
                      <a:r>
                        <a:rPr lang="tr-TR" sz="2400" u="none" strike="noStrike">
                          <a:effectLst/>
                        </a:rPr>
                        <a:t>2005</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7</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4</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49</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14</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42209684"/>
                  </a:ext>
                </a:extLst>
              </a:tr>
              <a:tr h="375917">
                <a:tc>
                  <a:txBody>
                    <a:bodyPr/>
                    <a:lstStyle/>
                    <a:p>
                      <a:pPr algn="r" fontAlgn="b"/>
                      <a:r>
                        <a:rPr lang="tr-TR" sz="2400" u="none" strike="noStrike">
                          <a:effectLst/>
                        </a:rPr>
                        <a:t>2006</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3</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9</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81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27</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7756381"/>
                  </a:ext>
                </a:extLst>
              </a:tr>
              <a:tr h="375917">
                <a:tc>
                  <a:txBody>
                    <a:bodyPr/>
                    <a:lstStyle/>
                    <a:p>
                      <a:pPr algn="r" fontAlgn="b"/>
                      <a:r>
                        <a:rPr lang="tr-TR" sz="2400" u="none" strike="noStrike">
                          <a:effectLst/>
                        </a:rPr>
                        <a:t>2007</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4</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12</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16</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144</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48</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47309866"/>
                  </a:ext>
                </a:extLst>
              </a:tr>
              <a:tr h="375917">
                <a:tc>
                  <a:txBody>
                    <a:bodyPr/>
                    <a:lstStyle/>
                    <a:p>
                      <a:pPr algn="r" fontAlgn="b"/>
                      <a:r>
                        <a:rPr lang="tr-TR" sz="2400" u="none" strike="noStrike">
                          <a:effectLst/>
                        </a:rPr>
                        <a:t>2008</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5</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11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25</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121</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55</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050736778"/>
                  </a:ext>
                </a:extLst>
              </a:tr>
              <a:tr h="375917">
                <a:tc>
                  <a:txBody>
                    <a:bodyPr/>
                    <a:lstStyle/>
                    <a:p>
                      <a:pPr algn="r" fontAlgn="b"/>
                      <a:r>
                        <a:rPr lang="tr-TR" sz="2400" u="none" strike="noStrike">
                          <a:effectLst/>
                        </a:rPr>
                        <a:t>2009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6</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36</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81</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54</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69315891"/>
                  </a:ext>
                </a:extLst>
              </a:tr>
              <a:tr h="375917">
                <a:tc>
                  <a:txBody>
                    <a:bodyPr/>
                    <a:lstStyle/>
                    <a:p>
                      <a:pPr algn="r" fontAlgn="b"/>
                      <a:r>
                        <a:rPr lang="tr-TR" sz="2400" u="none" strike="noStrike">
                          <a:effectLst/>
                        </a:rPr>
                        <a:t>2010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49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49</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49</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621587761"/>
                  </a:ext>
                </a:extLst>
              </a:tr>
              <a:tr h="375917">
                <a:tc>
                  <a:txBody>
                    <a:bodyPr/>
                    <a:lstStyle/>
                    <a:p>
                      <a:pPr algn="r" fontAlgn="b"/>
                      <a:r>
                        <a:rPr lang="tr-TR" sz="2400" u="none" strike="noStrike">
                          <a:effectLst/>
                        </a:rPr>
                        <a:t>2011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8</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64</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49</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56</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49257622"/>
                  </a:ext>
                </a:extLst>
              </a:tr>
              <a:tr h="375917">
                <a:tc>
                  <a:txBody>
                    <a:bodyPr/>
                    <a:lstStyle/>
                    <a:p>
                      <a:pPr algn="r" fontAlgn="b"/>
                      <a:r>
                        <a:rPr lang="tr-TR" sz="2400" u="none" strike="noStrike">
                          <a:effectLst/>
                        </a:rPr>
                        <a:t>2012</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9</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81</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81</a:t>
                      </a:r>
                      <a:endParaRPr lang="tr-TR" sz="24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81</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24788069"/>
                  </a:ext>
                </a:extLst>
              </a:tr>
              <a:tr h="375917">
                <a:tc>
                  <a:txBody>
                    <a:bodyPr/>
                    <a:lstStyle/>
                    <a:p>
                      <a:pPr algn="ctr" fontAlgn="b"/>
                      <a:r>
                        <a:rPr lang="tr-TR" sz="2400" u="none" strike="noStrike" dirty="0">
                          <a:effectLst/>
                        </a:rPr>
                        <a:t>∑</a:t>
                      </a:r>
                      <a:endParaRPr lang="tr-TR" sz="2400" b="0" i="0" u="none" strike="noStrike" dirty="0">
                        <a:solidFill>
                          <a:srgbClr val="000000"/>
                        </a:solidFill>
                        <a:effectLst/>
                        <a:latin typeface="Arial Tur" panose="020B0604020202020204" pitchFamily="34" charset="0"/>
                      </a:endParaRPr>
                    </a:p>
                  </a:txBody>
                  <a:tcPr marL="9525" marR="9525" marT="9525" marB="0" anchor="b"/>
                </a:tc>
                <a:tc>
                  <a:txBody>
                    <a:bodyPr/>
                    <a:lstStyle/>
                    <a:p>
                      <a:pPr algn="r" fontAlgn="b"/>
                      <a:r>
                        <a:rPr lang="tr-TR" sz="2400" u="none" strike="noStrike">
                          <a:effectLst/>
                        </a:rPr>
                        <a:t>45</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80</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285</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a:effectLst/>
                        </a:rPr>
                        <a:t>736</a:t>
                      </a:r>
                      <a:endParaRPr lang="tr-TR" sz="24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400" u="none" strike="noStrike" dirty="0">
                          <a:effectLst/>
                        </a:rPr>
                        <a:t>393</a:t>
                      </a:r>
                      <a:endParaRPr lang="tr-TR" sz="24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1010468"/>
                  </a:ext>
                </a:extLst>
              </a:tr>
            </a:tbl>
          </a:graphicData>
        </a:graphic>
      </p:graphicFrame>
    </p:spTree>
    <p:extLst>
      <p:ext uri="{BB962C8B-B14F-4D97-AF65-F5344CB8AC3E}">
        <p14:creationId xmlns:p14="http://schemas.microsoft.com/office/powerpoint/2010/main" val="286285662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normAutofit/>
              </a:bodyPr>
              <a:lstStyle/>
              <a:p>
                <a:r>
                  <a:rPr lang="tr-TR" dirty="0" smtClean="0"/>
                  <a:t>b= ( </a:t>
                </a:r>
                <a14:m>
                  <m:oMath xmlns:m="http://schemas.openxmlformats.org/officeDocument/2006/math">
                    <m:f>
                      <m:fPr>
                        <m:ctrlPr>
                          <a:rPr lang="tr-TR" i="1">
                            <a:latin typeface="Cambria Math" panose="02040503050406030204" pitchFamily="18" charset="0"/>
                          </a:rPr>
                        </m:ctrlPr>
                      </m:fPr>
                      <m:num>
                        <m:r>
                          <a:rPr lang="tr-TR" i="1">
                            <a:latin typeface="Cambria Math" panose="02040503050406030204" pitchFamily="18" charset="0"/>
                          </a:rPr>
                          <m:t>9 </m:t>
                        </m:r>
                        <m:r>
                          <a:rPr lang="tr-TR" i="1">
                            <a:latin typeface="Cambria Math" panose="02040503050406030204" pitchFamily="18" charset="0"/>
                          </a:rPr>
                          <m:t>𝑥</m:t>
                        </m:r>
                        <m:r>
                          <a:rPr lang="tr-TR" i="1">
                            <a:latin typeface="Cambria Math" panose="02040503050406030204" pitchFamily="18" charset="0"/>
                          </a:rPr>
                          <m:t> 393−45 </m:t>
                        </m:r>
                        <m:r>
                          <a:rPr lang="tr-TR" i="1">
                            <a:latin typeface="Cambria Math" panose="02040503050406030204" pitchFamily="18" charset="0"/>
                          </a:rPr>
                          <m:t>𝑥</m:t>
                        </m:r>
                        <m:r>
                          <a:rPr lang="tr-TR" i="1">
                            <a:latin typeface="Cambria Math" panose="02040503050406030204" pitchFamily="18" charset="0"/>
                          </a:rPr>
                          <m:t> 80</m:t>
                        </m:r>
                      </m:num>
                      <m:den>
                        <m:r>
                          <a:rPr lang="tr-TR" i="1">
                            <a:latin typeface="Cambria Math" panose="02040503050406030204" pitchFamily="18" charset="0"/>
                          </a:rPr>
                          <m:t>9</m:t>
                        </m:r>
                        <m:r>
                          <a:rPr lang="tr-TR" i="1">
                            <a:latin typeface="Cambria Math" panose="02040503050406030204" pitchFamily="18" charset="0"/>
                          </a:rPr>
                          <m:t>𝑥</m:t>
                        </m:r>
                        <m:r>
                          <a:rPr lang="tr-TR" i="1">
                            <a:latin typeface="Cambria Math" panose="02040503050406030204" pitchFamily="18" charset="0"/>
                          </a:rPr>
                          <m:t> 285−(285)</m:t>
                        </m:r>
                        <m:sSup>
                          <m:sSupPr>
                            <m:ctrlPr>
                              <a:rPr lang="tr-TR" i="1">
                                <a:latin typeface="Cambria Math" panose="02040503050406030204" pitchFamily="18" charset="0"/>
                              </a:rPr>
                            </m:ctrlPr>
                          </m:sSupPr>
                          <m:e/>
                          <m:sup>
                            <m:r>
                              <a:rPr lang="tr-TR" i="1">
                                <a:latin typeface="Cambria Math" panose="02040503050406030204" pitchFamily="18" charset="0"/>
                              </a:rPr>
                              <m:t>2</m:t>
                            </m:r>
                          </m:sup>
                        </m:sSup>
                      </m:den>
                    </m:f>
                    <m:r>
                      <a:rPr lang="tr-TR" i="1">
                        <a:latin typeface="Cambria Math" panose="02040503050406030204" pitchFamily="18" charset="0"/>
                      </a:rPr>
                      <m:t> )= −0,039</m:t>
                    </m:r>
                  </m:oMath>
                </a14:m>
                <a:endParaRPr lang="tr-TR" dirty="0"/>
              </a:p>
              <a:p>
                <a:endParaRPr lang="tr-TR" dirty="0" smtClean="0"/>
              </a:p>
              <a:p>
                <a:r>
                  <a:rPr lang="tr-TR" dirty="0"/>
                  <a:t>b= ( </a:t>
                </a:r>
                <a14:m>
                  <m:oMath xmlns:m="http://schemas.openxmlformats.org/officeDocument/2006/math">
                    <m:f>
                      <m:fPr>
                        <m:ctrlPr>
                          <a:rPr lang="tr-TR" i="1">
                            <a:latin typeface="Cambria Math" panose="02040503050406030204" pitchFamily="18" charset="0"/>
                          </a:rPr>
                        </m:ctrlPr>
                      </m:fPr>
                      <m:num>
                        <m:r>
                          <a:rPr lang="tr-TR" b="0" i="1" smtClean="0">
                            <a:latin typeface="Cambria Math" panose="02040503050406030204" pitchFamily="18" charset="0"/>
                          </a:rPr>
                          <m:t>45</m:t>
                        </m:r>
                        <m:r>
                          <a:rPr lang="tr-TR" i="1">
                            <a:latin typeface="Cambria Math" panose="02040503050406030204" pitchFamily="18" charset="0"/>
                          </a:rPr>
                          <m:t> </m:t>
                        </m:r>
                      </m:num>
                      <m:den>
                        <m:r>
                          <a:rPr lang="tr-TR" i="1">
                            <a:latin typeface="Cambria Math" panose="02040503050406030204" pitchFamily="18" charset="0"/>
                          </a:rPr>
                          <m:t>9</m:t>
                        </m:r>
                      </m:den>
                    </m:f>
                    <m:r>
                      <m:rPr>
                        <m:nor/>
                      </m:rPr>
                      <a:rPr lang="tr-TR" b="0" i="0" smtClean="0"/>
                      <m:t>−</m:t>
                    </m:r>
                    <m:r>
                      <m:rPr>
                        <m:nor/>
                      </m:rPr>
                      <a:rPr lang="tr-TR"/>
                      <m:t> </m:t>
                    </m:r>
                    <m:r>
                      <a:rPr lang="tr-TR" b="0" i="1" smtClean="0">
                        <a:latin typeface="Cambria Math" panose="02040503050406030204" pitchFamily="18" charset="0"/>
                      </a:rPr>
                      <m:t>0,039</m:t>
                    </m:r>
                    <m:f>
                      <m:fPr>
                        <m:ctrlPr>
                          <a:rPr lang="tr-TR" i="1">
                            <a:latin typeface="Cambria Math" panose="02040503050406030204" pitchFamily="18" charset="0"/>
                          </a:rPr>
                        </m:ctrlPr>
                      </m:fPr>
                      <m:num>
                        <m:r>
                          <a:rPr lang="tr-TR" b="0" i="1" smtClean="0">
                            <a:latin typeface="Cambria Math" panose="02040503050406030204" pitchFamily="18" charset="0"/>
                          </a:rPr>
                          <m:t>80</m:t>
                        </m:r>
                      </m:num>
                      <m:den>
                        <m:r>
                          <a:rPr lang="tr-TR" i="1">
                            <a:latin typeface="Cambria Math" panose="02040503050406030204" pitchFamily="18" charset="0"/>
                          </a:rPr>
                          <m:t>9</m:t>
                        </m:r>
                      </m:den>
                    </m:f>
                    <m:r>
                      <a:rPr lang="tr-TR" i="1">
                        <a:latin typeface="Cambria Math" panose="02040503050406030204" pitchFamily="18" charset="0"/>
                      </a:rPr>
                      <m:t> )= </m:t>
                    </m:r>
                  </m:oMath>
                </a14:m>
                <a:r>
                  <a:rPr lang="tr-TR" dirty="0" smtClean="0"/>
                  <a:t>5,35</a:t>
                </a:r>
              </a:p>
              <a:p>
                <a:endParaRPr lang="tr-TR" dirty="0"/>
              </a:p>
              <a:p>
                <a:r>
                  <a:rPr lang="tr-TR" dirty="0"/>
                  <a:t>ta (</a:t>
                </a:r>
                <a:r>
                  <a:rPr lang="tr-TR" dirty="0" err="1"/>
                  <a:t>t</a:t>
                </a:r>
                <a:r>
                  <a:rPr lang="tr-TR" baseline="-25000" dirty="0" err="1"/>
                  <a:t>m</a:t>
                </a:r>
                <a:r>
                  <a:rPr lang="tr-TR" dirty="0"/>
                  <a:t>)</a:t>
                </a:r>
                <a:r>
                  <a:rPr lang="tr-TR" baseline="-25000" dirty="0"/>
                  <a:t>i</a:t>
                </a:r>
                <a:r>
                  <a:rPr lang="tr-TR" dirty="0"/>
                  <a:t> </a:t>
                </a:r>
                <a:r>
                  <a:rPr lang="tr-TR" dirty="0" smtClean="0"/>
                  <a:t>= 5,35 + (0,039 x 10) = 5,73</a:t>
                </a:r>
              </a:p>
              <a:p>
                <a:endParaRPr lang="tr-TR" dirty="0"/>
              </a:p>
              <a:p>
                <a:r>
                  <a:rPr lang="tr-TR" dirty="0" smtClean="0"/>
                  <a:t>İşletmenin 2013 yılı itibarıyla gerçekleşmesini beklediği talep miktarı 5730 olarak bulunmaktadır.</a:t>
                </a:r>
                <a:endParaRPr lang="tr-TR" dirty="0"/>
              </a:p>
              <a:p>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043" t="-280" b="-3501"/>
                </a:stretch>
              </a:blipFill>
            </p:spPr>
            <p:txBody>
              <a:bodyPr/>
              <a:lstStyle/>
              <a:p>
                <a:r>
                  <a:rPr lang="tr-TR">
                    <a:noFill/>
                  </a:rPr>
                  <a:t> </a:t>
                </a:r>
              </a:p>
            </p:txBody>
          </p:sp>
        </mc:Fallback>
      </mc:AlternateContent>
    </p:spTree>
    <p:extLst>
      <p:ext uri="{BB962C8B-B14F-4D97-AF65-F5344CB8AC3E}">
        <p14:creationId xmlns:p14="http://schemas.microsoft.com/office/powerpoint/2010/main" val="18486477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Ekonomik Sipariş Düzeyi Yöntemi</a:t>
            </a:r>
            <a:endParaRPr lang="tr-TR" dirty="0"/>
          </a:p>
        </p:txBody>
      </p:sp>
      <p:sp>
        <p:nvSpPr>
          <p:cNvPr id="3" name="İçerik Yer Tutucusu 2"/>
          <p:cNvSpPr>
            <a:spLocks noGrp="1"/>
          </p:cNvSpPr>
          <p:nvPr>
            <p:ph idx="1"/>
          </p:nvPr>
        </p:nvSpPr>
        <p:spPr>
          <a:xfrm>
            <a:off x="838200" y="1825624"/>
            <a:ext cx="10515600" cy="4666615"/>
          </a:xfrm>
        </p:spPr>
        <p:txBody>
          <a:bodyPr>
            <a:normAutofit lnSpcReduction="10000"/>
          </a:bodyPr>
          <a:lstStyle/>
          <a:p>
            <a:r>
              <a:rPr lang="tr-TR" dirty="0" smtClean="0"/>
              <a:t>Ekonomik sipariş düzeyi tedarik zinciri kadar alıcılarına hangi materyallerden ne kadar ve ne sıklıkta talep edeceklerine yönelik yol gösteren bir metottur.</a:t>
            </a:r>
          </a:p>
          <a:p>
            <a:r>
              <a:rPr lang="tr-TR" dirty="0" smtClean="0"/>
              <a:t>Ekonomik sipariş düzeyi yönteminde taleplerin kısa dönemde değişmediği ve dengeli bir piyasa yapısının mevcut olduğu varsayılmaktadır.</a:t>
            </a:r>
          </a:p>
          <a:p>
            <a:r>
              <a:rPr lang="tr-TR" dirty="0" smtClean="0"/>
              <a:t>Ekonomik sipariş düzeyi belirlenirken, talep dalgalanmasının söz konusu olmadığı, talebin sabit ve stabil bir pazarın olduğu kabul edilmektedir.</a:t>
            </a:r>
          </a:p>
          <a:p>
            <a:r>
              <a:rPr lang="tr-TR" dirty="0" smtClean="0"/>
              <a:t>Ekonomik sipariş düzeyi yöntemi; ürünlere yönelik gerçekleşecek olan taleplerin müşterilerin gereksinimlerinin tamamını yansıttığını varsaymaktadır.</a:t>
            </a:r>
            <a:endParaRPr lang="tr-TR" dirty="0"/>
          </a:p>
        </p:txBody>
      </p:sp>
    </p:spTree>
    <p:extLst>
      <p:ext uri="{BB962C8B-B14F-4D97-AF65-F5344CB8AC3E}">
        <p14:creationId xmlns:p14="http://schemas.microsoft.com/office/powerpoint/2010/main" val="17582760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Ekonomik Sipariş Düzeyi Formülü</a:t>
            </a:r>
            <a:endParaRPr lang="tr-TR" dirty="0"/>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sz="4000" dirty="0" smtClean="0"/>
                  <a:t>E</a:t>
                </a:r>
                <a:r>
                  <a:rPr lang="tr-TR" sz="4000" baseline="-25000" dirty="0" err="1"/>
                  <a:t>sd</a:t>
                </a:r>
                <a:r>
                  <a:rPr lang="tr-TR" sz="4000" dirty="0"/>
                  <a:t> = </a:t>
                </a:r>
                <a14:m>
                  <m:oMath xmlns:m="http://schemas.openxmlformats.org/officeDocument/2006/math">
                    <m:rad>
                      <m:radPr>
                        <m:degHide m:val="on"/>
                        <m:ctrlPr>
                          <a:rPr lang="tr-TR" sz="4000" i="1">
                            <a:latin typeface="Cambria Math" panose="02040503050406030204" pitchFamily="18" charset="0"/>
                          </a:rPr>
                        </m:ctrlPr>
                      </m:radPr>
                      <m:deg/>
                      <m:e>
                        <m:f>
                          <m:fPr>
                            <m:ctrlPr>
                              <a:rPr lang="tr-TR" sz="4000" i="1">
                                <a:latin typeface="Cambria Math" panose="02040503050406030204" pitchFamily="18" charset="0"/>
                              </a:rPr>
                            </m:ctrlPr>
                          </m:fPr>
                          <m:num>
                            <m:r>
                              <a:rPr lang="tr-TR" sz="4000" i="1">
                                <a:latin typeface="Cambria Math" panose="02040503050406030204" pitchFamily="18" charset="0"/>
                              </a:rPr>
                              <m:t>2 </m:t>
                            </m:r>
                            <m:r>
                              <a:rPr lang="tr-TR" sz="4000" i="1">
                                <a:latin typeface="Cambria Math" panose="02040503050406030204" pitchFamily="18" charset="0"/>
                              </a:rPr>
                              <m:t>𝑥</m:t>
                            </m:r>
                            <m:r>
                              <a:rPr lang="tr-TR" sz="4000" i="1">
                                <a:latin typeface="Cambria Math" panose="02040503050406030204" pitchFamily="18" charset="0"/>
                              </a:rPr>
                              <m:t> </m:t>
                            </m:r>
                            <m:sSub>
                              <m:sSubPr>
                                <m:ctrlPr>
                                  <a:rPr lang="tr-TR" sz="4000" i="1">
                                    <a:latin typeface="Cambria Math" panose="02040503050406030204" pitchFamily="18" charset="0"/>
                                  </a:rPr>
                                </m:ctrlPr>
                              </m:sSubPr>
                              <m:e>
                                <m:r>
                                  <a:rPr lang="tr-TR" sz="4000" i="1">
                                    <a:latin typeface="Cambria Math" panose="02040503050406030204" pitchFamily="18" charset="0"/>
                                  </a:rPr>
                                  <m:t>𝑡</m:t>
                                </m:r>
                              </m:e>
                              <m:sub>
                                <m:r>
                                  <a:rPr lang="tr-TR" sz="4000" i="1">
                                    <a:latin typeface="Cambria Math" panose="02040503050406030204" pitchFamily="18" charset="0"/>
                                  </a:rPr>
                                  <m:t>𝑚</m:t>
                                </m:r>
                              </m:sub>
                            </m:sSub>
                            <m:r>
                              <a:rPr lang="tr-TR" sz="4000" i="1">
                                <a:latin typeface="Cambria Math" panose="02040503050406030204" pitchFamily="18" charset="0"/>
                              </a:rPr>
                              <m:t>𝑥</m:t>
                            </m:r>
                            <m:r>
                              <a:rPr lang="tr-TR" sz="4000" i="1">
                                <a:latin typeface="Cambria Math" panose="02040503050406030204" pitchFamily="18" charset="0"/>
                              </a:rPr>
                              <m:t> </m:t>
                            </m:r>
                            <m:sSub>
                              <m:sSubPr>
                                <m:ctrlPr>
                                  <a:rPr lang="tr-TR" sz="4000" i="1">
                                    <a:latin typeface="Cambria Math" panose="02040503050406030204" pitchFamily="18" charset="0"/>
                                  </a:rPr>
                                </m:ctrlPr>
                              </m:sSubPr>
                              <m:e>
                                <m:r>
                                  <a:rPr lang="tr-TR" sz="4000" i="1">
                                    <a:latin typeface="Cambria Math" panose="02040503050406030204" pitchFamily="18" charset="0"/>
                                  </a:rPr>
                                  <m:t>𝑠</m:t>
                                </m:r>
                              </m:e>
                              <m:sub>
                                <m:r>
                                  <a:rPr lang="tr-TR" sz="4000" i="1">
                                    <a:latin typeface="Cambria Math" panose="02040503050406030204" pitchFamily="18" charset="0"/>
                                  </a:rPr>
                                  <m:t>𝑚</m:t>
                                </m:r>
                              </m:sub>
                            </m:sSub>
                          </m:num>
                          <m:den>
                            <m:sSub>
                              <m:sSubPr>
                                <m:ctrlPr>
                                  <a:rPr lang="tr-TR" sz="4000" i="1">
                                    <a:latin typeface="Cambria Math" panose="02040503050406030204" pitchFamily="18" charset="0"/>
                                  </a:rPr>
                                </m:ctrlPr>
                              </m:sSubPr>
                              <m:e>
                                <m:r>
                                  <a:rPr lang="tr-TR" sz="4000" i="1">
                                    <a:latin typeface="Cambria Math" panose="02040503050406030204" pitchFamily="18" charset="0"/>
                                  </a:rPr>
                                  <m:t>𝐸</m:t>
                                </m:r>
                              </m:e>
                              <m:sub>
                                <m:r>
                                  <a:rPr lang="tr-TR" sz="4000" i="1">
                                    <a:latin typeface="Cambria Math" panose="02040503050406030204" pitchFamily="18" charset="0"/>
                                  </a:rPr>
                                  <m:t>𝑡𝑚</m:t>
                                </m:r>
                              </m:sub>
                            </m:sSub>
                            <m:r>
                              <a:rPr lang="tr-TR" sz="4000" i="1">
                                <a:latin typeface="Cambria Math" panose="02040503050406030204" pitchFamily="18" charset="0"/>
                              </a:rPr>
                              <m:t> </m:t>
                            </m:r>
                            <m:r>
                              <a:rPr lang="tr-TR" sz="4000" i="1">
                                <a:latin typeface="Cambria Math" panose="02040503050406030204" pitchFamily="18" charset="0"/>
                              </a:rPr>
                              <m:t>𝑥</m:t>
                            </m:r>
                            <m:r>
                              <a:rPr lang="tr-TR" sz="4000" i="1">
                                <a:latin typeface="Cambria Math" panose="02040503050406030204" pitchFamily="18" charset="0"/>
                              </a:rPr>
                              <m:t> </m:t>
                            </m:r>
                            <m:sSub>
                              <m:sSubPr>
                                <m:ctrlPr>
                                  <a:rPr lang="tr-TR" sz="4000" i="1">
                                    <a:latin typeface="Cambria Math" panose="02040503050406030204" pitchFamily="18" charset="0"/>
                                  </a:rPr>
                                </m:ctrlPr>
                              </m:sSubPr>
                              <m:e>
                                <m:r>
                                  <a:rPr lang="tr-TR" sz="4000" i="1">
                                    <a:latin typeface="Cambria Math" panose="02040503050406030204" pitchFamily="18" charset="0"/>
                                  </a:rPr>
                                  <m:t>𝑈</m:t>
                                </m:r>
                              </m:e>
                              <m:sub>
                                <m:r>
                                  <a:rPr lang="tr-TR" sz="4000" i="1">
                                    <a:latin typeface="Cambria Math" panose="02040503050406030204" pitchFamily="18" charset="0"/>
                                  </a:rPr>
                                  <m:t>𝑏𝑚</m:t>
                                </m:r>
                              </m:sub>
                            </m:sSub>
                          </m:den>
                        </m:f>
                      </m:e>
                    </m:rad>
                  </m:oMath>
                </a14:m>
                <a:endParaRPr lang="tr-TR" sz="4000" dirty="0"/>
              </a:p>
              <a:p>
                <a:endParaRPr lang="tr-TR" dirty="0" smtClean="0"/>
              </a:p>
              <a:p>
                <a:r>
                  <a:rPr lang="tr-TR" dirty="0" err="1" smtClean="0"/>
                  <a:t>E</a:t>
                </a:r>
                <a:r>
                  <a:rPr lang="tr-TR" baseline="-25000" dirty="0" err="1" smtClean="0"/>
                  <a:t>sd</a:t>
                </a:r>
                <a:r>
                  <a:rPr lang="tr-TR" baseline="-25000" dirty="0" smtClean="0"/>
                  <a:t>         </a:t>
                </a:r>
                <a:r>
                  <a:rPr lang="tr-TR" dirty="0" smtClean="0"/>
                  <a:t>= ekonomik sipariş düzeyi</a:t>
                </a:r>
                <a:r>
                  <a:rPr lang="tr-TR" baseline="-25000" dirty="0" smtClean="0"/>
                  <a:t>  </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𝑡</m:t>
                        </m:r>
                      </m:e>
                      <m:sub>
                        <m:r>
                          <a:rPr lang="tr-TR" i="1">
                            <a:latin typeface="Cambria Math" panose="02040503050406030204" pitchFamily="18" charset="0"/>
                          </a:rPr>
                          <m:t>𝑚</m:t>
                        </m:r>
                      </m:sub>
                    </m:sSub>
                  </m:oMath>
                </a14:m>
                <a:r>
                  <a:rPr lang="tr-TR" dirty="0" smtClean="0"/>
                  <a:t>      = yıllık talep miktarı</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𝑠</m:t>
                        </m:r>
                      </m:e>
                      <m:sub>
                        <m:r>
                          <a:rPr lang="tr-TR" i="1">
                            <a:latin typeface="Cambria Math" panose="02040503050406030204" pitchFamily="18" charset="0"/>
                          </a:rPr>
                          <m:t>𝑚</m:t>
                        </m:r>
                      </m:sub>
                    </m:sSub>
                  </m:oMath>
                </a14:m>
                <a:r>
                  <a:rPr lang="tr-TR" dirty="0" smtClean="0"/>
                  <a:t>      = sipariş maliyeti</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𝐸</m:t>
                        </m:r>
                      </m:e>
                      <m:sub>
                        <m:r>
                          <a:rPr lang="tr-TR" i="1">
                            <a:latin typeface="Cambria Math" panose="02040503050406030204" pitchFamily="18" charset="0"/>
                          </a:rPr>
                          <m:t>𝑡𝑚</m:t>
                        </m:r>
                      </m:sub>
                    </m:sSub>
                  </m:oMath>
                </a14:m>
                <a:r>
                  <a:rPr lang="tr-TR" dirty="0" smtClean="0"/>
                  <a:t>    = ürünün yıllık elde tutma maliyeti</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𝑈</m:t>
                        </m:r>
                      </m:e>
                      <m:sub>
                        <m:r>
                          <a:rPr lang="tr-TR" i="1">
                            <a:latin typeface="Cambria Math" panose="02040503050406030204" pitchFamily="18" charset="0"/>
                          </a:rPr>
                          <m:t>𝑏𝑚</m:t>
                        </m:r>
                      </m:sub>
                    </m:sSub>
                  </m:oMath>
                </a14:m>
                <a:r>
                  <a:rPr lang="tr-TR" dirty="0" smtClean="0"/>
                  <a:t>   = ürünün birim maliyeti</a:t>
                </a:r>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855" b="-2241"/>
                </a:stretch>
              </a:blipFill>
            </p:spPr>
            <p:txBody>
              <a:bodyPr/>
              <a:lstStyle/>
              <a:p>
                <a:r>
                  <a:rPr lang="tr-TR">
                    <a:noFill/>
                  </a:rPr>
                  <a:t> </a:t>
                </a:r>
              </a:p>
            </p:txBody>
          </p:sp>
        </mc:Fallback>
      </mc:AlternateContent>
    </p:spTree>
    <p:extLst>
      <p:ext uri="{BB962C8B-B14F-4D97-AF65-F5344CB8AC3E}">
        <p14:creationId xmlns:p14="http://schemas.microsoft.com/office/powerpoint/2010/main" val="35116686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Bir süpermarket zincirinde yılda 200.000 adet kiloluk paketler halinde pirinç satılmaktadır. Pirincin birim maliyeti 4 TL, sipariş verme maliyeti 8 TL, ürünün teslim süresi 4 gün, stok elde tutma maliyeti 10 TL </a:t>
            </a:r>
            <a:r>
              <a:rPr lang="tr-TR" dirty="0" err="1" smtClean="0"/>
              <a:t>dir</a:t>
            </a:r>
            <a:r>
              <a:rPr lang="tr-TR" dirty="0" smtClean="0"/>
              <a:t>. Ürünün ekonomik sipariş düzeyi nedir?</a:t>
            </a:r>
            <a:endParaRPr lang="tr-TR" dirty="0"/>
          </a:p>
        </p:txBody>
      </p:sp>
    </p:spTree>
    <p:extLst>
      <p:ext uri="{BB962C8B-B14F-4D97-AF65-F5344CB8AC3E}">
        <p14:creationId xmlns:p14="http://schemas.microsoft.com/office/powerpoint/2010/main" val="370547463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a:xfrm>
                <a:off x="838200" y="836023"/>
                <a:ext cx="10515600" cy="5340940"/>
              </a:xfrm>
            </p:spPr>
            <p:txBody>
              <a:bodyPr>
                <a:normAutofit lnSpcReduction="10000"/>
              </a:bodyPr>
              <a:lstStyle/>
              <a:p>
                <a:r>
                  <a:rPr lang="tr-TR" sz="3600" dirty="0" smtClean="0"/>
                  <a:t>E</a:t>
                </a:r>
                <a:r>
                  <a:rPr lang="tr-TR" sz="3600" baseline="-25000" dirty="0" err="1"/>
                  <a:t>sd</a:t>
                </a:r>
                <a:r>
                  <a:rPr lang="tr-TR" sz="3600" dirty="0"/>
                  <a:t> = </a:t>
                </a:r>
                <a14:m>
                  <m:oMath xmlns:m="http://schemas.openxmlformats.org/officeDocument/2006/math">
                    <m:rad>
                      <m:radPr>
                        <m:degHide m:val="on"/>
                        <m:ctrlPr>
                          <a:rPr lang="tr-TR" sz="3600" i="1">
                            <a:latin typeface="Cambria Math" panose="02040503050406030204" pitchFamily="18" charset="0"/>
                          </a:rPr>
                        </m:ctrlPr>
                      </m:radPr>
                      <m:deg/>
                      <m:e>
                        <m:f>
                          <m:fPr>
                            <m:ctrlPr>
                              <a:rPr lang="tr-TR" sz="3600" i="1">
                                <a:latin typeface="Cambria Math" panose="02040503050406030204" pitchFamily="18" charset="0"/>
                              </a:rPr>
                            </m:ctrlPr>
                          </m:fPr>
                          <m:num>
                            <m:r>
                              <a:rPr lang="tr-TR" sz="3600" i="1">
                                <a:latin typeface="Cambria Math" panose="02040503050406030204" pitchFamily="18" charset="0"/>
                              </a:rPr>
                              <m:t>2 </m:t>
                            </m:r>
                            <m:r>
                              <a:rPr lang="tr-TR" sz="3600" i="1">
                                <a:latin typeface="Cambria Math" panose="02040503050406030204" pitchFamily="18" charset="0"/>
                              </a:rPr>
                              <m:t>𝑥</m:t>
                            </m:r>
                            <m:r>
                              <a:rPr lang="tr-TR" sz="3600" i="1">
                                <a:latin typeface="Cambria Math" panose="02040503050406030204" pitchFamily="18" charset="0"/>
                              </a:rPr>
                              <m:t> </m:t>
                            </m:r>
                            <m:sSub>
                              <m:sSubPr>
                                <m:ctrlPr>
                                  <a:rPr lang="tr-TR" sz="3600" i="1">
                                    <a:latin typeface="Cambria Math" panose="02040503050406030204" pitchFamily="18" charset="0"/>
                                  </a:rPr>
                                </m:ctrlPr>
                              </m:sSubPr>
                              <m:e>
                                <m:r>
                                  <a:rPr lang="tr-TR" sz="3600" i="1">
                                    <a:latin typeface="Cambria Math" panose="02040503050406030204" pitchFamily="18" charset="0"/>
                                  </a:rPr>
                                  <m:t>𝑡</m:t>
                                </m:r>
                              </m:e>
                              <m:sub>
                                <m:r>
                                  <a:rPr lang="tr-TR" sz="3600" i="1">
                                    <a:latin typeface="Cambria Math" panose="02040503050406030204" pitchFamily="18" charset="0"/>
                                  </a:rPr>
                                  <m:t>𝑚</m:t>
                                </m:r>
                              </m:sub>
                            </m:sSub>
                            <m:r>
                              <a:rPr lang="tr-TR" sz="3600" i="1">
                                <a:latin typeface="Cambria Math" panose="02040503050406030204" pitchFamily="18" charset="0"/>
                              </a:rPr>
                              <m:t>𝑥</m:t>
                            </m:r>
                            <m:r>
                              <a:rPr lang="tr-TR" sz="3600" i="1">
                                <a:latin typeface="Cambria Math" panose="02040503050406030204" pitchFamily="18" charset="0"/>
                              </a:rPr>
                              <m:t> </m:t>
                            </m:r>
                            <m:sSub>
                              <m:sSubPr>
                                <m:ctrlPr>
                                  <a:rPr lang="tr-TR" sz="3600" i="1">
                                    <a:latin typeface="Cambria Math" panose="02040503050406030204" pitchFamily="18" charset="0"/>
                                  </a:rPr>
                                </m:ctrlPr>
                              </m:sSubPr>
                              <m:e>
                                <m:r>
                                  <a:rPr lang="tr-TR" sz="3600" i="1">
                                    <a:latin typeface="Cambria Math" panose="02040503050406030204" pitchFamily="18" charset="0"/>
                                  </a:rPr>
                                  <m:t>𝑠</m:t>
                                </m:r>
                              </m:e>
                              <m:sub>
                                <m:r>
                                  <a:rPr lang="tr-TR" sz="3600" i="1">
                                    <a:latin typeface="Cambria Math" panose="02040503050406030204" pitchFamily="18" charset="0"/>
                                  </a:rPr>
                                  <m:t>𝑚</m:t>
                                </m:r>
                              </m:sub>
                            </m:sSub>
                          </m:num>
                          <m:den>
                            <m:sSub>
                              <m:sSubPr>
                                <m:ctrlPr>
                                  <a:rPr lang="tr-TR" sz="3600" i="1">
                                    <a:latin typeface="Cambria Math" panose="02040503050406030204" pitchFamily="18" charset="0"/>
                                  </a:rPr>
                                </m:ctrlPr>
                              </m:sSubPr>
                              <m:e>
                                <m:r>
                                  <a:rPr lang="tr-TR" sz="3600" i="1">
                                    <a:latin typeface="Cambria Math" panose="02040503050406030204" pitchFamily="18" charset="0"/>
                                  </a:rPr>
                                  <m:t>𝐸</m:t>
                                </m:r>
                              </m:e>
                              <m:sub>
                                <m:r>
                                  <a:rPr lang="tr-TR" sz="3600" i="1">
                                    <a:latin typeface="Cambria Math" panose="02040503050406030204" pitchFamily="18" charset="0"/>
                                  </a:rPr>
                                  <m:t>𝑡𝑚</m:t>
                                </m:r>
                              </m:sub>
                            </m:sSub>
                            <m:r>
                              <a:rPr lang="tr-TR" sz="3600" i="1">
                                <a:latin typeface="Cambria Math" panose="02040503050406030204" pitchFamily="18" charset="0"/>
                              </a:rPr>
                              <m:t> </m:t>
                            </m:r>
                            <m:r>
                              <a:rPr lang="tr-TR" sz="3600" i="1">
                                <a:latin typeface="Cambria Math" panose="02040503050406030204" pitchFamily="18" charset="0"/>
                              </a:rPr>
                              <m:t>𝑥</m:t>
                            </m:r>
                            <m:r>
                              <a:rPr lang="tr-TR" sz="3600" i="1">
                                <a:latin typeface="Cambria Math" panose="02040503050406030204" pitchFamily="18" charset="0"/>
                              </a:rPr>
                              <m:t> </m:t>
                            </m:r>
                            <m:sSub>
                              <m:sSubPr>
                                <m:ctrlPr>
                                  <a:rPr lang="tr-TR" sz="3600" i="1">
                                    <a:latin typeface="Cambria Math" panose="02040503050406030204" pitchFamily="18" charset="0"/>
                                  </a:rPr>
                                </m:ctrlPr>
                              </m:sSubPr>
                              <m:e>
                                <m:r>
                                  <a:rPr lang="tr-TR" sz="3600" i="1">
                                    <a:latin typeface="Cambria Math" panose="02040503050406030204" pitchFamily="18" charset="0"/>
                                  </a:rPr>
                                  <m:t>𝑈</m:t>
                                </m:r>
                              </m:e>
                              <m:sub>
                                <m:r>
                                  <a:rPr lang="tr-TR" sz="3600" i="1">
                                    <a:latin typeface="Cambria Math" panose="02040503050406030204" pitchFamily="18" charset="0"/>
                                  </a:rPr>
                                  <m:t>𝑏𝑚</m:t>
                                </m:r>
                              </m:sub>
                            </m:sSub>
                          </m:den>
                        </m:f>
                      </m:e>
                    </m:rad>
                  </m:oMath>
                </a14:m>
                <a:endParaRPr lang="tr-TR" sz="3600" dirty="0" smtClean="0"/>
              </a:p>
              <a:p>
                <a:endParaRPr lang="tr-TR" sz="3600" dirty="0"/>
              </a:p>
              <a:p>
                <a:r>
                  <a:rPr lang="tr-TR" sz="3600" dirty="0"/>
                  <a:t>E</a:t>
                </a:r>
                <a:r>
                  <a:rPr lang="tr-TR" sz="3600" baseline="-25000" dirty="0" err="1"/>
                  <a:t>sd</a:t>
                </a:r>
                <a:r>
                  <a:rPr lang="tr-TR" sz="3600" dirty="0"/>
                  <a:t> = </a:t>
                </a:r>
                <a14:m>
                  <m:oMath xmlns:m="http://schemas.openxmlformats.org/officeDocument/2006/math">
                    <m:rad>
                      <m:radPr>
                        <m:degHide m:val="on"/>
                        <m:ctrlPr>
                          <a:rPr lang="tr-TR" sz="3600" i="1">
                            <a:latin typeface="Cambria Math" panose="02040503050406030204" pitchFamily="18" charset="0"/>
                          </a:rPr>
                        </m:ctrlPr>
                      </m:radPr>
                      <m:deg/>
                      <m:e>
                        <m:f>
                          <m:fPr>
                            <m:ctrlPr>
                              <a:rPr lang="tr-TR" sz="3600" i="1">
                                <a:latin typeface="Cambria Math" panose="02040503050406030204" pitchFamily="18" charset="0"/>
                              </a:rPr>
                            </m:ctrlPr>
                          </m:fPr>
                          <m:num>
                            <m:r>
                              <a:rPr lang="tr-TR" sz="3600" i="1">
                                <a:latin typeface="Cambria Math" panose="02040503050406030204" pitchFamily="18" charset="0"/>
                              </a:rPr>
                              <m:t>2 </m:t>
                            </m:r>
                            <m:r>
                              <a:rPr lang="tr-TR" sz="3600" i="1">
                                <a:latin typeface="Cambria Math" panose="02040503050406030204" pitchFamily="18" charset="0"/>
                              </a:rPr>
                              <m:t>𝑥</m:t>
                            </m:r>
                            <m:r>
                              <a:rPr lang="tr-TR" sz="3600" b="0" i="1" smtClean="0">
                                <a:latin typeface="Cambria Math" panose="02040503050406030204" pitchFamily="18" charset="0"/>
                              </a:rPr>
                              <m:t> </m:t>
                            </m:r>
                            <m:d>
                              <m:dPr>
                                <m:ctrlPr>
                                  <a:rPr lang="tr-TR" sz="3600" b="0" i="1" smtClean="0">
                                    <a:latin typeface="Cambria Math" panose="02040503050406030204" pitchFamily="18" charset="0"/>
                                  </a:rPr>
                                </m:ctrlPr>
                              </m:dPr>
                              <m:e>
                                <m:r>
                                  <a:rPr lang="tr-TR" sz="3600" b="0" i="1" smtClean="0">
                                    <a:latin typeface="Cambria Math" panose="02040503050406030204" pitchFamily="18" charset="0"/>
                                  </a:rPr>
                                  <m:t>200.000</m:t>
                                </m:r>
                              </m:e>
                            </m:d>
                            <m:r>
                              <a:rPr lang="tr-TR" sz="3600" b="0" i="1" smtClean="0">
                                <a:latin typeface="Cambria Math" panose="02040503050406030204" pitchFamily="18" charset="0"/>
                              </a:rPr>
                              <m:t>𝑥</m:t>
                            </m:r>
                            <m:r>
                              <a:rPr lang="tr-TR" sz="3600" b="0" i="1" smtClean="0">
                                <a:latin typeface="Cambria Math" panose="02040503050406030204" pitchFamily="18" charset="0"/>
                              </a:rPr>
                              <m:t> (8)</m:t>
                            </m:r>
                          </m:num>
                          <m:den>
                            <m:r>
                              <a:rPr lang="tr-TR" sz="3600" b="0" i="1" smtClean="0">
                                <a:latin typeface="Cambria Math" panose="02040503050406030204" pitchFamily="18" charset="0"/>
                              </a:rPr>
                              <m:t>10 </m:t>
                            </m:r>
                            <m:r>
                              <a:rPr lang="tr-TR" sz="3600" i="1">
                                <a:latin typeface="Cambria Math" panose="02040503050406030204" pitchFamily="18" charset="0"/>
                              </a:rPr>
                              <m:t>𝑥</m:t>
                            </m:r>
                            <m:r>
                              <a:rPr lang="tr-TR" sz="3600" i="1">
                                <a:latin typeface="Cambria Math" panose="02040503050406030204" pitchFamily="18" charset="0"/>
                              </a:rPr>
                              <m:t> 4</m:t>
                            </m:r>
                          </m:den>
                        </m:f>
                      </m:e>
                    </m:rad>
                  </m:oMath>
                </a14:m>
                <a:r>
                  <a:rPr lang="tr-TR" sz="3600" dirty="0" smtClean="0"/>
                  <a:t>       </a:t>
                </a:r>
                <a:r>
                  <a:rPr lang="tr-TR" sz="3600" dirty="0" err="1" smtClean="0"/>
                  <a:t>E</a:t>
                </a:r>
                <a:r>
                  <a:rPr lang="tr-TR" sz="3600" baseline="-25000" dirty="0" err="1" smtClean="0"/>
                  <a:t>sd</a:t>
                </a:r>
                <a:r>
                  <a:rPr lang="tr-TR" sz="3600" dirty="0" smtClean="0"/>
                  <a:t> = 282,84 ≈ 283 </a:t>
                </a:r>
                <a:r>
                  <a:rPr lang="tr-TR" sz="3600" dirty="0" err="1" smtClean="0"/>
                  <a:t>br</a:t>
                </a:r>
                <a:r>
                  <a:rPr lang="tr-TR" sz="3600" dirty="0" smtClean="0"/>
                  <a:t>.</a:t>
                </a:r>
              </a:p>
              <a:p>
                <a:pPr marL="0" indent="0">
                  <a:buNone/>
                </a:pPr>
                <a:endParaRPr lang="tr-TR" sz="3600" dirty="0" smtClean="0"/>
              </a:p>
              <a:p>
                <a:pPr marL="0" indent="0">
                  <a:buNone/>
                </a:pPr>
                <a:endParaRPr lang="tr-TR" sz="3600" dirty="0"/>
              </a:p>
              <a:p>
                <a:pPr marL="0" indent="0">
                  <a:buNone/>
                </a:pPr>
                <a:r>
                  <a:rPr lang="tr-TR" sz="3000" dirty="0" smtClean="0"/>
                  <a:t>Pirinçten her bir siparişte verilecek olan sipariş miktarı 283 adet olup, bu değerden düşük bir siparişin verilmesi halinde operasyonun maliyeti yüksek olabilecektir.  </a:t>
                </a:r>
              </a:p>
              <a:p>
                <a:endParaRPr lang="tr-TR" sz="3600"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xfrm>
                <a:off x="838200" y="836023"/>
                <a:ext cx="10515600" cy="5340940"/>
              </a:xfrm>
              <a:blipFill>
                <a:blip r:embed="rId2"/>
                <a:stretch>
                  <a:fillRect l="-1623" t="-571"/>
                </a:stretch>
              </a:blipFill>
            </p:spPr>
            <p:txBody>
              <a:bodyPr/>
              <a:lstStyle/>
              <a:p>
                <a:r>
                  <a:rPr lang="tr-TR">
                    <a:noFill/>
                  </a:rPr>
                  <a:t> </a:t>
                </a:r>
              </a:p>
            </p:txBody>
          </p:sp>
        </mc:Fallback>
      </mc:AlternateContent>
      <p:sp>
        <p:nvSpPr>
          <p:cNvPr id="4" name="Sağ Ok 3"/>
          <p:cNvSpPr/>
          <p:nvPr/>
        </p:nvSpPr>
        <p:spPr>
          <a:xfrm>
            <a:off x="4415245" y="836023"/>
            <a:ext cx="96665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Sağ Ok 4"/>
          <p:cNvSpPr/>
          <p:nvPr/>
        </p:nvSpPr>
        <p:spPr>
          <a:xfrm>
            <a:off x="5381896" y="2689411"/>
            <a:ext cx="57912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65424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ABC Analizi</a:t>
            </a: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391830212"/>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951560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İki Sipariş Arası Optimum Süre Yöntemi</a:t>
            </a:r>
            <a:endParaRPr lang="tr-TR" dirty="0"/>
          </a:p>
        </p:txBody>
      </p:sp>
      <p:sp>
        <p:nvSpPr>
          <p:cNvPr id="3" name="İçerik Yer Tutucusu 2"/>
          <p:cNvSpPr>
            <a:spLocks noGrp="1"/>
          </p:cNvSpPr>
          <p:nvPr>
            <p:ph idx="1"/>
          </p:nvPr>
        </p:nvSpPr>
        <p:spPr/>
        <p:txBody>
          <a:bodyPr/>
          <a:lstStyle/>
          <a:p>
            <a:r>
              <a:rPr lang="tr-TR" dirty="0" smtClean="0"/>
              <a:t>Siparişler arasındaki sürelerin belirli olması işletmenin operasyonlarının daha planlı olmasına olanak tanımaktadır. Tedarik zincirinde operasyonların planlı ve programlı olması operasyonların daha verimli ve maliyet avantajına sahip bir şekilde yapılmasını kolaylaştırmaktadır. Uygulama; üretim kapasitesi, envanter düzeyi ile piyasa talebinin sabit olduğu varsayımına dayanmaktadır.</a:t>
            </a:r>
            <a:endParaRPr lang="tr-TR" dirty="0"/>
          </a:p>
        </p:txBody>
      </p:sp>
    </p:spTree>
    <p:extLst>
      <p:ext uri="{BB962C8B-B14F-4D97-AF65-F5344CB8AC3E}">
        <p14:creationId xmlns:p14="http://schemas.microsoft.com/office/powerpoint/2010/main" val="179481472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Formül:</a:t>
            </a:r>
            <a:endParaRPr lang="tr-TR" dirty="0"/>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sz="4000" dirty="0" smtClean="0"/>
                  <a:t>O</a:t>
                </a:r>
                <a:r>
                  <a:rPr lang="tr-TR" sz="4000" baseline="-25000" dirty="0" err="1"/>
                  <a:t>sz</a:t>
                </a:r>
                <a:r>
                  <a:rPr lang="tr-TR" sz="4000" dirty="0"/>
                  <a:t> = </a:t>
                </a:r>
                <a14:m>
                  <m:oMath xmlns:m="http://schemas.openxmlformats.org/officeDocument/2006/math">
                    <m:f>
                      <m:fPr>
                        <m:ctrlPr>
                          <a:rPr lang="tr-TR" sz="4000" i="1">
                            <a:latin typeface="Cambria Math" panose="02040503050406030204" pitchFamily="18" charset="0"/>
                          </a:rPr>
                        </m:ctrlPr>
                      </m:fPr>
                      <m:num>
                        <m:sSub>
                          <m:sSubPr>
                            <m:ctrlPr>
                              <a:rPr lang="tr-TR" sz="4000" i="1">
                                <a:latin typeface="Cambria Math" panose="02040503050406030204" pitchFamily="18" charset="0"/>
                              </a:rPr>
                            </m:ctrlPr>
                          </m:sSubPr>
                          <m:e>
                            <m:r>
                              <a:rPr lang="tr-TR" sz="4000" i="1">
                                <a:latin typeface="Cambria Math" panose="02040503050406030204" pitchFamily="18" charset="0"/>
                              </a:rPr>
                              <m:t>𝑦</m:t>
                            </m:r>
                          </m:e>
                          <m:sub>
                            <m:r>
                              <a:rPr lang="tr-TR" sz="4000" i="1">
                                <a:latin typeface="Cambria Math" panose="02040503050406030204" pitchFamily="18" charset="0"/>
                              </a:rPr>
                              <m:t>𝑡</m:t>
                            </m:r>
                          </m:sub>
                        </m:sSub>
                      </m:num>
                      <m:den>
                        <m:sSub>
                          <m:sSubPr>
                            <m:ctrlPr>
                              <a:rPr lang="tr-TR" sz="4000" i="1">
                                <a:latin typeface="Cambria Math" panose="02040503050406030204" pitchFamily="18" charset="0"/>
                              </a:rPr>
                            </m:ctrlPr>
                          </m:sSubPr>
                          <m:e>
                            <m:r>
                              <a:rPr lang="tr-TR" sz="4000" i="1">
                                <a:latin typeface="Cambria Math" panose="02040503050406030204" pitchFamily="18" charset="0"/>
                              </a:rPr>
                              <m:t>𝑓</m:t>
                            </m:r>
                          </m:e>
                          <m:sub>
                            <m:r>
                              <a:rPr lang="tr-TR" sz="4000" i="1">
                                <a:latin typeface="Cambria Math" panose="02040503050406030204" pitchFamily="18" charset="0"/>
                              </a:rPr>
                              <m:t>𝑠</m:t>
                            </m:r>
                          </m:sub>
                        </m:sSub>
                      </m:den>
                    </m:f>
                    <m:r>
                      <a:rPr lang="tr-TR" sz="4000" i="1">
                        <a:latin typeface="Cambria Math" panose="02040503050406030204" pitchFamily="18" charset="0"/>
                      </a:rPr>
                      <m:t> </m:t>
                    </m:r>
                    <m:r>
                      <a:rPr lang="tr-TR" sz="4000" i="1">
                        <a:latin typeface="Cambria Math" panose="02040503050406030204" pitchFamily="18" charset="0"/>
                      </a:rPr>
                      <m:t>𝑥</m:t>
                    </m:r>
                    <m:r>
                      <a:rPr lang="tr-TR" sz="4000" i="1">
                        <a:latin typeface="Cambria Math" panose="02040503050406030204" pitchFamily="18" charset="0"/>
                      </a:rPr>
                      <m:t> </m:t>
                    </m:r>
                    <m:sSub>
                      <m:sSubPr>
                        <m:ctrlPr>
                          <a:rPr lang="tr-TR" sz="4000" i="1">
                            <a:latin typeface="Cambria Math" panose="02040503050406030204" pitchFamily="18" charset="0"/>
                          </a:rPr>
                        </m:ctrlPr>
                      </m:sSubPr>
                      <m:e>
                        <m:r>
                          <a:rPr lang="tr-TR" sz="4000" i="1">
                            <a:latin typeface="Cambria Math" panose="02040503050406030204" pitchFamily="18" charset="0"/>
                          </a:rPr>
                          <m:t>𝑡</m:t>
                        </m:r>
                      </m:e>
                      <m:sub>
                        <m:r>
                          <a:rPr lang="tr-TR" sz="4000" i="1">
                            <a:latin typeface="Cambria Math" panose="02040503050406030204" pitchFamily="18" charset="0"/>
                          </a:rPr>
                          <m:t>𝑠</m:t>
                        </m:r>
                      </m:sub>
                    </m:sSub>
                  </m:oMath>
                </a14:m>
                <a:endParaRPr lang="tr-TR" sz="4000" dirty="0"/>
              </a:p>
              <a:p>
                <a:endParaRPr lang="tr-TR" dirty="0" smtClean="0"/>
              </a:p>
              <a:p>
                <a:r>
                  <a:rPr lang="tr-TR" dirty="0" err="1" smtClean="0"/>
                  <a:t>O</a:t>
                </a:r>
                <a:r>
                  <a:rPr lang="tr-TR" baseline="-25000" dirty="0" err="1" smtClean="0"/>
                  <a:t>sz</a:t>
                </a:r>
                <a:r>
                  <a:rPr lang="tr-TR" baseline="-25000" dirty="0" smtClean="0"/>
                  <a:t>     </a:t>
                </a:r>
                <a:r>
                  <a:rPr lang="tr-TR" dirty="0" smtClean="0"/>
                  <a:t>= Optimum Sipariş Zamanı</a:t>
                </a:r>
                <a:r>
                  <a:rPr lang="tr-TR" baseline="-25000" dirty="0" smtClean="0"/>
                  <a:t> </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𝑦</m:t>
                        </m:r>
                      </m:e>
                      <m:sub>
                        <m:r>
                          <a:rPr lang="tr-TR" i="1">
                            <a:latin typeface="Cambria Math" panose="02040503050406030204" pitchFamily="18" charset="0"/>
                          </a:rPr>
                          <m:t>𝑡</m:t>
                        </m:r>
                      </m:sub>
                    </m:sSub>
                  </m:oMath>
                </a14:m>
                <a:r>
                  <a:rPr lang="tr-TR" dirty="0" smtClean="0"/>
                  <a:t>    = Yıllık Talep Miktarı</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𝑓</m:t>
                        </m:r>
                      </m:e>
                      <m:sub>
                        <m:r>
                          <a:rPr lang="tr-TR" i="1">
                            <a:latin typeface="Cambria Math" panose="02040503050406030204" pitchFamily="18" charset="0"/>
                          </a:rPr>
                          <m:t>𝑠</m:t>
                        </m:r>
                      </m:sub>
                    </m:sSub>
                    <m:r>
                      <a:rPr lang="tr-TR" b="0" i="1" smtClean="0">
                        <a:latin typeface="Cambria Math" panose="02040503050406030204" pitchFamily="18" charset="0"/>
                      </a:rPr>
                      <m:t> </m:t>
                    </m:r>
                  </m:oMath>
                </a14:m>
                <a:r>
                  <a:rPr lang="tr-TR" dirty="0" smtClean="0"/>
                  <a:t>    = Yıllık Faaliyet Süresi </a:t>
                </a:r>
              </a:p>
              <a:p>
                <a14:m>
                  <m:oMath xmlns:m="http://schemas.openxmlformats.org/officeDocument/2006/math">
                    <m:sSub>
                      <m:sSubPr>
                        <m:ctrlPr>
                          <a:rPr lang="tr-TR" i="1">
                            <a:latin typeface="Cambria Math" panose="02040503050406030204" pitchFamily="18" charset="0"/>
                          </a:rPr>
                        </m:ctrlPr>
                      </m:sSubPr>
                      <m:e>
                        <m:r>
                          <a:rPr lang="tr-TR" i="1">
                            <a:latin typeface="Cambria Math" panose="02040503050406030204" pitchFamily="18" charset="0"/>
                          </a:rPr>
                          <m:t>𝑡</m:t>
                        </m:r>
                      </m:e>
                      <m:sub>
                        <m:r>
                          <a:rPr lang="tr-TR" i="1">
                            <a:latin typeface="Cambria Math" panose="02040503050406030204" pitchFamily="18" charset="0"/>
                          </a:rPr>
                          <m:t>𝑠</m:t>
                        </m:r>
                      </m:sub>
                    </m:sSub>
                  </m:oMath>
                </a14:m>
                <a:r>
                  <a:rPr lang="tr-TR" dirty="0" smtClean="0"/>
                  <a:t>     = Tedarik Süresi</a:t>
                </a:r>
              </a:p>
              <a:p>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855" t="-2381"/>
                </a:stretch>
              </a:blipFill>
            </p:spPr>
            <p:txBody>
              <a:bodyPr/>
              <a:lstStyle/>
              <a:p>
                <a:r>
                  <a:rPr lang="tr-TR">
                    <a:noFill/>
                  </a:rPr>
                  <a:t> </a:t>
                </a:r>
              </a:p>
            </p:txBody>
          </p:sp>
        </mc:Fallback>
      </mc:AlternateContent>
    </p:spTree>
    <p:extLst>
      <p:ext uri="{BB962C8B-B14F-4D97-AF65-F5344CB8AC3E}">
        <p14:creationId xmlns:p14="http://schemas.microsoft.com/office/powerpoint/2010/main" val="365535821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Bir süpermarket zincirinde yılda 200.000 adet kiloluk paketler halinde pirinç satılmaktadır. Süpermarket yılın 350 günü açıktır. Süpermarket pirinç siparişini verdikten 7 gün sonra siparişler süpermarketin deposuna gelmektedir. Süpermarket ne kadar zaman aralığında sipariş vermelidir? </a:t>
            </a:r>
            <a:endParaRPr lang="tr-TR" dirty="0"/>
          </a:p>
        </p:txBody>
      </p:sp>
    </p:spTree>
    <p:extLst>
      <p:ext uri="{BB962C8B-B14F-4D97-AF65-F5344CB8AC3E}">
        <p14:creationId xmlns:p14="http://schemas.microsoft.com/office/powerpoint/2010/main" val="33902576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lstStyle/>
              <a:p>
                <a:r>
                  <a:rPr lang="tr-TR" dirty="0" smtClean="0"/>
                  <a:t>O</a:t>
                </a:r>
                <a:r>
                  <a:rPr lang="tr-TR" baseline="-25000" dirty="0" err="1"/>
                  <a:t>sz</a:t>
                </a:r>
                <a:r>
                  <a:rPr lang="tr-TR" dirty="0"/>
                  <a:t> = </a:t>
                </a:r>
                <a14:m>
                  <m:oMath xmlns:m="http://schemas.openxmlformats.org/officeDocument/2006/math">
                    <m:f>
                      <m:fPr>
                        <m:ctrlPr>
                          <a:rPr lang="tr-TR" i="1">
                            <a:latin typeface="Cambria Math" panose="02040503050406030204" pitchFamily="18" charset="0"/>
                          </a:rPr>
                        </m:ctrlPr>
                      </m:fPr>
                      <m:num>
                        <m:sSub>
                          <m:sSubPr>
                            <m:ctrlPr>
                              <a:rPr lang="tr-TR" i="1">
                                <a:latin typeface="Cambria Math" panose="02040503050406030204" pitchFamily="18" charset="0"/>
                              </a:rPr>
                            </m:ctrlPr>
                          </m:sSubPr>
                          <m:e>
                            <m:r>
                              <a:rPr lang="tr-TR" i="1">
                                <a:latin typeface="Cambria Math" panose="02040503050406030204" pitchFamily="18" charset="0"/>
                              </a:rPr>
                              <m:t>𝑦</m:t>
                            </m:r>
                          </m:e>
                          <m:sub>
                            <m:r>
                              <a:rPr lang="tr-TR" i="1">
                                <a:latin typeface="Cambria Math" panose="02040503050406030204" pitchFamily="18" charset="0"/>
                              </a:rPr>
                              <m:t>𝑡</m:t>
                            </m:r>
                          </m:sub>
                        </m:sSub>
                      </m:num>
                      <m:den>
                        <m:sSub>
                          <m:sSubPr>
                            <m:ctrlPr>
                              <a:rPr lang="tr-TR" i="1">
                                <a:latin typeface="Cambria Math" panose="02040503050406030204" pitchFamily="18" charset="0"/>
                              </a:rPr>
                            </m:ctrlPr>
                          </m:sSubPr>
                          <m:e>
                            <m:r>
                              <a:rPr lang="tr-TR" i="1">
                                <a:latin typeface="Cambria Math" panose="02040503050406030204" pitchFamily="18" charset="0"/>
                              </a:rPr>
                              <m:t>𝑓</m:t>
                            </m:r>
                          </m:e>
                          <m:sub>
                            <m:r>
                              <a:rPr lang="tr-TR" i="1">
                                <a:latin typeface="Cambria Math" panose="02040503050406030204" pitchFamily="18" charset="0"/>
                              </a:rPr>
                              <m:t>𝑠</m:t>
                            </m:r>
                          </m:sub>
                        </m:sSub>
                      </m:den>
                    </m:f>
                    <m:r>
                      <a:rPr lang="tr-TR" i="1">
                        <a:latin typeface="Cambria Math" panose="02040503050406030204" pitchFamily="18" charset="0"/>
                      </a:rPr>
                      <m:t> </m:t>
                    </m:r>
                    <m:r>
                      <a:rPr lang="tr-TR" i="1">
                        <a:latin typeface="Cambria Math" panose="02040503050406030204" pitchFamily="18" charset="0"/>
                      </a:rPr>
                      <m:t>𝑥</m:t>
                    </m:r>
                    <m:r>
                      <a:rPr lang="tr-TR" i="1">
                        <a:latin typeface="Cambria Math" panose="02040503050406030204" pitchFamily="18" charset="0"/>
                      </a:rPr>
                      <m:t> </m:t>
                    </m:r>
                    <m:sSub>
                      <m:sSubPr>
                        <m:ctrlPr>
                          <a:rPr lang="tr-TR" i="1">
                            <a:latin typeface="Cambria Math" panose="02040503050406030204" pitchFamily="18" charset="0"/>
                          </a:rPr>
                        </m:ctrlPr>
                      </m:sSubPr>
                      <m:e>
                        <m:r>
                          <a:rPr lang="tr-TR" i="1">
                            <a:latin typeface="Cambria Math" panose="02040503050406030204" pitchFamily="18" charset="0"/>
                          </a:rPr>
                          <m:t>𝑡</m:t>
                        </m:r>
                      </m:e>
                      <m:sub>
                        <m:r>
                          <a:rPr lang="tr-TR" i="1">
                            <a:latin typeface="Cambria Math" panose="02040503050406030204" pitchFamily="18" charset="0"/>
                          </a:rPr>
                          <m:t>𝑠</m:t>
                        </m:r>
                      </m:sub>
                    </m:sSub>
                  </m:oMath>
                </a14:m>
                <a:r>
                  <a:rPr lang="tr-TR" dirty="0" smtClean="0"/>
                  <a:t> </a:t>
                </a:r>
              </a:p>
              <a:p>
                <a:endParaRPr lang="tr-TR" dirty="0"/>
              </a:p>
              <a:p>
                <a:r>
                  <a:rPr lang="tr-TR" dirty="0"/>
                  <a:t>O</a:t>
                </a:r>
                <a:r>
                  <a:rPr lang="tr-TR" baseline="-25000" dirty="0" err="1"/>
                  <a:t>sz</a:t>
                </a:r>
                <a:r>
                  <a:rPr lang="tr-TR" dirty="0"/>
                  <a:t> = </a:t>
                </a:r>
                <a14:m>
                  <m:oMath xmlns:m="http://schemas.openxmlformats.org/officeDocument/2006/math">
                    <m:f>
                      <m:fPr>
                        <m:ctrlPr>
                          <a:rPr lang="tr-TR" i="1">
                            <a:latin typeface="Cambria Math" panose="02040503050406030204" pitchFamily="18" charset="0"/>
                          </a:rPr>
                        </m:ctrlPr>
                      </m:fPr>
                      <m:num>
                        <m:r>
                          <a:rPr lang="tr-TR" b="0" i="1" smtClean="0">
                            <a:latin typeface="Cambria Math" panose="02040503050406030204" pitchFamily="18" charset="0"/>
                          </a:rPr>
                          <m:t>200.000</m:t>
                        </m:r>
                      </m:num>
                      <m:den>
                        <m:r>
                          <a:rPr lang="tr-TR" b="0" i="1" smtClean="0">
                            <a:latin typeface="Cambria Math" panose="02040503050406030204" pitchFamily="18" charset="0"/>
                          </a:rPr>
                          <m:t>350</m:t>
                        </m:r>
                      </m:den>
                    </m:f>
                    <m:r>
                      <a:rPr lang="tr-TR" i="1">
                        <a:latin typeface="Cambria Math" panose="02040503050406030204" pitchFamily="18" charset="0"/>
                      </a:rPr>
                      <m:t> </m:t>
                    </m:r>
                    <m:r>
                      <a:rPr lang="tr-TR" i="1">
                        <a:latin typeface="Cambria Math" panose="02040503050406030204" pitchFamily="18" charset="0"/>
                      </a:rPr>
                      <m:t>𝑥</m:t>
                    </m:r>
                    <m:r>
                      <a:rPr lang="tr-TR" b="0" i="1" smtClean="0">
                        <a:latin typeface="Cambria Math" panose="02040503050406030204" pitchFamily="18" charset="0"/>
                      </a:rPr>
                      <m:t> 7 </m:t>
                    </m:r>
                  </m:oMath>
                </a14:m>
                <a:r>
                  <a:rPr lang="tr-TR" dirty="0" smtClean="0"/>
                  <a:t>  = 4.000</a:t>
                </a:r>
              </a:p>
              <a:p>
                <a:endParaRPr lang="tr-TR" dirty="0"/>
              </a:p>
              <a:p>
                <a:r>
                  <a:rPr lang="tr-TR" dirty="0" smtClean="0"/>
                  <a:t>Buna göre süpermarketin deposunda 4000 adet kiloluk pirinç kaldığı zaman sipariş vermesi gerekmektedir. </a:t>
                </a:r>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043" t="-1120"/>
                </a:stretch>
              </a:blipFill>
            </p:spPr>
            <p:txBody>
              <a:bodyPr/>
              <a:lstStyle/>
              <a:p>
                <a:r>
                  <a:rPr lang="tr-TR">
                    <a:noFill/>
                  </a:rPr>
                  <a:t> </a:t>
                </a:r>
              </a:p>
            </p:txBody>
          </p:sp>
        </mc:Fallback>
      </mc:AlternateContent>
      <p:sp>
        <p:nvSpPr>
          <p:cNvPr id="4" name="Sağ Ok 3"/>
          <p:cNvSpPr/>
          <p:nvPr/>
        </p:nvSpPr>
        <p:spPr>
          <a:xfrm>
            <a:off x="3226525" y="1959428"/>
            <a:ext cx="96665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64284694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VED (</a:t>
            </a:r>
            <a:r>
              <a:rPr lang="tr-TR" dirty="0" err="1" smtClean="0"/>
              <a:t>Vital</a:t>
            </a:r>
            <a:r>
              <a:rPr lang="tr-TR" dirty="0" smtClean="0"/>
              <a:t> </a:t>
            </a:r>
            <a:r>
              <a:rPr lang="tr-TR" dirty="0" err="1" smtClean="0"/>
              <a:t>Essential</a:t>
            </a:r>
            <a:r>
              <a:rPr lang="tr-TR" dirty="0" smtClean="0"/>
              <a:t> </a:t>
            </a:r>
            <a:r>
              <a:rPr lang="tr-TR" dirty="0" err="1" smtClean="0"/>
              <a:t>Desirable</a:t>
            </a:r>
            <a:r>
              <a:rPr lang="tr-TR" dirty="0" smtClean="0"/>
              <a:t>) Yöntemi</a:t>
            </a:r>
            <a:endParaRPr lang="tr-TR" dirty="0"/>
          </a:p>
        </p:txBody>
      </p:sp>
      <p:graphicFrame>
        <p:nvGraphicFramePr>
          <p:cNvPr id="4" name="İçerik Yer Tutucusu 3"/>
          <p:cNvGraphicFramePr>
            <a:graphicFrameLocks noGrp="1"/>
          </p:cNvGraphicFramePr>
          <p:nvPr>
            <p:ph idx="1"/>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8692841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38201" y="248194"/>
            <a:ext cx="10515600" cy="6244046"/>
          </a:xfrm>
        </p:spPr>
      </p:pic>
    </p:spTree>
    <p:extLst>
      <p:ext uri="{BB962C8B-B14F-4D97-AF65-F5344CB8AC3E}">
        <p14:creationId xmlns:p14="http://schemas.microsoft.com/office/powerpoint/2010/main" val="21812725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t>Lokomotif üretilen bir işletme envanter yatırım kararı almıştır. Envanter bulundurma kararı aldığı ürünler ve ürünlere ilişkin bilgiler aşağıda gösterilmektedir. Bu veriler ışığında ürünlerin gruplandırılması ne şekilde olacaktır?</a:t>
            </a: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348362422"/>
              </p:ext>
            </p:extLst>
          </p:nvPr>
        </p:nvGraphicFramePr>
        <p:xfrm>
          <a:off x="1632857" y="1815737"/>
          <a:ext cx="8229599" cy="4545871"/>
        </p:xfrm>
        <a:graphic>
          <a:graphicData uri="http://schemas.openxmlformats.org/drawingml/2006/table">
            <a:tbl>
              <a:tblPr>
                <a:tableStyleId>{5C22544A-7EE6-4342-B048-85BDC9FD1C3A}</a:tableStyleId>
              </a:tblPr>
              <a:tblGrid>
                <a:gridCol w="1534921">
                  <a:extLst>
                    <a:ext uri="{9D8B030D-6E8A-4147-A177-3AD203B41FA5}">
                      <a16:colId xmlns:a16="http://schemas.microsoft.com/office/drawing/2014/main" val="3571620587"/>
                    </a:ext>
                  </a:extLst>
                </a:gridCol>
                <a:gridCol w="2150621">
                  <a:extLst>
                    <a:ext uri="{9D8B030D-6E8A-4147-A177-3AD203B41FA5}">
                      <a16:colId xmlns:a16="http://schemas.microsoft.com/office/drawing/2014/main" val="1876008533"/>
                    </a:ext>
                  </a:extLst>
                </a:gridCol>
                <a:gridCol w="1248748">
                  <a:extLst>
                    <a:ext uri="{9D8B030D-6E8A-4147-A177-3AD203B41FA5}">
                      <a16:colId xmlns:a16="http://schemas.microsoft.com/office/drawing/2014/main" val="4207230571"/>
                    </a:ext>
                  </a:extLst>
                </a:gridCol>
                <a:gridCol w="1907810">
                  <a:extLst>
                    <a:ext uri="{9D8B030D-6E8A-4147-A177-3AD203B41FA5}">
                      <a16:colId xmlns:a16="http://schemas.microsoft.com/office/drawing/2014/main" val="1935896295"/>
                    </a:ext>
                  </a:extLst>
                </a:gridCol>
                <a:gridCol w="1387499">
                  <a:extLst>
                    <a:ext uri="{9D8B030D-6E8A-4147-A177-3AD203B41FA5}">
                      <a16:colId xmlns:a16="http://schemas.microsoft.com/office/drawing/2014/main" val="3517484153"/>
                    </a:ext>
                  </a:extLst>
                </a:gridCol>
              </a:tblGrid>
              <a:tr h="413261">
                <a:tc>
                  <a:txBody>
                    <a:bodyPr/>
                    <a:lstStyle/>
                    <a:p>
                      <a:pPr algn="ctr" fontAlgn="b"/>
                      <a:r>
                        <a:rPr lang="tr-TR" sz="2000" b="1" u="none" strike="noStrike" dirty="0">
                          <a:effectLst/>
                        </a:rPr>
                        <a:t>Ürün No</a:t>
                      </a:r>
                      <a:endParaRPr lang="tr-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dirty="0">
                          <a:effectLst/>
                        </a:rPr>
                        <a:t>Tanım</a:t>
                      </a:r>
                      <a:endParaRPr lang="tr-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dirty="0">
                          <a:effectLst/>
                        </a:rPr>
                        <a:t>Miktar</a:t>
                      </a:r>
                      <a:endParaRPr lang="tr-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dirty="0">
                          <a:effectLst/>
                        </a:rPr>
                        <a:t>Birim Fiyat</a:t>
                      </a:r>
                      <a:endParaRPr lang="tr-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dirty="0">
                          <a:effectLst/>
                        </a:rPr>
                        <a:t>Toplam</a:t>
                      </a:r>
                      <a:endParaRPr lang="tr-TR"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06177291"/>
                  </a:ext>
                </a:extLst>
              </a:tr>
              <a:tr h="413261">
                <a:tc>
                  <a:txBody>
                    <a:bodyPr/>
                    <a:lstStyle/>
                    <a:p>
                      <a:pPr algn="ctr" fontAlgn="b"/>
                      <a:r>
                        <a:rPr lang="tr-TR" sz="2000" u="none" strike="noStrike" dirty="0">
                          <a:effectLst/>
                        </a:rPr>
                        <a:t>1</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dirty="0">
                          <a:effectLst/>
                        </a:rPr>
                        <a:t>Şanzıman</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86277324"/>
                  </a:ext>
                </a:extLst>
              </a:tr>
              <a:tr h="413261">
                <a:tc>
                  <a:txBody>
                    <a:bodyPr/>
                    <a:lstStyle/>
                    <a:p>
                      <a:pPr algn="ctr" fontAlgn="b"/>
                      <a:r>
                        <a:rPr lang="tr-TR" sz="2000" u="none" strike="noStrike" dirty="0">
                          <a:effectLst/>
                        </a:rPr>
                        <a:t>2</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dirty="0">
                          <a:effectLst/>
                        </a:rPr>
                        <a:t>Diferansiyel</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12000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240000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42136078"/>
                  </a:ext>
                </a:extLst>
              </a:tr>
              <a:tr h="413261">
                <a:tc>
                  <a:txBody>
                    <a:bodyPr/>
                    <a:lstStyle/>
                    <a:p>
                      <a:pPr algn="ctr" fontAlgn="b"/>
                      <a:r>
                        <a:rPr lang="tr-TR" sz="2000" u="none" strike="noStrike">
                          <a:effectLst/>
                        </a:rPr>
                        <a:t>3</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dirty="0">
                          <a:effectLst/>
                        </a:rPr>
                        <a:t>Fren Balata</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5070929"/>
                  </a:ext>
                </a:extLst>
              </a:tr>
              <a:tr h="413261">
                <a:tc>
                  <a:txBody>
                    <a:bodyPr/>
                    <a:lstStyle/>
                    <a:p>
                      <a:pPr algn="ctr" fontAlgn="b"/>
                      <a:r>
                        <a:rPr lang="tr-TR" sz="2000" u="none" strike="noStrike" dirty="0">
                          <a:effectLst/>
                        </a:rPr>
                        <a:t>4</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dirty="0">
                          <a:effectLst/>
                        </a:rPr>
                        <a:t>Disk Balata</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500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150000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26320389"/>
                  </a:ext>
                </a:extLst>
              </a:tr>
              <a:tr h="413261">
                <a:tc>
                  <a:txBody>
                    <a:bodyPr/>
                    <a:lstStyle/>
                    <a:p>
                      <a:pPr algn="ctr" fontAlgn="b"/>
                      <a:r>
                        <a:rPr lang="tr-TR" sz="2000" u="none" strike="noStrike" dirty="0">
                          <a:effectLst/>
                        </a:rPr>
                        <a:t>5</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Elektrik</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729967898"/>
                  </a:ext>
                </a:extLst>
              </a:tr>
              <a:tr h="413261">
                <a:tc>
                  <a:txBody>
                    <a:bodyPr/>
                    <a:lstStyle/>
                    <a:p>
                      <a:pPr algn="ctr" fontAlgn="b"/>
                      <a:r>
                        <a:rPr lang="tr-TR" sz="2000" u="none" strike="noStrike" dirty="0">
                          <a:effectLst/>
                        </a:rPr>
                        <a:t>6</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Farlar</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80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32000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82644379"/>
                  </a:ext>
                </a:extLst>
              </a:tr>
              <a:tr h="413261">
                <a:tc>
                  <a:txBody>
                    <a:bodyPr/>
                    <a:lstStyle/>
                    <a:p>
                      <a:pPr algn="ctr" fontAlgn="b"/>
                      <a:r>
                        <a:rPr lang="tr-TR" sz="2000" u="none" strike="noStrike" dirty="0">
                          <a:effectLst/>
                        </a:rPr>
                        <a:t>7</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Paspas</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600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24000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65369664"/>
                  </a:ext>
                </a:extLst>
              </a:tr>
              <a:tr h="413261">
                <a:tc>
                  <a:txBody>
                    <a:bodyPr/>
                    <a:lstStyle/>
                    <a:p>
                      <a:pPr algn="ctr" fontAlgn="b"/>
                      <a:r>
                        <a:rPr lang="tr-TR" sz="2000" u="none" strike="noStrike" dirty="0">
                          <a:effectLst/>
                        </a:rPr>
                        <a:t>8</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Lastik</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17705764"/>
                  </a:ext>
                </a:extLst>
              </a:tr>
              <a:tr h="413261">
                <a:tc>
                  <a:txBody>
                    <a:bodyPr/>
                    <a:lstStyle/>
                    <a:p>
                      <a:pPr algn="ctr" fontAlgn="b"/>
                      <a:r>
                        <a:rPr lang="tr-TR" sz="2000" u="none" strike="noStrike" dirty="0">
                          <a:effectLst/>
                        </a:rPr>
                        <a:t>9</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Jant</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80000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1744753"/>
                  </a:ext>
                </a:extLst>
              </a:tr>
              <a:tr h="413261">
                <a:tc>
                  <a:txBody>
                    <a:bodyPr/>
                    <a:lstStyle/>
                    <a:p>
                      <a:pPr algn="ctr" fontAlgn="b"/>
                      <a:r>
                        <a:rPr lang="tr-TR" sz="2000" u="none" strike="noStrike" dirty="0">
                          <a:effectLst/>
                        </a:rPr>
                        <a:t>10</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Silecek</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700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dirty="0">
                          <a:effectLst/>
                        </a:rPr>
                        <a:t>28000</a:t>
                      </a:r>
                      <a:endParaRPr lang="tr-T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7616035"/>
                  </a:ext>
                </a:extLst>
              </a:tr>
            </a:tbl>
          </a:graphicData>
        </a:graphic>
      </p:graphicFrame>
    </p:spTree>
    <p:extLst>
      <p:ext uri="{BB962C8B-B14F-4D97-AF65-F5344CB8AC3E}">
        <p14:creationId xmlns:p14="http://schemas.microsoft.com/office/powerpoint/2010/main" val="27669547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400" dirty="0" smtClean="0"/>
              <a:t>Şanzıman ve diferansiyel gibi ürünler A sınıfında yer alırken, disk balatası ve jantlar B sınıfında, diğerleri C sınıfında yer almaktadır.</a:t>
            </a:r>
            <a:endParaRPr lang="tr-TR" sz="24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2559587944"/>
              </p:ext>
            </p:extLst>
          </p:nvPr>
        </p:nvGraphicFramePr>
        <p:xfrm>
          <a:off x="1058092" y="1828805"/>
          <a:ext cx="9914707" cy="4349928"/>
        </p:xfrm>
        <a:graphic>
          <a:graphicData uri="http://schemas.openxmlformats.org/drawingml/2006/table">
            <a:tbl>
              <a:tblPr>
                <a:tableStyleId>{5C22544A-7EE6-4342-B048-85BDC9FD1C3A}</a:tableStyleId>
              </a:tblPr>
              <a:tblGrid>
                <a:gridCol w="1511545">
                  <a:extLst>
                    <a:ext uri="{9D8B030D-6E8A-4147-A177-3AD203B41FA5}">
                      <a16:colId xmlns:a16="http://schemas.microsoft.com/office/drawing/2014/main" val="3735537263"/>
                    </a:ext>
                  </a:extLst>
                </a:gridCol>
                <a:gridCol w="2117872">
                  <a:extLst>
                    <a:ext uri="{9D8B030D-6E8A-4147-A177-3AD203B41FA5}">
                      <a16:colId xmlns:a16="http://schemas.microsoft.com/office/drawing/2014/main" val="1297738880"/>
                    </a:ext>
                  </a:extLst>
                </a:gridCol>
                <a:gridCol w="1229731">
                  <a:extLst>
                    <a:ext uri="{9D8B030D-6E8A-4147-A177-3AD203B41FA5}">
                      <a16:colId xmlns:a16="http://schemas.microsoft.com/office/drawing/2014/main" val="1767561590"/>
                    </a:ext>
                  </a:extLst>
                </a:gridCol>
                <a:gridCol w="1878755">
                  <a:extLst>
                    <a:ext uri="{9D8B030D-6E8A-4147-A177-3AD203B41FA5}">
                      <a16:colId xmlns:a16="http://schemas.microsoft.com/office/drawing/2014/main" val="212454460"/>
                    </a:ext>
                  </a:extLst>
                </a:gridCol>
                <a:gridCol w="1366367">
                  <a:extLst>
                    <a:ext uri="{9D8B030D-6E8A-4147-A177-3AD203B41FA5}">
                      <a16:colId xmlns:a16="http://schemas.microsoft.com/office/drawing/2014/main" val="667802018"/>
                    </a:ext>
                  </a:extLst>
                </a:gridCol>
                <a:gridCol w="1810437">
                  <a:extLst>
                    <a:ext uri="{9D8B030D-6E8A-4147-A177-3AD203B41FA5}">
                      <a16:colId xmlns:a16="http://schemas.microsoft.com/office/drawing/2014/main" val="1667251153"/>
                    </a:ext>
                  </a:extLst>
                </a:gridCol>
              </a:tblGrid>
              <a:tr h="395448">
                <a:tc>
                  <a:txBody>
                    <a:bodyPr/>
                    <a:lstStyle/>
                    <a:p>
                      <a:pPr algn="ctr" fontAlgn="b"/>
                      <a:r>
                        <a:rPr lang="tr-TR" sz="2000" b="1" u="none" strike="noStrike" dirty="0">
                          <a:effectLst/>
                        </a:rPr>
                        <a:t>Ürün No</a:t>
                      </a:r>
                      <a:endParaRPr lang="tr-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a:effectLst/>
                        </a:rPr>
                        <a:t>Tanım</a:t>
                      </a:r>
                      <a:endParaRPr lang="tr-TR"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a:effectLst/>
                        </a:rPr>
                        <a:t>Miktar</a:t>
                      </a:r>
                      <a:endParaRPr lang="tr-TR"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a:effectLst/>
                        </a:rPr>
                        <a:t>Birim Fiyat</a:t>
                      </a:r>
                      <a:endParaRPr lang="tr-TR"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a:effectLst/>
                        </a:rPr>
                        <a:t>Toplam</a:t>
                      </a:r>
                      <a:endParaRPr lang="tr-TR"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b="1" u="none" strike="noStrike" dirty="0">
                          <a:effectLst/>
                        </a:rPr>
                        <a:t>Grup</a:t>
                      </a:r>
                      <a:endParaRPr lang="tr-TR" sz="2000" b="1"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88225379"/>
                  </a:ext>
                </a:extLst>
              </a:tr>
              <a:tr h="395448">
                <a:tc>
                  <a:txBody>
                    <a:bodyPr/>
                    <a:lstStyle/>
                    <a:p>
                      <a:pPr algn="ctr" fontAlgn="b"/>
                      <a:r>
                        <a:rPr lang="tr-TR" sz="2000" u="none" strike="noStrike">
                          <a:effectLst/>
                        </a:rPr>
                        <a:t>1</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Şanzıman</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A</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99670677"/>
                  </a:ext>
                </a:extLst>
              </a:tr>
              <a:tr h="395448">
                <a:tc>
                  <a:txBody>
                    <a:bodyPr/>
                    <a:lstStyle/>
                    <a:p>
                      <a:pPr algn="ctr" fontAlgn="b"/>
                      <a:r>
                        <a:rPr lang="tr-TR" sz="2000" u="none" strike="noStrike">
                          <a:effectLst/>
                        </a:rPr>
                        <a:t>2</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Diferansiyel</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12000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240000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A</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37790914"/>
                  </a:ext>
                </a:extLst>
              </a:tr>
              <a:tr h="395448">
                <a:tc>
                  <a:txBody>
                    <a:bodyPr/>
                    <a:lstStyle/>
                    <a:p>
                      <a:pPr algn="ctr" fontAlgn="b"/>
                      <a:r>
                        <a:rPr lang="tr-TR" sz="2000" u="none" strike="noStrike">
                          <a:effectLst/>
                        </a:rPr>
                        <a:t>4</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dirty="0">
                          <a:effectLst/>
                        </a:rPr>
                        <a:t>Disk Balata</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500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150000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B</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41769922"/>
                  </a:ext>
                </a:extLst>
              </a:tr>
              <a:tr h="395448">
                <a:tc>
                  <a:txBody>
                    <a:bodyPr/>
                    <a:lstStyle/>
                    <a:p>
                      <a:pPr algn="ctr" fontAlgn="b"/>
                      <a:r>
                        <a:rPr lang="tr-TR" sz="2000" u="none" strike="noStrike">
                          <a:effectLst/>
                        </a:rPr>
                        <a:t>9</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Jant</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dirty="0">
                          <a:effectLst/>
                        </a:rPr>
                        <a:t>400</a:t>
                      </a:r>
                      <a:endParaRPr lang="tr-TR" sz="2000" b="0" i="0" u="none" strike="noStrike" dirty="0">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80000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B</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3244476"/>
                  </a:ext>
                </a:extLst>
              </a:tr>
              <a:tr h="395448">
                <a:tc>
                  <a:txBody>
                    <a:bodyPr/>
                    <a:lstStyle/>
                    <a:p>
                      <a:pPr algn="ctr" fontAlgn="b"/>
                      <a:r>
                        <a:rPr lang="tr-TR" sz="2000" u="none" strike="noStrike">
                          <a:effectLst/>
                        </a:rPr>
                        <a:t>3</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Fren Balata</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C</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15537169"/>
                  </a:ext>
                </a:extLst>
              </a:tr>
              <a:tr h="395448">
                <a:tc>
                  <a:txBody>
                    <a:bodyPr/>
                    <a:lstStyle/>
                    <a:p>
                      <a:pPr algn="ctr" fontAlgn="b"/>
                      <a:r>
                        <a:rPr lang="tr-TR" sz="2000" u="none" strike="noStrike">
                          <a:effectLst/>
                        </a:rPr>
                        <a:t>6</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Farlar</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80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32000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C</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32798107"/>
                  </a:ext>
                </a:extLst>
              </a:tr>
              <a:tr h="395448">
                <a:tc>
                  <a:txBody>
                    <a:bodyPr/>
                    <a:lstStyle/>
                    <a:p>
                      <a:pPr algn="ctr" fontAlgn="b"/>
                      <a:r>
                        <a:rPr lang="tr-TR" sz="2000" u="none" strike="noStrike">
                          <a:effectLst/>
                        </a:rPr>
                        <a:t>5</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Elektrik</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30000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C</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01043835"/>
                  </a:ext>
                </a:extLst>
              </a:tr>
              <a:tr h="395448">
                <a:tc>
                  <a:txBody>
                    <a:bodyPr/>
                    <a:lstStyle/>
                    <a:p>
                      <a:pPr algn="ctr" fontAlgn="b"/>
                      <a:r>
                        <a:rPr lang="tr-TR" sz="2000" u="none" strike="noStrike">
                          <a:effectLst/>
                        </a:rPr>
                        <a:t>10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Silecek</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700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28000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C</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465784331"/>
                  </a:ext>
                </a:extLst>
              </a:tr>
              <a:tr h="395448">
                <a:tc>
                  <a:txBody>
                    <a:bodyPr/>
                    <a:lstStyle/>
                    <a:p>
                      <a:pPr algn="ctr" fontAlgn="b"/>
                      <a:r>
                        <a:rPr lang="tr-TR" sz="2000" u="none" strike="noStrike">
                          <a:effectLst/>
                        </a:rPr>
                        <a:t>7</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Paspas</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600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40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24000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C</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1274158"/>
                  </a:ext>
                </a:extLst>
              </a:tr>
              <a:tr h="395448">
                <a:tc>
                  <a:txBody>
                    <a:bodyPr/>
                    <a:lstStyle/>
                    <a:p>
                      <a:pPr algn="ctr" fontAlgn="b"/>
                      <a:r>
                        <a:rPr lang="tr-TR" sz="2000" u="none" strike="noStrike">
                          <a:effectLst/>
                        </a:rPr>
                        <a:t>8</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tr-TR" sz="2000" u="none" strike="noStrike">
                          <a:effectLst/>
                        </a:rPr>
                        <a:t>Lastik</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dirty="0">
                          <a:effectLst/>
                        </a:rPr>
                        <a:t>C</a:t>
                      </a:r>
                      <a:endParaRPr lang="tr-T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57988031"/>
                  </a:ext>
                </a:extLst>
              </a:tr>
            </a:tbl>
          </a:graphicData>
        </a:graphic>
      </p:graphicFrame>
    </p:spTree>
    <p:extLst>
      <p:ext uri="{BB962C8B-B14F-4D97-AF65-F5344CB8AC3E}">
        <p14:creationId xmlns:p14="http://schemas.microsoft.com/office/powerpoint/2010/main" val="2002828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Basit Ortalamalar Yöntemi</a:t>
            </a:r>
            <a:endParaRPr lang="tr-TR" dirty="0"/>
          </a:p>
        </p:txBody>
      </p:sp>
      <p:sp>
        <p:nvSpPr>
          <p:cNvPr id="3" name="İçerik Yer Tutucusu 2"/>
          <p:cNvSpPr>
            <a:spLocks noGrp="1"/>
          </p:cNvSpPr>
          <p:nvPr>
            <p:ph idx="1"/>
          </p:nvPr>
        </p:nvSpPr>
        <p:spPr/>
        <p:txBody>
          <a:bodyPr/>
          <a:lstStyle/>
          <a:p>
            <a:r>
              <a:rPr lang="tr-TR" dirty="0" smtClean="0"/>
              <a:t>Geçmiş dönemlerde meydana gelen talepler ve taleplere ilişkin değişimler dikkate alınarak gelecekte meydana gelmesi muhtemel talebin öngörülmeye çalışıldığı talep analizi yöntemlerinden biridir.</a:t>
            </a:r>
          </a:p>
          <a:p>
            <a:endParaRPr lang="tr-TR" dirty="0" smtClean="0"/>
          </a:p>
          <a:p>
            <a:r>
              <a:rPr lang="tr-TR" dirty="0" smtClean="0"/>
              <a:t>Değerlendirmeye alınan dönemlerde meydana gelen taleplerin toplamı dönem sayısına bölündüğünde bulunan aritmetik ortalama belirlenmeye çalışılan döneme ilişkin talep miktarını vermektedir.</a:t>
            </a:r>
          </a:p>
          <a:p>
            <a:endParaRPr lang="tr-TR" dirty="0"/>
          </a:p>
        </p:txBody>
      </p:sp>
    </p:spTree>
    <p:extLst>
      <p:ext uri="{BB962C8B-B14F-4D97-AF65-F5344CB8AC3E}">
        <p14:creationId xmlns:p14="http://schemas.microsoft.com/office/powerpoint/2010/main" val="36343812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Basit Ortalamalar Yöntemi</a:t>
            </a:r>
          </a:p>
        </p:txBody>
      </p:sp>
      <mc:AlternateContent xmlns:mc="http://schemas.openxmlformats.org/markup-compatibility/2006" xmlns:a14="http://schemas.microsoft.com/office/drawing/2010/main">
        <mc:Choice Requires="a14">
          <p:sp>
            <p:nvSpPr>
              <p:cNvPr id="3" name="İçerik Yer Tutucusu 2"/>
              <p:cNvSpPr>
                <a:spLocks noGrp="1"/>
              </p:cNvSpPr>
              <p:nvPr>
                <p:ph idx="1"/>
              </p:nvPr>
            </p:nvSpPr>
            <p:spPr/>
            <p:txBody>
              <a:bodyPr>
                <a:normAutofit/>
              </a:bodyPr>
              <a:lstStyle/>
              <a:p>
                <a:r>
                  <a:rPr lang="tr-TR" sz="4000" i="1" dirty="0" smtClean="0"/>
                  <a:t>Formül olarak;</a:t>
                </a:r>
              </a:p>
              <a:p>
                <a:r>
                  <a:rPr lang="tr-TR" sz="4000" dirty="0" smtClean="0"/>
                  <a:t>                      </a:t>
                </a:r>
                <a14:m>
                  <m:oMath xmlns:m="http://schemas.openxmlformats.org/officeDocument/2006/math">
                    <m:r>
                      <a:rPr lang="tr-TR" sz="4000" i="1">
                        <a:latin typeface="Cambria Math" panose="02040503050406030204" pitchFamily="18" charset="0"/>
                      </a:rPr>
                      <m:t>𝑏</m:t>
                    </m:r>
                    <m:d>
                      <m:dPr>
                        <m:ctrlPr>
                          <a:rPr lang="tr-TR" sz="4000" i="1">
                            <a:latin typeface="Cambria Math" panose="02040503050406030204" pitchFamily="18" charset="0"/>
                          </a:rPr>
                        </m:ctrlPr>
                      </m:dPr>
                      <m:e>
                        <m:r>
                          <a:rPr lang="tr-TR" sz="4000" i="1">
                            <a:latin typeface="Cambria Math" panose="02040503050406030204" pitchFamily="18" charset="0"/>
                          </a:rPr>
                          <m:t>𝑡</m:t>
                        </m:r>
                        <m:r>
                          <m:rPr>
                            <m:nor/>
                          </m:rPr>
                          <a:rPr lang="tr-TR" sz="4000" baseline="-25000"/>
                          <m:t>m</m:t>
                        </m:r>
                      </m:e>
                    </m:d>
                    <m:r>
                      <m:rPr>
                        <m:nor/>
                      </m:rPr>
                      <a:rPr lang="tr-TR" sz="4000" baseline="-25000"/>
                      <m:t>n</m:t>
                    </m:r>
                    <m:r>
                      <m:rPr>
                        <m:nor/>
                      </m:rPr>
                      <a:rPr lang="tr-TR" sz="4000" baseline="-25000"/>
                      <m:t>+1   = </m:t>
                    </m:r>
                    <m:f>
                      <m:fPr>
                        <m:ctrlPr>
                          <a:rPr lang="tr-TR" sz="4000" i="1">
                            <a:latin typeface="Cambria Math" panose="02040503050406030204" pitchFamily="18" charset="0"/>
                          </a:rPr>
                        </m:ctrlPr>
                      </m:fPr>
                      <m:num>
                        <m:nary>
                          <m:naryPr>
                            <m:chr m:val="∑"/>
                            <m:limLoc m:val="undOvr"/>
                            <m:subHide m:val="on"/>
                            <m:supHide m:val="on"/>
                            <m:ctrlPr>
                              <a:rPr lang="tr-TR" sz="4000" i="1">
                                <a:latin typeface="Cambria Math" panose="02040503050406030204" pitchFamily="18" charset="0"/>
                              </a:rPr>
                            </m:ctrlPr>
                          </m:naryPr>
                          <m:sub/>
                          <m:sup/>
                          <m:e>
                            <m:r>
                              <a:rPr lang="tr-TR" sz="4000" i="1">
                                <a:latin typeface="Cambria Math" panose="02040503050406030204" pitchFamily="18" charset="0"/>
                              </a:rPr>
                              <m:t>𝑡</m:t>
                            </m:r>
                            <m:r>
                              <m:rPr>
                                <m:nor/>
                              </m:rPr>
                              <a:rPr lang="tr-TR" sz="4000" baseline="-25000"/>
                              <m:t>m</m:t>
                            </m:r>
                          </m:e>
                        </m:nary>
                      </m:num>
                      <m:den>
                        <m:r>
                          <a:rPr lang="tr-TR" sz="4000" i="1">
                            <a:latin typeface="Cambria Math" panose="02040503050406030204" pitchFamily="18" charset="0"/>
                          </a:rPr>
                          <m:t>𝑛</m:t>
                        </m:r>
                      </m:den>
                    </m:f>
                    <m:r>
                      <m:rPr>
                        <m:nor/>
                      </m:rPr>
                      <a:rPr lang="tr-TR" sz="4000" baseline="-25000"/>
                      <m:t> </m:t>
                    </m:r>
                  </m:oMath>
                </a14:m>
                <a:r>
                  <a:rPr lang="tr-TR" sz="4000" baseline="-25000" dirty="0"/>
                  <a:t> </a:t>
                </a:r>
                <a:endParaRPr lang="tr-TR" sz="4000" baseline="-25000" dirty="0" smtClean="0"/>
              </a:p>
              <a:p>
                <a:endParaRPr lang="tr-TR" sz="4000" baseline="-25000" dirty="0" smtClean="0"/>
              </a:p>
              <a:p>
                <a14:m>
                  <m:oMath xmlns:m="http://schemas.openxmlformats.org/officeDocument/2006/math">
                    <m:r>
                      <a:rPr lang="tr-TR" sz="4000" i="1">
                        <a:latin typeface="Cambria Math" panose="02040503050406030204" pitchFamily="18" charset="0"/>
                      </a:rPr>
                      <m:t>𝑏</m:t>
                    </m:r>
                    <m:d>
                      <m:dPr>
                        <m:ctrlPr>
                          <a:rPr lang="tr-TR" sz="4000" i="1">
                            <a:latin typeface="Cambria Math" panose="02040503050406030204" pitchFamily="18" charset="0"/>
                          </a:rPr>
                        </m:ctrlPr>
                      </m:dPr>
                      <m:e>
                        <m:r>
                          <a:rPr lang="tr-TR" sz="4000" i="1">
                            <a:latin typeface="Cambria Math" panose="02040503050406030204" pitchFamily="18" charset="0"/>
                          </a:rPr>
                          <m:t>𝑡</m:t>
                        </m:r>
                        <m:r>
                          <m:rPr>
                            <m:nor/>
                          </m:rPr>
                          <a:rPr lang="tr-TR" sz="4000" baseline="-25000"/>
                          <m:t>m</m:t>
                        </m:r>
                      </m:e>
                    </m:d>
                    <m:r>
                      <m:rPr>
                        <m:nor/>
                      </m:rPr>
                      <a:rPr lang="tr-TR" sz="4000" baseline="-25000"/>
                      <m:t>n</m:t>
                    </m:r>
                    <m:r>
                      <m:rPr>
                        <m:nor/>
                      </m:rPr>
                      <a:rPr lang="tr-TR" sz="4000" baseline="-25000"/>
                      <m:t>+1</m:t>
                    </m:r>
                  </m:oMath>
                </a14:m>
                <a:r>
                  <a:rPr lang="tr-TR" sz="4000" baseline="-25000" dirty="0" smtClean="0"/>
                  <a:t>   = talebin tahmini yapılan dönem</a:t>
                </a:r>
              </a:p>
              <a:p>
                <a14:m>
                  <m:oMath xmlns:m="http://schemas.openxmlformats.org/officeDocument/2006/math">
                    <m:nary>
                      <m:naryPr>
                        <m:chr m:val="∑"/>
                        <m:limLoc m:val="undOvr"/>
                        <m:subHide m:val="on"/>
                        <m:supHide m:val="on"/>
                        <m:ctrlPr>
                          <a:rPr lang="tr-TR" sz="4000" i="1">
                            <a:latin typeface="Cambria Math" panose="02040503050406030204" pitchFamily="18" charset="0"/>
                          </a:rPr>
                        </m:ctrlPr>
                      </m:naryPr>
                      <m:sub/>
                      <m:sup/>
                      <m:e>
                        <m:r>
                          <a:rPr lang="tr-TR" sz="4000" i="1">
                            <a:latin typeface="Cambria Math" panose="02040503050406030204" pitchFamily="18" charset="0"/>
                          </a:rPr>
                          <m:t>𝑡</m:t>
                        </m:r>
                        <m:r>
                          <m:rPr>
                            <m:nor/>
                          </m:rPr>
                          <a:rPr lang="tr-TR" sz="4000" baseline="-25000"/>
                          <m:t>m</m:t>
                        </m:r>
                      </m:e>
                    </m:nary>
                  </m:oMath>
                </a14:m>
                <a:r>
                  <a:rPr lang="tr-TR" sz="4000" baseline="-25000" dirty="0" smtClean="0"/>
                  <a:t>             = önceki dönemlerde gerçekleşen taleplerin toplamı</a:t>
                </a:r>
              </a:p>
              <a:p>
                <a14:m>
                  <m:oMath xmlns:m="http://schemas.openxmlformats.org/officeDocument/2006/math">
                    <m:r>
                      <a:rPr lang="tr-TR" sz="4000" i="1">
                        <a:latin typeface="Cambria Math" panose="02040503050406030204" pitchFamily="18" charset="0"/>
                      </a:rPr>
                      <m:t>𝑛</m:t>
                    </m:r>
                  </m:oMath>
                </a14:m>
                <a:r>
                  <a:rPr lang="tr-TR" sz="4000" baseline="-25000" dirty="0" smtClean="0"/>
                  <a:t>                     = değerlendirilen dönem toplamı</a:t>
                </a:r>
              </a:p>
              <a:p>
                <a:endParaRPr lang="tr-TR" sz="4000" baseline="-25000" dirty="0"/>
              </a:p>
              <a:p>
                <a:endParaRPr lang="tr-TR" sz="4000" dirty="0"/>
              </a:p>
              <a:p>
                <a:endParaRPr lang="tr-TR" dirty="0"/>
              </a:p>
            </p:txBody>
          </p:sp>
        </mc:Choice>
        <mc:Fallback xmlns="">
          <p:sp>
            <p:nvSpPr>
              <p:cNvPr id="3" name="İçerik Yer Tutucusu 2"/>
              <p:cNvSpPr>
                <a:spLocks noGrp="1" noRot="1" noChangeAspect="1" noMove="1" noResize="1" noEditPoints="1" noAdjustHandles="1" noChangeArrowheads="1" noChangeShapeType="1" noTextEdit="1"/>
              </p:cNvSpPr>
              <p:nvPr>
                <p:ph idx="1"/>
              </p:nvPr>
            </p:nvSpPr>
            <p:spPr>
              <a:blipFill>
                <a:blip r:embed="rId2"/>
                <a:stretch>
                  <a:fillRect l="-1855" t="-3922"/>
                </a:stretch>
              </a:blipFill>
            </p:spPr>
            <p:txBody>
              <a:bodyPr/>
              <a:lstStyle/>
              <a:p>
                <a:r>
                  <a:rPr lang="tr-TR">
                    <a:noFill/>
                  </a:rPr>
                  <a:t> </a:t>
                </a:r>
              </a:p>
            </p:txBody>
          </p:sp>
        </mc:Fallback>
      </mc:AlternateContent>
    </p:spTree>
    <p:extLst>
      <p:ext uri="{BB962C8B-B14F-4D97-AF65-F5344CB8AC3E}">
        <p14:creationId xmlns:p14="http://schemas.microsoft.com/office/powerpoint/2010/main" val="15133930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r>
              <a:rPr lang="tr-TR" sz="2000" dirty="0" smtClean="0"/>
              <a:t>Bir otomotiv yan sanayi firması otomobil üreticileri için direksiyon simidi üretmektedir. 2013 yılında gerçekleşmesi muhtemel talebin belirlenmesi için talep </a:t>
            </a:r>
            <a:r>
              <a:rPr lang="tr-TR" sz="2000" dirty="0" err="1" smtClean="0"/>
              <a:t>tahminleme</a:t>
            </a:r>
            <a:r>
              <a:rPr lang="tr-TR" sz="2000" dirty="0" smtClean="0"/>
              <a:t> yapan işletmenin geçmiş dönemlere ilişkin talep bilgileri aşağıda görülmektedir. Basit ortalamalar yöntemine göre 2013 yılında meydana gelmesi muhtemel talep ne olabilir?</a:t>
            </a:r>
            <a:endParaRPr lang="tr-TR" sz="2000"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882547589"/>
              </p:ext>
            </p:extLst>
          </p:nvPr>
        </p:nvGraphicFramePr>
        <p:xfrm>
          <a:off x="2939142" y="1690684"/>
          <a:ext cx="5408025" cy="4292104"/>
        </p:xfrm>
        <a:graphic>
          <a:graphicData uri="http://schemas.openxmlformats.org/drawingml/2006/table">
            <a:tbl>
              <a:tblPr>
                <a:tableStyleId>{5C22544A-7EE6-4342-B048-85BDC9FD1C3A}</a:tableStyleId>
              </a:tblPr>
              <a:tblGrid>
                <a:gridCol w="1111781">
                  <a:extLst>
                    <a:ext uri="{9D8B030D-6E8A-4147-A177-3AD203B41FA5}">
                      <a16:colId xmlns:a16="http://schemas.microsoft.com/office/drawing/2014/main" val="2525063504"/>
                    </a:ext>
                  </a:extLst>
                </a:gridCol>
                <a:gridCol w="1651790">
                  <a:extLst>
                    <a:ext uri="{9D8B030D-6E8A-4147-A177-3AD203B41FA5}">
                      <a16:colId xmlns:a16="http://schemas.microsoft.com/office/drawing/2014/main" val="2206826176"/>
                    </a:ext>
                  </a:extLst>
                </a:gridCol>
                <a:gridCol w="1119724">
                  <a:extLst>
                    <a:ext uri="{9D8B030D-6E8A-4147-A177-3AD203B41FA5}">
                      <a16:colId xmlns:a16="http://schemas.microsoft.com/office/drawing/2014/main" val="1611244828"/>
                    </a:ext>
                  </a:extLst>
                </a:gridCol>
                <a:gridCol w="1524730">
                  <a:extLst>
                    <a:ext uri="{9D8B030D-6E8A-4147-A177-3AD203B41FA5}">
                      <a16:colId xmlns:a16="http://schemas.microsoft.com/office/drawing/2014/main" val="950232803"/>
                    </a:ext>
                  </a:extLst>
                </a:gridCol>
              </a:tblGrid>
              <a:tr h="536513">
                <a:tc>
                  <a:txBody>
                    <a:bodyPr/>
                    <a:lstStyle/>
                    <a:p>
                      <a:pPr algn="ctr" fontAlgn="b"/>
                      <a:r>
                        <a:rPr lang="tr-TR" sz="2000" u="none" strike="noStrike" dirty="0">
                          <a:effectLst/>
                        </a:rPr>
                        <a:t>Yıl</a:t>
                      </a:r>
                      <a:endParaRPr lang="tr-TR" sz="20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Talep</a:t>
                      </a:r>
                      <a:endParaRPr lang="tr-TR"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Yıl</a:t>
                      </a:r>
                      <a:endParaRPr lang="tr-TR" sz="2000" b="1"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a:effectLst/>
                        </a:rPr>
                        <a:t>Talep</a:t>
                      </a:r>
                      <a:endParaRPr lang="tr-TR" sz="2000" b="1"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67091991"/>
                  </a:ext>
                </a:extLst>
              </a:tr>
              <a:tr h="536513">
                <a:tc>
                  <a:txBody>
                    <a:bodyPr/>
                    <a:lstStyle/>
                    <a:p>
                      <a:pPr algn="r" fontAlgn="b"/>
                      <a:r>
                        <a:rPr lang="tr-TR" sz="2000" u="none" strike="noStrike">
                          <a:effectLst/>
                        </a:rPr>
                        <a:t>2000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11000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2007</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12000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119770644"/>
                  </a:ext>
                </a:extLst>
              </a:tr>
              <a:tr h="536513">
                <a:tc>
                  <a:txBody>
                    <a:bodyPr/>
                    <a:lstStyle/>
                    <a:p>
                      <a:pPr algn="r" fontAlgn="b"/>
                      <a:r>
                        <a:rPr lang="tr-TR" sz="2000" u="none" strike="noStrike">
                          <a:effectLst/>
                        </a:rPr>
                        <a:t>2001</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10000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2008</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11000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108766951"/>
                  </a:ext>
                </a:extLst>
              </a:tr>
              <a:tr h="536513">
                <a:tc>
                  <a:txBody>
                    <a:bodyPr/>
                    <a:lstStyle/>
                    <a:p>
                      <a:pPr algn="r" fontAlgn="b"/>
                      <a:r>
                        <a:rPr lang="tr-TR" sz="2000" u="none" strike="noStrike">
                          <a:effectLst/>
                        </a:rPr>
                        <a:t>2002</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12000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2009</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9000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99395197"/>
                  </a:ext>
                </a:extLst>
              </a:tr>
              <a:tr h="536513">
                <a:tc>
                  <a:txBody>
                    <a:bodyPr/>
                    <a:lstStyle/>
                    <a:p>
                      <a:pPr algn="r" fontAlgn="b"/>
                      <a:r>
                        <a:rPr lang="tr-TR" sz="2000" u="none" strike="noStrike">
                          <a:effectLst/>
                        </a:rPr>
                        <a:t>2003</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9000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2010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7000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55573933"/>
                  </a:ext>
                </a:extLst>
              </a:tr>
              <a:tr h="536513">
                <a:tc>
                  <a:txBody>
                    <a:bodyPr/>
                    <a:lstStyle/>
                    <a:p>
                      <a:pPr algn="r" fontAlgn="b"/>
                      <a:r>
                        <a:rPr lang="tr-TR" sz="2000" u="none" strike="noStrike">
                          <a:effectLst/>
                        </a:rPr>
                        <a:t>2004</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7000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2011</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7000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033504142"/>
                  </a:ext>
                </a:extLst>
              </a:tr>
              <a:tr h="536513">
                <a:tc>
                  <a:txBody>
                    <a:bodyPr/>
                    <a:lstStyle/>
                    <a:p>
                      <a:pPr algn="r" fontAlgn="b"/>
                      <a:r>
                        <a:rPr lang="tr-TR" sz="2000" u="none" strike="noStrike">
                          <a:effectLst/>
                        </a:rPr>
                        <a:t>2005</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9000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2012</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9000</a:t>
                      </a:r>
                      <a:endParaRPr lang="tr-TR" sz="20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7162894"/>
                  </a:ext>
                </a:extLst>
              </a:tr>
              <a:tr h="536513">
                <a:tc>
                  <a:txBody>
                    <a:bodyPr/>
                    <a:lstStyle/>
                    <a:p>
                      <a:pPr algn="r" fontAlgn="b"/>
                      <a:r>
                        <a:rPr lang="tr-TR" sz="2000" u="none" strike="noStrike">
                          <a:effectLst/>
                        </a:rPr>
                        <a:t>2006</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12000</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r" fontAlgn="b"/>
                      <a:r>
                        <a:rPr lang="tr-TR" sz="2000" u="none" strike="noStrike">
                          <a:effectLst/>
                        </a:rPr>
                        <a:t>2013</a:t>
                      </a:r>
                      <a:endParaRPr lang="tr-TR" sz="20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tr-TR" sz="2000" u="none" strike="noStrike" dirty="0">
                          <a:effectLst/>
                        </a:rPr>
                        <a:t>?</a:t>
                      </a:r>
                      <a:endParaRPr lang="tr-TR" sz="20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95091652"/>
                  </a:ext>
                </a:extLst>
              </a:tr>
            </a:tbl>
          </a:graphicData>
        </a:graphic>
      </p:graphicFrame>
    </p:spTree>
    <p:extLst>
      <p:ext uri="{BB962C8B-B14F-4D97-AF65-F5344CB8AC3E}">
        <p14:creationId xmlns:p14="http://schemas.microsoft.com/office/powerpoint/2010/main" val="348039715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650</TotalTime>
  <Words>1550</Words>
  <Application>Microsoft Office PowerPoint</Application>
  <PresentationFormat>Geniş ekran</PresentationFormat>
  <Paragraphs>436</Paragraphs>
  <Slides>34</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34</vt:i4>
      </vt:variant>
    </vt:vector>
  </HeadingPairs>
  <TitlesOfParts>
    <vt:vector size="40" baseType="lpstr">
      <vt:lpstr>Arial</vt:lpstr>
      <vt:lpstr>Arial Tur</vt:lpstr>
      <vt:lpstr>Calibri</vt:lpstr>
      <vt:lpstr>Calibri Light</vt:lpstr>
      <vt:lpstr>Cambria Math</vt:lpstr>
      <vt:lpstr>Office Teması</vt:lpstr>
      <vt:lpstr>  DEPO ve STOK  YÖNETİMİ</vt:lpstr>
      <vt:lpstr>ABC Analizi</vt:lpstr>
      <vt:lpstr>ABC Analizi</vt:lpstr>
      <vt:lpstr>PowerPoint Sunusu</vt:lpstr>
      <vt:lpstr>Lokomotif üretilen bir işletme envanter yatırım kararı almıştır. Envanter bulundurma kararı aldığı ürünler ve ürünlere ilişkin bilgiler aşağıda gösterilmektedir. Bu veriler ışığında ürünlerin gruplandırılması ne şekilde olacaktır?</vt:lpstr>
      <vt:lpstr>Şanzıman ve diferansiyel gibi ürünler A sınıfında yer alırken, disk balatası ve jantlar B sınıfında, diğerleri C sınıfında yer almaktadır.</vt:lpstr>
      <vt:lpstr>Basit Ortalamalar Yöntemi</vt:lpstr>
      <vt:lpstr>Basit Ortalamalar Yöntemi</vt:lpstr>
      <vt:lpstr>Bir otomotiv yan sanayi firması otomobil üreticileri için direksiyon simidi üretmektedir. 2013 yılında gerçekleşmesi muhtemel talebin belirlenmesi için talep tahminleme yapan işletmenin geçmiş dönemlere ilişkin talep bilgileri aşağıda görülmektedir. Basit ortalamalar yöntemine göre 2013 yılında meydana gelmesi muhtemel talep ne olabilir?</vt:lpstr>
      <vt:lpstr>PowerPoint Sunusu</vt:lpstr>
      <vt:lpstr>Hareketli Ortalamalar Yöntemi</vt:lpstr>
      <vt:lpstr>PowerPoint Sunusu</vt:lpstr>
      <vt:lpstr>Bir otomotiv yan sanayi firması otomobil üreticileri için direksiyon simidi üretmektedir. 2013 yılında gerçekleşmesi muhtemel talebin belirlenmesi için talep tahminleme yapan işletmenin geçmiş dönemlere ilişkin talep bilgileri aşağıda görülmektedir. Basit ortalamalar yöntemine göre 2013 yılında meydana gelmesi muhtemel talep ne olabilir?</vt:lpstr>
      <vt:lpstr>PowerPoint Sunusu</vt:lpstr>
      <vt:lpstr>PowerPoint Sunusu</vt:lpstr>
      <vt:lpstr>PowerPoint Sunusu</vt:lpstr>
      <vt:lpstr>PowerPoint Sunusu</vt:lpstr>
      <vt:lpstr>Üstel Düzeltme Yöntemi</vt:lpstr>
      <vt:lpstr>PowerPoint Sunusu</vt:lpstr>
      <vt:lpstr>PowerPoint Sunusu</vt:lpstr>
      <vt:lpstr>PowerPoint Sunusu</vt:lpstr>
      <vt:lpstr>Trend Analizi Yöntemi</vt:lpstr>
      <vt:lpstr>PowerPoint Sunusu</vt:lpstr>
      <vt:lpstr>Bir otomotiv yan sanayi firması otomobil üreticileri için direksiyon simidi üretmektedir. İşletmenin geçmiş dönemlere ilişkin talep bilgileri aşağıda görülmektedir. Basit ortalamalar yöntemine göre 2013 yılında meydana gelmesi muhtemel talep ne olabilir?</vt:lpstr>
      <vt:lpstr>PowerPoint Sunusu</vt:lpstr>
      <vt:lpstr>Ekonomik Sipariş Düzeyi Yöntemi</vt:lpstr>
      <vt:lpstr>Ekonomik Sipariş Düzeyi Formülü</vt:lpstr>
      <vt:lpstr>PowerPoint Sunusu</vt:lpstr>
      <vt:lpstr>PowerPoint Sunusu</vt:lpstr>
      <vt:lpstr>İki Sipariş Arası Optimum Süre Yöntemi</vt:lpstr>
      <vt:lpstr>Formül:</vt:lpstr>
      <vt:lpstr>PowerPoint Sunusu</vt:lpstr>
      <vt:lpstr>PowerPoint Sunusu</vt:lpstr>
      <vt:lpstr>VED (Vital Essential Desirable) Yöntemi</vt:lpstr>
    </vt:vector>
  </TitlesOfParts>
  <Company>xXx</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ENVARTER YÖNETİMİ </dc:title>
  <dc:creator>casper2</dc:creator>
  <cp:lastModifiedBy>D</cp:lastModifiedBy>
  <cp:revision>40</cp:revision>
  <dcterms:created xsi:type="dcterms:W3CDTF">2017-02-01T06:15:18Z</dcterms:created>
  <dcterms:modified xsi:type="dcterms:W3CDTF">2017-02-19T16:57:22Z</dcterms:modified>
</cp:coreProperties>
</file>