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78899F-5513-418E-8A16-F71FDF706C5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tr-TR"/>
        </a:p>
      </dgm:t>
    </dgm:pt>
    <dgm:pt modelId="{2C158C9E-2B88-4DE2-98C8-1C86D0261716}">
      <dgm:prSet phldrT="[Metin]"/>
      <dgm:spPr/>
      <dgm:t>
        <a:bodyPr/>
        <a:lstStyle/>
        <a:p>
          <a:r>
            <a:rPr lang="tr-TR" b="1" dirty="0" smtClean="0"/>
            <a:t>A Grubu Stok Kalemleri. </a:t>
          </a:r>
          <a:r>
            <a:rPr lang="tr-TR" dirty="0" smtClean="0"/>
            <a:t>Toplam stok miktarının %10-20’sini </a:t>
          </a:r>
        </a:p>
        <a:p>
          <a:r>
            <a:rPr lang="tr-TR" dirty="0" smtClean="0"/>
            <a:t>toplam stok değerinin %70-80’ini oluşturur. En önemli gruptur.</a:t>
          </a:r>
          <a:endParaRPr lang="tr-TR" dirty="0"/>
        </a:p>
      </dgm:t>
    </dgm:pt>
    <dgm:pt modelId="{C0F5B88D-5220-418C-A831-D9D4AA982832}" type="parTrans" cxnId="{B2E01E16-60E6-4837-968B-CEA5E4693624}">
      <dgm:prSet/>
      <dgm:spPr/>
      <dgm:t>
        <a:bodyPr/>
        <a:lstStyle/>
        <a:p>
          <a:endParaRPr lang="tr-TR"/>
        </a:p>
      </dgm:t>
    </dgm:pt>
    <dgm:pt modelId="{561CC89B-2B6C-4187-9C1E-AEC24BF41C72}" type="sibTrans" cxnId="{B2E01E16-60E6-4837-968B-CEA5E4693624}">
      <dgm:prSet/>
      <dgm:spPr/>
      <dgm:t>
        <a:bodyPr/>
        <a:lstStyle/>
        <a:p>
          <a:endParaRPr lang="tr-TR"/>
        </a:p>
      </dgm:t>
    </dgm:pt>
    <dgm:pt modelId="{AC671B05-F2E5-450E-940C-52D46EE2EC78}">
      <dgm:prSet phldrT="[Metin]"/>
      <dgm:spPr/>
      <dgm:t>
        <a:bodyPr/>
        <a:lstStyle/>
        <a:p>
          <a:r>
            <a:rPr lang="tr-TR" b="1" dirty="0" smtClean="0"/>
            <a:t>B Grubu Stok Kalemleri. </a:t>
          </a:r>
          <a:r>
            <a:rPr lang="tr-TR" dirty="0" smtClean="0"/>
            <a:t>Toplam stok miktarının %30-40’ını oluştururken</a:t>
          </a:r>
        </a:p>
        <a:p>
          <a:r>
            <a:rPr lang="tr-TR" dirty="0" smtClean="0"/>
            <a:t>değer olarak %10-15’lik bir paya sahiptirler. Orta önemli gruptur.</a:t>
          </a:r>
          <a:endParaRPr lang="tr-TR" dirty="0"/>
        </a:p>
      </dgm:t>
    </dgm:pt>
    <dgm:pt modelId="{00A3EB2B-44A8-4045-B7A5-540A689F0EBE}" type="parTrans" cxnId="{0FDEBB4F-8545-4E25-BB7F-20D9F8337243}">
      <dgm:prSet/>
      <dgm:spPr/>
      <dgm:t>
        <a:bodyPr/>
        <a:lstStyle/>
        <a:p>
          <a:endParaRPr lang="tr-TR"/>
        </a:p>
      </dgm:t>
    </dgm:pt>
    <dgm:pt modelId="{A290D1B8-D79E-4F05-8C83-8E6E9876A04A}" type="sibTrans" cxnId="{0FDEBB4F-8545-4E25-BB7F-20D9F8337243}">
      <dgm:prSet/>
      <dgm:spPr/>
      <dgm:t>
        <a:bodyPr/>
        <a:lstStyle/>
        <a:p>
          <a:endParaRPr lang="tr-TR"/>
        </a:p>
      </dgm:t>
    </dgm:pt>
    <dgm:pt modelId="{74B396B8-2497-4725-A77A-323CD2DA7C6D}">
      <dgm:prSet phldrT="[Metin]"/>
      <dgm:spPr/>
      <dgm:t>
        <a:bodyPr/>
        <a:lstStyle/>
        <a:p>
          <a:r>
            <a:rPr lang="tr-TR" b="1" dirty="0" smtClean="0"/>
            <a:t>C Grubu Stok Kalemleri. </a:t>
          </a:r>
          <a:r>
            <a:rPr lang="tr-TR" dirty="0" smtClean="0"/>
            <a:t>Toplam stok miktarının %40-50’sini oluştururken</a:t>
          </a:r>
        </a:p>
        <a:p>
          <a:r>
            <a:rPr lang="tr-TR" dirty="0" smtClean="0"/>
            <a:t>değer olarak sadece %5-10’luk paya sahiptirler. En az önemli gruptur.</a:t>
          </a:r>
          <a:endParaRPr lang="tr-TR" dirty="0"/>
        </a:p>
      </dgm:t>
    </dgm:pt>
    <dgm:pt modelId="{44166F31-6F8D-496F-ACE5-E143684F6CD9}" type="parTrans" cxnId="{9E7DEE51-3223-4C63-9E6F-B73C8844D681}">
      <dgm:prSet/>
      <dgm:spPr/>
      <dgm:t>
        <a:bodyPr/>
        <a:lstStyle/>
        <a:p>
          <a:endParaRPr lang="tr-TR"/>
        </a:p>
      </dgm:t>
    </dgm:pt>
    <dgm:pt modelId="{D422D822-7719-439B-ADC2-D77A50B4568E}" type="sibTrans" cxnId="{9E7DEE51-3223-4C63-9E6F-B73C8844D681}">
      <dgm:prSet/>
      <dgm:spPr/>
      <dgm:t>
        <a:bodyPr/>
        <a:lstStyle/>
        <a:p>
          <a:endParaRPr lang="tr-TR"/>
        </a:p>
      </dgm:t>
    </dgm:pt>
    <dgm:pt modelId="{7709CEEE-2068-4939-82E7-ACB89BA52D72}" type="pres">
      <dgm:prSet presAssocID="{6A78899F-5513-418E-8A16-F71FDF706C58}" presName="linear" presStyleCnt="0">
        <dgm:presLayoutVars>
          <dgm:dir/>
          <dgm:animLvl val="lvl"/>
          <dgm:resizeHandles val="exact"/>
        </dgm:presLayoutVars>
      </dgm:prSet>
      <dgm:spPr/>
      <dgm:t>
        <a:bodyPr/>
        <a:lstStyle/>
        <a:p>
          <a:endParaRPr lang="tr-TR"/>
        </a:p>
      </dgm:t>
    </dgm:pt>
    <dgm:pt modelId="{7FF3B3C9-5DFE-4B7A-8A4E-BB72E89C4F77}" type="pres">
      <dgm:prSet presAssocID="{2C158C9E-2B88-4DE2-98C8-1C86D0261716}" presName="parentLin" presStyleCnt="0"/>
      <dgm:spPr/>
    </dgm:pt>
    <dgm:pt modelId="{A8804068-3BAA-43C4-BC1E-FDD41C454348}" type="pres">
      <dgm:prSet presAssocID="{2C158C9E-2B88-4DE2-98C8-1C86D0261716}" presName="parentLeftMargin" presStyleLbl="node1" presStyleIdx="0" presStyleCnt="3"/>
      <dgm:spPr/>
      <dgm:t>
        <a:bodyPr/>
        <a:lstStyle/>
        <a:p>
          <a:endParaRPr lang="tr-TR"/>
        </a:p>
      </dgm:t>
    </dgm:pt>
    <dgm:pt modelId="{939C80BA-0FC3-4724-B864-A4BDA8741BE4}" type="pres">
      <dgm:prSet presAssocID="{2C158C9E-2B88-4DE2-98C8-1C86D0261716}" presName="parentText" presStyleLbl="node1" presStyleIdx="0" presStyleCnt="3" custScaleX="136531" custScaleY="119410">
        <dgm:presLayoutVars>
          <dgm:chMax val="0"/>
          <dgm:bulletEnabled val="1"/>
        </dgm:presLayoutVars>
      </dgm:prSet>
      <dgm:spPr/>
      <dgm:t>
        <a:bodyPr/>
        <a:lstStyle/>
        <a:p>
          <a:endParaRPr lang="tr-TR"/>
        </a:p>
      </dgm:t>
    </dgm:pt>
    <dgm:pt modelId="{997D6A22-99F8-4D48-901F-9DC4A6AB141B}" type="pres">
      <dgm:prSet presAssocID="{2C158C9E-2B88-4DE2-98C8-1C86D0261716}" presName="negativeSpace" presStyleCnt="0"/>
      <dgm:spPr/>
    </dgm:pt>
    <dgm:pt modelId="{096CB20D-8616-4626-BA49-D65C9105AA8C}" type="pres">
      <dgm:prSet presAssocID="{2C158C9E-2B88-4DE2-98C8-1C86D0261716}" presName="childText" presStyleLbl="conFgAcc1" presStyleIdx="0" presStyleCnt="3">
        <dgm:presLayoutVars>
          <dgm:bulletEnabled val="1"/>
        </dgm:presLayoutVars>
      </dgm:prSet>
      <dgm:spPr/>
    </dgm:pt>
    <dgm:pt modelId="{F98CCF86-349B-4811-AFA6-4DA42BCDEE41}" type="pres">
      <dgm:prSet presAssocID="{561CC89B-2B6C-4187-9C1E-AEC24BF41C72}" presName="spaceBetweenRectangles" presStyleCnt="0"/>
      <dgm:spPr/>
    </dgm:pt>
    <dgm:pt modelId="{BD09AE3C-204A-4150-821E-A8BBCE422B9B}" type="pres">
      <dgm:prSet presAssocID="{AC671B05-F2E5-450E-940C-52D46EE2EC78}" presName="parentLin" presStyleCnt="0"/>
      <dgm:spPr/>
    </dgm:pt>
    <dgm:pt modelId="{C2768607-419F-48A7-A3BB-0BE1E9207620}" type="pres">
      <dgm:prSet presAssocID="{AC671B05-F2E5-450E-940C-52D46EE2EC78}" presName="parentLeftMargin" presStyleLbl="node1" presStyleIdx="0" presStyleCnt="3"/>
      <dgm:spPr/>
      <dgm:t>
        <a:bodyPr/>
        <a:lstStyle/>
        <a:p>
          <a:endParaRPr lang="tr-TR"/>
        </a:p>
      </dgm:t>
    </dgm:pt>
    <dgm:pt modelId="{23239E29-150B-4EF0-9913-B38259E8B51C}" type="pres">
      <dgm:prSet presAssocID="{AC671B05-F2E5-450E-940C-52D46EE2EC78}" presName="parentText" presStyleLbl="node1" presStyleIdx="1" presStyleCnt="3" custScaleX="138037" custScaleY="113978">
        <dgm:presLayoutVars>
          <dgm:chMax val="0"/>
          <dgm:bulletEnabled val="1"/>
        </dgm:presLayoutVars>
      </dgm:prSet>
      <dgm:spPr/>
      <dgm:t>
        <a:bodyPr/>
        <a:lstStyle/>
        <a:p>
          <a:endParaRPr lang="tr-TR"/>
        </a:p>
      </dgm:t>
    </dgm:pt>
    <dgm:pt modelId="{AFA6347D-02C9-4BE8-B064-46181BA5C4C1}" type="pres">
      <dgm:prSet presAssocID="{AC671B05-F2E5-450E-940C-52D46EE2EC78}" presName="negativeSpace" presStyleCnt="0"/>
      <dgm:spPr/>
    </dgm:pt>
    <dgm:pt modelId="{B8D7562A-1477-4544-90B4-5DF738A8C0E6}" type="pres">
      <dgm:prSet presAssocID="{AC671B05-F2E5-450E-940C-52D46EE2EC78}" presName="childText" presStyleLbl="conFgAcc1" presStyleIdx="1" presStyleCnt="3">
        <dgm:presLayoutVars>
          <dgm:bulletEnabled val="1"/>
        </dgm:presLayoutVars>
      </dgm:prSet>
      <dgm:spPr/>
    </dgm:pt>
    <dgm:pt modelId="{DB2837FA-7B3C-4617-B1B1-534FFBF88109}" type="pres">
      <dgm:prSet presAssocID="{A290D1B8-D79E-4F05-8C83-8E6E9876A04A}" presName="spaceBetweenRectangles" presStyleCnt="0"/>
      <dgm:spPr/>
    </dgm:pt>
    <dgm:pt modelId="{91893710-62A1-4F2D-B089-1AD929E18D0B}" type="pres">
      <dgm:prSet presAssocID="{74B396B8-2497-4725-A77A-323CD2DA7C6D}" presName="parentLin" presStyleCnt="0"/>
      <dgm:spPr/>
    </dgm:pt>
    <dgm:pt modelId="{EB54A003-074A-4D48-9C48-663C0B819432}" type="pres">
      <dgm:prSet presAssocID="{74B396B8-2497-4725-A77A-323CD2DA7C6D}" presName="parentLeftMargin" presStyleLbl="node1" presStyleIdx="1" presStyleCnt="3"/>
      <dgm:spPr/>
      <dgm:t>
        <a:bodyPr/>
        <a:lstStyle/>
        <a:p>
          <a:endParaRPr lang="tr-TR"/>
        </a:p>
      </dgm:t>
    </dgm:pt>
    <dgm:pt modelId="{3FB762BE-18E2-49F8-989F-8993F558EEBF}" type="pres">
      <dgm:prSet presAssocID="{74B396B8-2497-4725-A77A-323CD2DA7C6D}" presName="parentText" presStyleLbl="node1" presStyleIdx="2" presStyleCnt="3" custScaleX="142857" custScaleY="136069">
        <dgm:presLayoutVars>
          <dgm:chMax val="0"/>
          <dgm:bulletEnabled val="1"/>
        </dgm:presLayoutVars>
      </dgm:prSet>
      <dgm:spPr/>
      <dgm:t>
        <a:bodyPr/>
        <a:lstStyle/>
        <a:p>
          <a:endParaRPr lang="tr-TR"/>
        </a:p>
      </dgm:t>
    </dgm:pt>
    <dgm:pt modelId="{414C110B-ECFD-4C3D-B5A1-52F7E66B1C08}" type="pres">
      <dgm:prSet presAssocID="{74B396B8-2497-4725-A77A-323CD2DA7C6D}" presName="negativeSpace" presStyleCnt="0"/>
      <dgm:spPr/>
    </dgm:pt>
    <dgm:pt modelId="{C985D5E3-336E-4FBF-99E3-BD2B60BCB13A}" type="pres">
      <dgm:prSet presAssocID="{74B396B8-2497-4725-A77A-323CD2DA7C6D}" presName="childText" presStyleLbl="conFgAcc1" presStyleIdx="2" presStyleCnt="3">
        <dgm:presLayoutVars>
          <dgm:bulletEnabled val="1"/>
        </dgm:presLayoutVars>
      </dgm:prSet>
      <dgm:spPr/>
    </dgm:pt>
  </dgm:ptLst>
  <dgm:cxnLst>
    <dgm:cxn modelId="{0FDEBB4F-8545-4E25-BB7F-20D9F8337243}" srcId="{6A78899F-5513-418E-8A16-F71FDF706C58}" destId="{AC671B05-F2E5-450E-940C-52D46EE2EC78}" srcOrd="1" destOrd="0" parTransId="{00A3EB2B-44A8-4045-B7A5-540A689F0EBE}" sibTransId="{A290D1B8-D79E-4F05-8C83-8E6E9876A04A}"/>
    <dgm:cxn modelId="{9E7DEE51-3223-4C63-9E6F-B73C8844D681}" srcId="{6A78899F-5513-418E-8A16-F71FDF706C58}" destId="{74B396B8-2497-4725-A77A-323CD2DA7C6D}" srcOrd="2" destOrd="0" parTransId="{44166F31-6F8D-496F-ACE5-E143684F6CD9}" sibTransId="{D422D822-7719-439B-ADC2-D77A50B4568E}"/>
    <dgm:cxn modelId="{96BD1CFE-0BE5-450B-86DF-B6D9235478DE}" type="presOf" srcId="{2C158C9E-2B88-4DE2-98C8-1C86D0261716}" destId="{A8804068-3BAA-43C4-BC1E-FDD41C454348}" srcOrd="0" destOrd="0" presId="urn:microsoft.com/office/officeart/2005/8/layout/list1"/>
    <dgm:cxn modelId="{0C00E304-4C5D-4462-AF84-2111E2D426FA}" type="presOf" srcId="{2C158C9E-2B88-4DE2-98C8-1C86D0261716}" destId="{939C80BA-0FC3-4724-B864-A4BDA8741BE4}" srcOrd="1" destOrd="0" presId="urn:microsoft.com/office/officeart/2005/8/layout/list1"/>
    <dgm:cxn modelId="{84F7C4B2-488A-4963-B4F5-4210F74E28D0}" type="presOf" srcId="{6A78899F-5513-418E-8A16-F71FDF706C58}" destId="{7709CEEE-2068-4939-82E7-ACB89BA52D72}" srcOrd="0" destOrd="0" presId="urn:microsoft.com/office/officeart/2005/8/layout/list1"/>
    <dgm:cxn modelId="{C3AFFFC2-5D2D-44A6-A5C8-B1231BC95944}" type="presOf" srcId="{74B396B8-2497-4725-A77A-323CD2DA7C6D}" destId="{EB54A003-074A-4D48-9C48-663C0B819432}" srcOrd="0" destOrd="0" presId="urn:microsoft.com/office/officeart/2005/8/layout/list1"/>
    <dgm:cxn modelId="{CBD9FD32-1B88-46A8-93E9-0360E49206C5}" type="presOf" srcId="{AC671B05-F2E5-450E-940C-52D46EE2EC78}" destId="{23239E29-150B-4EF0-9913-B38259E8B51C}" srcOrd="1" destOrd="0" presId="urn:microsoft.com/office/officeart/2005/8/layout/list1"/>
    <dgm:cxn modelId="{BE28E1FE-CE5C-4999-8088-E83F2EFA2F1C}" type="presOf" srcId="{AC671B05-F2E5-450E-940C-52D46EE2EC78}" destId="{C2768607-419F-48A7-A3BB-0BE1E9207620}" srcOrd="0" destOrd="0" presId="urn:microsoft.com/office/officeart/2005/8/layout/list1"/>
    <dgm:cxn modelId="{B2E01E16-60E6-4837-968B-CEA5E4693624}" srcId="{6A78899F-5513-418E-8A16-F71FDF706C58}" destId="{2C158C9E-2B88-4DE2-98C8-1C86D0261716}" srcOrd="0" destOrd="0" parTransId="{C0F5B88D-5220-418C-A831-D9D4AA982832}" sibTransId="{561CC89B-2B6C-4187-9C1E-AEC24BF41C72}"/>
    <dgm:cxn modelId="{DB047D85-ABDE-4806-B038-AF0637A75EA3}" type="presOf" srcId="{74B396B8-2497-4725-A77A-323CD2DA7C6D}" destId="{3FB762BE-18E2-49F8-989F-8993F558EEBF}" srcOrd="1" destOrd="0" presId="urn:microsoft.com/office/officeart/2005/8/layout/list1"/>
    <dgm:cxn modelId="{BC97FB7C-CD8A-4A30-8202-D8C7DA5D7280}" type="presParOf" srcId="{7709CEEE-2068-4939-82E7-ACB89BA52D72}" destId="{7FF3B3C9-5DFE-4B7A-8A4E-BB72E89C4F77}" srcOrd="0" destOrd="0" presId="urn:microsoft.com/office/officeart/2005/8/layout/list1"/>
    <dgm:cxn modelId="{BE0256B9-0988-4585-88F8-8551AC1DF095}" type="presParOf" srcId="{7FF3B3C9-5DFE-4B7A-8A4E-BB72E89C4F77}" destId="{A8804068-3BAA-43C4-BC1E-FDD41C454348}" srcOrd="0" destOrd="0" presId="urn:microsoft.com/office/officeart/2005/8/layout/list1"/>
    <dgm:cxn modelId="{EB83539D-EB26-4569-B32E-AE55B75182F1}" type="presParOf" srcId="{7FF3B3C9-5DFE-4B7A-8A4E-BB72E89C4F77}" destId="{939C80BA-0FC3-4724-B864-A4BDA8741BE4}" srcOrd="1" destOrd="0" presId="urn:microsoft.com/office/officeart/2005/8/layout/list1"/>
    <dgm:cxn modelId="{34AFC3F6-5C6B-416C-AFC9-30CB119E3230}" type="presParOf" srcId="{7709CEEE-2068-4939-82E7-ACB89BA52D72}" destId="{997D6A22-99F8-4D48-901F-9DC4A6AB141B}" srcOrd="1" destOrd="0" presId="urn:microsoft.com/office/officeart/2005/8/layout/list1"/>
    <dgm:cxn modelId="{0A2252CF-1F4D-4819-A700-D0450B8FF11F}" type="presParOf" srcId="{7709CEEE-2068-4939-82E7-ACB89BA52D72}" destId="{096CB20D-8616-4626-BA49-D65C9105AA8C}" srcOrd="2" destOrd="0" presId="urn:microsoft.com/office/officeart/2005/8/layout/list1"/>
    <dgm:cxn modelId="{04B75C20-54A2-401E-9DE5-F5650614B0CA}" type="presParOf" srcId="{7709CEEE-2068-4939-82E7-ACB89BA52D72}" destId="{F98CCF86-349B-4811-AFA6-4DA42BCDEE41}" srcOrd="3" destOrd="0" presId="urn:microsoft.com/office/officeart/2005/8/layout/list1"/>
    <dgm:cxn modelId="{8FB0ADD2-AD52-4976-BD9F-A2EAD1276A41}" type="presParOf" srcId="{7709CEEE-2068-4939-82E7-ACB89BA52D72}" destId="{BD09AE3C-204A-4150-821E-A8BBCE422B9B}" srcOrd="4" destOrd="0" presId="urn:microsoft.com/office/officeart/2005/8/layout/list1"/>
    <dgm:cxn modelId="{177CED96-823E-4BC6-A48C-51B203AB8FDA}" type="presParOf" srcId="{BD09AE3C-204A-4150-821E-A8BBCE422B9B}" destId="{C2768607-419F-48A7-A3BB-0BE1E9207620}" srcOrd="0" destOrd="0" presId="urn:microsoft.com/office/officeart/2005/8/layout/list1"/>
    <dgm:cxn modelId="{B2A2FC26-C338-4B7C-A688-A328D1A535E6}" type="presParOf" srcId="{BD09AE3C-204A-4150-821E-A8BBCE422B9B}" destId="{23239E29-150B-4EF0-9913-B38259E8B51C}" srcOrd="1" destOrd="0" presId="urn:microsoft.com/office/officeart/2005/8/layout/list1"/>
    <dgm:cxn modelId="{92C2A6B7-E4C6-47D2-9FAC-E2A7BF93B3D4}" type="presParOf" srcId="{7709CEEE-2068-4939-82E7-ACB89BA52D72}" destId="{AFA6347D-02C9-4BE8-B064-46181BA5C4C1}" srcOrd="5" destOrd="0" presId="urn:microsoft.com/office/officeart/2005/8/layout/list1"/>
    <dgm:cxn modelId="{A5A6859F-C59A-4824-823A-0F9D50730903}" type="presParOf" srcId="{7709CEEE-2068-4939-82E7-ACB89BA52D72}" destId="{B8D7562A-1477-4544-90B4-5DF738A8C0E6}" srcOrd="6" destOrd="0" presId="urn:microsoft.com/office/officeart/2005/8/layout/list1"/>
    <dgm:cxn modelId="{3D199154-237A-4D53-B3A9-C20A25DEB445}" type="presParOf" srcId="{7709CEEE-2068-4939-82E7-ACB89BA52D72}" destId="{DB2837FA-7B3C-4617-B1B1-534FFBF88109}" srcOrd="7" destOrd="0" presId="urn:microsoft.com/office/officeart/2005/8/layout/list1"/>
    <dgm:cxn modelId="{0291F156-264D-4D87-B577-6698290985A4}" type="presParOf" srcId="{7709CEEE-2068-4939-82E7-ACB89BA52D72}" destId="{91893710-62A1-4F2D-B089-1AD929E18D0B}" srcOrd="8" destOrd="0" presId="urn:microsoft.com/office/officeart/2005/8/layout/list1"/>
    <dgm:cxn modelId="{E0DF557A-4104-4168-AF40-047A3CE370CA}" type="presParOf" srcId="{91893710-62A1-4F2D-B089-1AD929E18D0B}" destId="{EB54A003-074A-4D48-9C48-663C0B819432}" srcOrd="0" destOrd="0" presId="urn:microsoft.com/office/officeart/2005/8/layout/list1"/>
    <dgm:cxn modelId="{4AC5CFFF-A482-4016-9C42-A2A0C8187F89}" type="presParOf" srcId="{91893710-62A1-4F2D-B089-1AD929E18D0B}" destId="{3FB762BE-18E2-49F8-989F-8993F558EEBF}" srcOrd="1" destOrd="0" presId="urn:microsoft.com/office/officeart/2005/8/layout/list1"/>
    <dgm:cxn modelId="{148C8F91-FCE5-4A04-9F45-B03C537EFE5F}" type="presParOf" srcId="{7709CEEE-2068-4939-82E7-ACB89BA52D72}" destId="{414C110B-ECFD-4C3D-B5A1-52F7E66B1C08}" srcOrd="9" destOrd="0" presId="urn:microsoft.com/office/officeart/2005/8/layout/list1"/>
    <dgm:cxn modelId="{245367B8-5A95-4499-AE4F-611A503E01E8}" type="presParOf" srcId="{7709CEEE-2068-4939-82E7-ACB89BA52D72}" destId="{C985D5E3-336E-4FBF-99E3-BD2B60BCB13A}"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CC532C-2B5C-4E5B-A4E0-132D36DF4227}" type="doc">
      <dgm:prSet loTypeId="urn:microsoft.com/office/officeart/2009/3/layout/CircleRelationship" loCatId="relationship" qsTypeId="urn:microsoft.com/office/officeart/2005/8/quickstyle/simple1" qsCatId="simple" csTypeId="urn:microsoft.com/office/officeart/2005/8/colors/accent1_2" csCatId="accent1" phldr="1"/>
      <dgm:spPr/>
      <dgm:t>
        <a:bodyPr/>
        <a:lstStyle/>
        <a:p>
          <a:endParaRPr lang="tr-TR"/>
        </a:p>
      </dgm:t>
    </dgm:pt>
    <dgm:pt modelId="{46F0D11C-5923-4E62-B59F-5A657F1E6B24}">
      <dgm:prSet phldrT="[Metin]" custT="1"/>
      <dgm:spPr/>
      <dgm:t>
        <a:bodyPr/>
        <a:lstStyle/>
        <a:p>
          <a:r>
            <a:rPr lang="tr-TR" sz="4000" dirty="0" smtClean="0"/>
            <a:t>V </a:t>
          </a:r>
        </a:p>
        <a:p>
          <a:r>
            <a:rPr lang="tr-TR" sz="1700" dirty="0" smtClean="0"/>
            <a:t>Sınıflandırması</a:t>
          </a:r>
        </a:p>
        <a:p>
          <a:r>
            <a:rPr lang="tr-TR" sz="1700" dirty="0" smtClean="0"/>
            <a:t>Stok en önemlidir. Bir sağlık işletmesinde EN ÇOK hayati öneme sahip olan Tıbbi Malzeme ve İlaçtır.</a:t>
          </a:r>
          <a:endParaRPr lang="tr-TR" sz="1700" dirty="0"/>
        </a:p>
      </dgm:t>
    </dgm:pt>
    <dgm:pt modelId="{36A99A5B-FF32-42E1-A6B6-FD9A5FC4AADC}" type="parTrans" cxnId="{A6EF4334-3B53-475C-9164-F40A7CAF06D7}">
      <dgm:prSet/>
      <dgm:spPr/>
      <dgm:t>
        <a:bodyPr/>
        <a:lstStyle/>
        <a:p>
          <a:endParaRPr lang="tr-TR"/>
        </a:p>
      </dgm:t>
    </dgm:pt>
    <dgm:pt modelId="{149308B0-0724-472C-A9E2-86EAE733A625}" type="sibTrans" cxnId="{A6EF4334-3B53-475C-9164-F40A7CAF06D7}">
      <dgm:prSet/>
      <dgm:spPr/>
      <dgm:t>
        <a:bodyPr/>
        <a:lstStyle/>
        <a:p>
          <a:endParaRPr lang="tr-TR"/>
        </a:p>
      </dgm:t>
    </dgm:pt>
    <dgm:pt modelId="{27768DC3-62F9-4425-9FF7-0A27617CFD03}">
      <dgm:prSet phldrT="[Metin]" custT="1"/>
      <dgm:spPr/>
      <dgm:t>
        <a:bodyPr/>
        <a:lstStyle/>
        <a:p>
          <a:r>
            <a:rPr lang="tr-TR" sz="4000" dirty="0" smtClean="0"/>
            <a:t>E</a:t>
          </a:r>
        </a:p>
        <a:p>
          <a:r>
            <a:rPr lang="tr-TR" sz="1700" dirty="0" smtClean="0"/>
            <a:t>Sınıflandırması</a:t>
          </a:r>
        </a:p>
        <a:p>
          <a:r>
            <a:rPr lang="tr-TR" sz="1700" dirty="0" smtClean="0"/>
            <a:t>Orta derecede hayati öneme sahiptir. Hastanenin kullanım kapasitesinde bulundurulur.</a:t>
          </a:r>
          <a:endParaRPr lang="tr-TR" sz="1700" dirty="0"/>
        </a:p>
      </dgm:t>
    </dgm:pt>
    <dgm:pt modelId="{C8781A8A-A98B-4086-AFD5-65D7E4974A2D}" type="parTrans" cxnId="{3E36BAA4-ED15-490D-8D36-A41FF1BB236B}">
      <dgm:prSet/>
      <dgm:spPr/>
      <dgm:t>
        <a:bodyPr/>
        <a:lstStyle/>
        <a:p>
          <a:endParaRPr lang="tr-TR"/>
        </a:p>
      </dgm:t>
    </dgm:pt>
    <dgm:pt modelId="{6E7682FB-CF9B-4505-87A0-830D031917DA}" type="sibTrans" cxnId="{3E36BAA4-ED15-490D-8D36-A41FF1BB236B}">
      <dgm:prSet/>
      <dgm:spPr/>
      <dgm:t>
        <a:bodyPr/>
        <a:lstStyle/>
        <a:p>
          <a:endParaRPr lang="tr-TR"/>
        </a:p>
      </dgm:t>
    </dgm:pt>
    <dgm:pt modelId="{AC720A0A-56CD-4ACB-BEDF-ECFCD6F7C719}">
      <dgm:prSet phldrT="[Metin]" custT="1"/>
      <dgm:spPr/>
      <dgm:t>
        <a:bodyPr/>
        <a:lstStyle/>
        <a:p>
          <a:r>
            <a:rPr lang="tr-TR" sz="4000" dirty="0" smtClean="0"/>
            <a:t>D </a:t>
          </a:r>
        </a:p>
        <a:p>
          <a:r>
            <a:rPr lang="tr-TR" sz="1600" dirty="0" smtClean="0"/>
            <a:t>Sınıflandırması</a:t>
          </a:r>
        </a:p>
        <a:p>
          <a:r>
            <a:rPr lang="tr-TR" sz="1600" dirty="0" smtClean="0"/>
            <a:t>Hayati önem taşımaz.</a:t>
          </a:r>
          <a:endParaRPr lang="tr-TR" sz="1600" dirty="0"/>
        </a:p>
      </dgm:t>
    </dgm:pt>
    <dgm:pt modelId="{9DFC103C-A073-48FD-AA48-48D3ADEEDAB4}" type="parTrans" cxnId="{A8A287AC-A994-4A85-8A26-7856DD9CDD25}">
      <dgm:prSet/>
      <dgm:spPr/>
      <dgm:t>
        <a:bodyPr/>
        <a:lstStyle/>
        <a:p>
          <a:endParaRPr lang="tr-TR"/>
        </a:p>
      </dgm:t>
    </dgm:pt>
    <dgm:pt modelId="{A53498BC-DAF9-4783-8F26-5BB0F943246C}" type="sibTrans" cxnId="{A8A287AC-A994-4A85-8A26-7856DD9CDD25}">
      <dgm:prSet/>
      <dgm:spPr/>
      <dgm:t>
        <a:bodyPr/>
        <a:lstStyle/>
        <a:p>
          <a:endParaRPr lang="tr-TR"/>
        </a:p>
      </dgm:t>
    </dgm:pt>
    <dgm:pt modelId="{07A9EA0B-4756-4356-97E9-35909BF46286}" type="pres">
      <dgm:prSet presAssocID="{3ACC532C-2B5C-4E5B-A4E0-132D36DF4227}" presName="Name0" presStyleCnt="0">
        <dgm:presLayoutVars>
          <dgm:chMax val="1"/>
          <dgm:chPref val="1"/>
        </dgm:presLayoutVars>
      </dgm:prSet>
      <dgm:spPr/>
      <dgm:t>
        <a:bodyPr/>
        <a:lstStyle/>
        <a:p>
          <a:endParaRPr lang="tr-TR"/>
        </a:p>
      </dgm:t>
    </dgm:pt>
    <dgm:pt modelId="{DE903AAC-B863-4AF5-BD2F-74E895C96F1F}" type="pres">
      <dgm:prSet presAssocID="{46F0D11C-5923-4E62-B59F-5A657F1E6B24}" presName="Parent" presStyleLbl="node0" presStyleIdx="0" presStyleCnt="1" custScaleX="75779" custLinFactNeighborX="3507" custLinFactNeighborY="-11573">
        <dgm:presLayoutVars>
          <dgm:chMax val="5"/>
          <dgm:chPref val="5"/>
        </dgm:presLayoutVars>
      </dgm:prSet>
      <dgm:spPr/>
      <dgm:t>
        <a:bodyPr/>
        <a:lstStyle/>
        <a:p>
          <a:endParaRPr lang="tr-TR"/>
        </a:p>
      </dgm:t>
    </dgm:pt>
    <dgm:pt modelId="{3D4AC376-CA99-4773-8E2D-FCA1216F210B}" type="pres">
      <dgm:prSet presAssocID="{46F0D11C-5923-4E62-B59F-5A657F1E6B24}" presName="Accent1" presStyleLbl="node1" presStyleIdx="0" presStyleCnt="13"/>
      <dgm:spPr/>
    </dgm:pt>
    <dgm:pt modelId="{06C86410-E2C3-48A1-99E5-3D2480B4E69B}" type="pres">
      <dgm:prSet presAssocID="{46F0D11C-5923-4E62-B59F-5A657F1E6B24}" presName="Accent2" presStyleLbl="node1" presStyleIdx="1" presStyleCnt="13"/>
      <dgm:spPr/>
    </dgm:pt>
    <dgm:pt modelId="{C76F3EC2-64A4-4FEC-B3E5-DD4956F6FD14}" type="pres">
      <dgm:prSet presAssocID="{46F0D11C-5923-4E62-B59F-5A657F1E6B24}" presName="Accent3" presStyleLbl="node1" presStyleIdx="2" presStyleCnt="13"/>
      <dgm:spPr/>
    </dgm:pt>
    <dgm:pt modelId="{4F03E177-4BF7-4D94-8E42-CABCC3436A57}" type="pres">
      <dgm:prSet presAssocID="{46F0D11C-5923-4E62-B59F-5A657F1E6B24}" presName="Accent4" presStyleLbl="node1" presStyleIdx="3" presStyleCnt="13"/>
      <dgm:spPr/>
    </dgm:pt>
    <dgm:pt modelId="{B800E918-2645-4A26-8E8B-23F1CF37711E}" type="pres">
      <dgm:prSet presAssocID="{46F0D11C-5923-4E62-B59F-5A657F1E6B24}" presName="Accent5" presStyleLbl="node1" presStyleIdx="4" presStyleCnt="13"/>
      <dgm:spPr/>
    </dgm:pt>
    <dgm:pt modelId="{229C8DB8-408D-491C-AF7A-DCA607B0AE49}" type="pres">
      <dgm:prSet presAssocID="{46F0D11C-5923-4E62-B59F-5A657F1E6B24}" presName="Accent6" presStyleLbl="node1" presStyleIdx="5" presStyleCnt="13"/>
      <dgm:spPr/>
    </dgm:pt>
    <dgm:pt modelId="{98A998EB-25B5-4770-A229-8F940A2134EE}" type="pres">
      <dgm:prSet presAssocID="{27768DC3-62F9-4425-9FF7-0A27617CFD03}" presName="Child1" presStyleLbl="node1" presStyleIdx="6" presStyleCnt="13" custScaleX="189334" custScaleY="248244" custLinFactNeighborX="-33642" custLinFactNeighborY="-4768">
        <dgm:presLayoutVars>
          <dgm:chMax val="0"/>
          <dgm:chPref val="0"/>
        </dgm:presLayoutVars>
      </dgm:prSet>
      <dgm:spPr/>
      <dgm:t>
        <a:bodyPr/>
        <a:lstStyle/>
        <a:p>
          <a:endParaRPr lang="tr-TR"/>
        </a:p>
      </dgm:t>
    </dgm:pt>
    <dgm:pt modelId="{11B9AA3A-C450-4926-B727-0C7B5FFE07E9}" type="pres">
      <dgm:prSet presAssocID="{27768DC3-62F9-4425-9FF7-0A27617CFD03}" presName="Accent7" presStyleCnt="0"/>
      <dgm:spPr/>
    </dgm:pt>
    <dgm:pt modelId="{89E3D6A9-D5B1-4A6A-BD89-475A7D0289D8}" type="pres">
      <dgm:prSet presAssocID="{27768DC3-62F9-4425-9FF7-0A27617CFD03}" presName="AccentHold1" presStyleLbl="node1" presStyleIdx="7" presStyleCnt="13" custLinFactX="-98661" custLinFactY="-100000" custLinFactNeighborX="-100000" custLinFactNeighborY="-111278"/>
      <dgm:spPr/>
    </dgm:pt>
    <dgm:pt modelId="{D0A80386-0520-450B-AE73-62338BE6EA62}" type="pres">
      <dgm:prSet presAssocID="{27768DC3-62F9-4425-9FF7-0A27617CFD03}" presName="Accent8" presStyleCnt="0"/>
      <dgm:spPr/>
    </dgm:pt>
    <dgm:pt modelId="{9C30C303-BB1F-4786-9520-8848AC604FD8}" type="pres">
      <dgm:prSet presAssocID="{27768DC3-62F9-4425-9FF7-0A27617CFD03}" presName="AccentHold2" presStyleLbl="node1" presStyleIdx="8" presStyleCnt="13" custLinFactNeighborX="55821" custLinFactNeighborY="81985"/>
      <dgm:spPr/>
    </dgm:pt>
    <dgm:pt modelId="{427A9D7C-96BD-4831-A5AE-8F7AF02EC61E}" type="pres">
      <dgm:prSet presAssocID="{AC720A0A-56CD-4ACB-BEDF-ECFCD6F7C719}" presName="Child2" presStyleLbl="node1" presStyleIdx="9" presStyleCnt="13" custScaleX="154564" custScaleY="193143" custLinFactNeighborX="6902" custLinFactNeighborY="22435">
        <dgm:presLayoutVars>
          <dgm:chMax val="0"/>
          <dgm:chPref val="0"/>
        </dgm:presLayoutVars>
      </dgm:prSet>
      <dgm:spPr/>
      <dgm:t>
        <a:bodyPr/>
        <a:lstStyle/>
        <a:p>
          <a:endParaRPr lang="tr-TR"/>
        </a:p>
      </dgm:t>
    </dgm:pt>
    <dgm:pt modelId="{427213B2-2E9C-4FE3-8820-AABA4935EE59}" type="pres">
      <dgm:prSet presAssocID="{AC720A0A-56CD-4ACB-BEDF-ECFCD6F7C719}" presName="Accent9" presStyleCnt="0"/>
      <dgm:spPr/>
    </dgm:pt>
    <dgm:pt modelId="{97231475-23F2-409F-BC34-ED69FE2F8293}" type="pres">
      <dgm:prSet presAssocID="{AC720A0A-56CD-4ACB-BEDF-ECFCD6F7C719}" presName="AccentHold1" presStyleLbl="node1" presStyleIdx="10" presStyleCnt="13"/>
      <dgm:spPr/>
    </dgm:pt>
    <dgm:pt modelId="{C5FA6041-492A-4EB9-9DAD-589F676658D6}" type="pres">
      <dgm:prSet presAssocID="{AC720A0A-56CD-4ACB-BEDF-ECFCD6F7C719}" presName="Accent10" presStyleCnt="0"/>
      <dgm:spPr/>
    </dgm:pt>
    <dgm:pt modelId="{C55E26BE-D146-4CBC-9D85-2DC67F47D41A}" type="pres">
      <dgm:prSet presAssocID="{AC720A0A-56CD-4ACB-BEDF-ECFCD6F7C719}" presName="AccentHold2" presStyleLbl="node1" presStyleIdx="11" presStyleCnt="13"/>
      <dgm:spPr/>
    </dgm:pt>
    <dgm:pt modelId="{DF89D85F-3C92-4559-879A-13788639E171}" type="pres">
      <dgm:prSet presAssocID="{AC720A0A-56CD-4ACB-BEDF-ECFCD6F7C719}" presName="Accent11" presStyleCnt="0"/>
      <dgm:spPr/>
    </dgm:pt>
    <dgm:pt modelId="{1D705C64-089B-49F7-B85E-3EE661D4908D}" type="pres">
      <dgm:prSet presAssocID="{AC720A0A-56CD-4ACB-BEDF-ECFCD6F7C719}" presName="AccentHold3" presStyleLbl="node1" presStyleIdx="12" presStyleCnt="13"/>
      <dgm:spPr/>
    </dgm:pt>
  </dgm:ptLst>
  <dgm:cxnLst>
    <dgm:cxn modelId="{5F47B420-E0B1-4DD6-BC78-8938870B2164}" type="presOf" srcId="{46F0D11C-5923-4E62-B59F-5A657F1E6B24}" destId="{DE903AAC-B863-4AF5-BD2F-74E895C96F1F}" srcOrd="0" destOrd="0" presId="urn:microsoft.com/office/officeart/2009/3/layout/CircleRelationship"/>
    <dgm:cxn modelId="{E34A7DEE-E731-4F58-90F8-5EE0DE2CEF6C}" type="presOf" srcId="{AC720A0A-56CD-4ACB-BEDF-ECFCD6F7C719}" destId="{427A9D7C-96BD-4831-A5AE-8F7AF02EC61E}" srcOrd="0" destOrd="0" presId="urn:microsoft.com/office/officeart/2009/3/layout/CircleRelationship"/>
    <dgm:cxn modelId="{E98FF172-BB8B-4782-A71E-7A1CE96820B2}" type="presOf" srcId="{27768DC3-62F9-4425-9FF7-0A27617CFD03}" destId="{98A998EB-25B5-4770-A229-8F940A2134EE}" srcOrd="0" destOrd="0" presId="urn:microsoft.com/office/officeart/2009/3/layout/CircleRelationship"/>
    <dgm:cxn modelId="{A6EF4334-3B53-475C-9164-F40A7CAF06D7}" srcId="{3ACC532C-2B5C-4E5B-A4E0-132D36DF4227}" destId="{46F0D11C-5923-4E62-B59F-5A657F1E6B24}" srcOrd="0" destOrd="0" parTransId="{36A99A5B-FF32-42E1-A6B6-FD9A5FC4AADC}" sibTransId="{149308B0-0724-472C-A9E2-86EAE733A625}"/>
    <dgm:cxn modelId="{A8A287AC-A994-4A85-8A26-7856DD9CDD25}" srcId="{46F0D11C-5923-4E62-B59F-5A657F1E6B24}" destId="{AC720A0A-56CD-4ACB-BEDF-ECFCD6F7C719}" srcOrd="1" destOrd="0" parTransId="{9DFC103C-A073-48FD-AA48-48D3ADEEDAB4}" sibTransId="{A53498BC-DAF9-4783-8F26-5BB0F943246C}"/>
    <dgm:cxn modelId="{3E36BAA4-ED15-490D-8D36-A41FF1BB236B}" srcId="{46F0D11C-5923-4E62-B59F-5A657F1E6B24}" destId="{27768DC3-62F9-4425-9FF7-0A27617CFD03}" srcOrd="0" destOrd="0" parTransId="{C8781A8A-A98B-4086-AFD5-65D7E4974A2D}" sibTransId="{6E7682FB-CF9B-4505-87A0-830D031917DA}"/>
    <dgm:cxn modelId="{95396961-8D94-454F-850D-DE8775EF7830}" type="presOf" srcId="{3ACC532C-2B5C-4E5B-A4E0-132D36DF4227}" destId="{07A9EA0B-4756-4356-97E9-35909BF46286}" srcOrd="0" destOrd="0" presId="urn:microsoft.com/office/officeart/2009/3/layout/CircleRelationship"/>
    <dgm:cxn modelId="{62C365CD-FE18-4D06-8CDC-5CECB4294A7A}" type="presParOf" srcId="{07A9EA0B-4756-4356-97E9-35909BF46286}" destId="{DE903AAC-B863-4AF5-BD2F-74E895C96F1F}" srcOrd="0" destOrd="0" presId="urn:microsoft.com/office/officeart/2009/3/layout/CircleRelationship"/>
    <dgm:cxn modelId="{1B4B0E5C-A3C1-4F95-95AC-63B31AF0DD98}" type="presParOf" srcId="{07A9EA0B-4756-4356-97E9-35909BF46286}" destId="{3D4AC376-CA99-4773-8E2D-FCA1216F210B}" srcOrd="1" destOrd="0" presId="urn:microsoft.com/office/officeart/2009/3/layout/CircleRelationship"/>
    <dgm:cxn modelId="{E81DEFF1-3843-4333-9C21-91B58D16BBD1}" type="presParOf" srcId="{07A9EA0B-4756-4356-97E9-35909BF46286}" destId="{06C86410-E2C3-48A1-99E5-3D2480B4E69B}" srcOrd="2" destOrd="0" presId="urn:microsoft.com/office/officeart/2009/3/layout/CircleRelationship"/>
    <dgm:cxn modelId="{F7853AFC-3A1A-4D36-9D3E-84218B8B409A}" type="presParOf" srcId="{07A9EA0B-4756-4356-97E9-35909BF46286}" destId="{C76F3EC2-64A4-4FEC-B3E5-DD4956F6FD14}" srcOrd="3" destOrd="0" presId="urn:microsoft.com/office/officeart/2009/3/layout/CircleRelationship"/>
    <dgm:cxn modelId="{BBB7C25E-5E31-4FF9-8319-350AF83E0118}" type="presParOf" srcId="{07A9EA0B-4756-4356-97E9-35909BF46286}" destId="{4F03E177-4BF7-4D94-8E42-CABCC3436A57}" srcOrd="4" destOrd="0" presId="urn:microsoft.com/office/officeart/2009/3/layout/CircleRelationship"/>
    <dgm:cxn modelId="{3079A92D-A471-4755-AB30-909161B744AD}" type="presParOf" srcId="{07A9EA0B-4756-4356-97E9-35909BF46286}" destId="{B800E918-2645-4A26-8E8B-23F1CF37711E}" srcOrd="5" destOrd="0" presId="urn:microsoft.com/office/officeart/2009/3/layout/CircleRelationship"/>
    <dgm:cxn modelId="{48D9C95E-6D67-4A59-B9F5-7154AD73372F}" type="presParOf" srcId="{07A9EA0B-4756-4356-97E9-35909BF46286}" destId="{229C8DB8-408D-491C-AF7A-DCA607B0AE49}" srcOrd="6" destOrd="0" presId="urn:microsoft.com/office/officeart/2009/3/layout/CircleRelationship"/>
    <dgm:cxn modelId="{7470270B-0207-45EB-BAF1-BA469C58CCE0}" type="presParOf" srcId="{07A9EA0B-4756-4356-97E9-35909BF46286}" destId="{98A998EB-25B5-4770-A229-8F940A2134EE}" srcOrd="7" destOrd="0" presId="urn:microsoft.com/office/officeart/2009/3/layout/CircleRelationship"/>
    <dgm:cxn modelId="{D36C5285-F088-4CB9-862F-A5D67412D27E}" type="presParOf" srcId="{07A9EA0B-4756-4356-97E9-35909BF46286}" destId="{11B9AA3A-C450-4926-B727-0C7B5FFE07E9}" srcOrd="8" destOrd="0" presId="urn:microsoft.com/office/officeart/2009/3/layout/CircleRelationship"/>
    <dgm:cxn modelId="{047E73F8-6236-4283-A812-AEBCE6C1C398}" type="presParOf" srcId="{11B9AA3A-C450-4926-B727-0C7B5FFE07E9}" destId="{89E3D6A9-D5B1-4A6A-BD89-475A7D0289D8}" srcOrd="0" destOrd="0" presId="urn:microsoft.com/office/officeart/2009/3/layout/CircleRelationship"/>
    <dgm:cxn modelId="{F083D7DC-63A6-4096-A29B-694589078903}" type="presParOf" srcId="{07A9EA0B-4756-4356-97E9-35909BF46286}" destId="{D0A80386-0520-450B-AE73-62338BE6EA62}" srcOrd="9" destOrd="0" presId="urn:microsoft.com/office/officeart/2009/3/layout/CircleRelationship"/>
    <dgm:cxn modelId="{D3D56348-686D-49B8-A2FB-80BE1DB91E61}" type="presParOf" srcId="{D0A80386-0520-450B-AE73-62338BE6EA62}" destId="{9C30C303-BB1F-4786-9520-8848AC604FD8}" srcOrd="0" destOrd="0" presId="urn:microsoft.com/office/officeart/2009/3/layout/CircleRelationship"/>
    <dgm:cxn modelId="{877D26D1-42B2-46A7-AB2B-53CBB8E004FD}" type="presParOf" srcId="{07A9EA0B-4756-4356-97E9-35909BF46286}" destId="{427A9D7C-96BD-4831-A5AE-8F7AF02EC61E}" srcOrd="10" destOrd="0" presId="urn:microsoft.com/office/officeart/2009/3/layout/CircleRelationship"/>
    <dgm:cxn modelId="{DA9B16A3-2563-419F-8EF7-F41FB03DAC57}" type="presParOf" srcId="{07A9EA0B-4756-4356-97E9-35909BF46286}" destId="{427213B2-2E9C-4FE3-8820-AABA4935EE59}" srcOrd="11" destOrd="0" presId="urn:microsoft.com/office/officeart/2009/3/layout/CircleRelationship"/>
    <dgm:cxn modelId="{A226E512-F1D3-411D-8D8B-17F82CA6372D}" type="presParOf" srcId="{427213B2-2E9C-4FE3-8820-AABA4935EE59}" destId="{97231475-23F2-409F-BC34-ED69FE2F8293}" srcOrd="0" destOrd="0" presId="urn:microsoft.com/office/officeart/2009/3/layout/CircleRelationship"/>
    <dgm:cxn modelId="{B439378C-1C19-4023-A52D-FCCD535AFD77}" type="presParOf" srcId="{07A9EA0B-4756-4356-97E9-35909BF46286}" destId="{C5FA6041-492A-4EB9-9DAD-589F676658D6}" srcOrd="12" destOrd="0" presId="urn:microsoft.com/office/officeart/2009/3/layout/CircleRelationship"/>
    <dgm:cxn modelId="{ED647060-AF6D-4FA7-A50D-124BE9691D56}" type="presParOf" srcId="{C5FA6041-492A-4EB9-9DAD-589F676658D6}" destId="{C55E26BE-D146-4CBC-9D85-2DC67F47D41A}" srcOrd="0" destOrd="0" presId="urn:microsoft.com/office/officeart/2009/3/layout/CircleRelationship"/>
    <dgm:cxn modelId="{D46073FE-C613-497F-AF44-97BEB06DA547}" type="presParOf" srcId="{07A9EA0B-4756-4356-97E9-35909BF46286}" destId="{DF89D85F-3C92-4559-879A-13788639E171}" srcOrd="13" destOrd="0" presId="urn:microsoft.com/office/officeart/2009/3/layout/CircleRelationship"/>
    <dgm:cxn modelId="{43F62A21-601A-4EDE-AC9B-6C201C2C1682}" type="presParOf" srcId="{DF89D85F-3C92-4559-879A-13788639E171}" destId="{1D705C64-089B-49F7-B85E-3EE661D4908D}" srcOrd="0" destOrd="0" presId="urn:microsoft.com/office/officeart/2009/3/layout/CircleRelationship"/>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6CB20D-8616-4626-BA49-D65C9105AA8C}">
      <dsp:nvSpPr>
        <dsp:cNvPr id="0" name=""/>
        <dsp:cNvSpPr/>
      </dsp:nvSpPr>
      <dsp:spPr>
        <a:xfrm>
          <a:off x="0" y="853220"/>
          <a:ext cx="10515600" cy="604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39C80BA-0FC3-4724-B864-A4BDA8741BE4}">
      <dsp:nvSpPr>
        <dsp:cNvPr id="0" name=""/>
        <dsp:cNvSpPr/>
      </dsp:nvSpPr>
      <dsp:spPr>
        <a:xfrm>
          <a:off x="522699" y="361464"/>
          <a:ext cx="9991051" cy="84599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1066800">
            <a:lnSpc>
              <a:spcPct val="90000"/>
            </a:lnSpc>
            <a:spcBef>
              <a:spcPct val="0"/>
            </a:spcBef>
            <a:spcAft>
              <a:spcPct val="35000"/>
            </a:spcAft>
          </a:pPr>
          <a:r>
            <a:rPr lang="tr-TR" sz="2400" b="1" kern="1200" dirty="0" smtClean="0"/>
            <a:t>A Grubu Stok Kalemleri. </a:t>
          </a:r>
          <a:r>
            <a:rPr lang="tr-TR" sz="2400" kern="1200" dirty="0" smtClean="0"/>
            <a:t>Toplam stok miktarının %10-20’sini </a:t>
          </a:r>
        </a:p>
        <a:p>
          <a:pPr lvl="0" algn="l" defTabSz="1066800">
            <a:lnSpc>
              <a:spcPct val="90000"/>
            </a:lnSpc>
            <a:spcBef>
              <a:spcPct val="0"/>
            </a:spcBef>
            <a:spcAft>
              <a:spcPct val="35000"/>
            </a:spcAft>
          </a:pPr>
          <a:r>
            <a:rPr lang="tr-TR" sz="2400" kern="1200" dirty="0" smtClean="0"/>
            <a:t>toplam stok değerinin %70-80’ini oluşturur. En önemli gruptur.</a:t>
          </a:r>
          <a:endParaRPr lang="tr-TR" sz="2400" kern="1200" dirty="0"/>
        </a:p>
      </dsp:txBody>
      <dsp:txXfrm>
        <a:off x="563997" y="402762"/>
        <a:ext cx="9908455" cy="763399"/>
      </dsp:txXfrm>
    </dsp:sp>
    <dsp:sp modelId="{B8D7562A-1477-4544-90B4-5DF738A8C0E6}">
      <dsp:nvSpPr>
        <dsp:cNvPr id="0" name=""/>
        <dsp:cNvSpPr/>
      </dsp:nvSpPr>
      <dsp:spPr>
        <a:xfrm>
          <a:off x="0" y="2040891"/>
          <a:ext cx="10515600" cy="604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3239E29-150B-4EF0-9913-B38259E8B51C}">
      <dsp:nvSpPr>
        <dsp:cNvPr id="0" name=""/>
        <dsp:cNvSpPr/>
      </dsp:nvSpPr>
      <dsp:spPr>
        <a:xfrm>
          <a:off x="517051" y="1587620"/>
          <a:ext cx="9992108" cy="80751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1066800">
            <a:lnSpc>
              <a:spcPct val="90000"/>
            </a:lnSpc>
            <a:spcBef>
              <a:spcPct val="0"/>
            </a:spcBef>
            <a:spcAft>
              <a:spcPct val="35000"/>
            </a:spcAft>
          </a:pPr>
          <a:r>
            <a:rPr lang="tr-TR" sz="2400" b="1" kern="1200" dirty="0" smtClean="0"/>
            <a:t>B Grubu Stok Kalemleri. </a:t>
          </a:r>
          <a:r>
            <a:rPr lang="tr-TR" sz="2400" kern="1200" dirty="0" smtClean="0"/>
            <a:t>Toplam stok miktarının %30-40’ını oluştururken</a:t>
          </a:r>
        </a:p>
        <a:p>
          <a:pPr lvl="0" algn="l" defTabSz="1066800">
            <a:lnSpc>
              <a:spcPct val="90000"/>
            </a:lnSpc>
            <a:spcBef>
              <a:spcPct val="0"/>
            </a:spcBef>
            <a:spcAft>
              <a:spcPct val="35000"/>
            </a:spcAft>
          </a:pPr>
          <a:r>
            <a:rPr lang="tr-TR" sz="2400" kern="1200" dirty="0" smtClean="0"/>
            <a:t>değer olarak %10-15’lik bir paya sahiptirler. Orta önemli gruptur.</a:t>
          </a:r>
          <a:endParaRPr lang="tr-TR" sz="2400" kern="1200" dirty="0"/>
        </a:p>
      </dsp:txBody>
      <dsp:txXfrm>
        <a:off x="556470" y="1627039"/>
        <a:ext cx="9913270" cy="728673"/>
      </dsp:txXfrm>
    </dsp:sp>
    <dsp:sp modelId="{C985D5E3-336E-4FBF-99E3-BD2B60BCB13A}">
      <dsp:nvSpPr>
        <dsp:cNvPr id="0" name=""/>
        <dsp:cNvSpPr/>
      </dsp:nvSpPr>
      <dsp:spPr>
        <a:xfrm>
          <a:off x="0" y="3385073"/>
          <a:ext cx="10515600" cy="604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FB762BE-18E2-49F8-989F-8993F558EEBF}">
      <dsp:nvSpPr>
        <dsp:cNvPr id="0" name=""/>
        <dsp:cNvSpPr/>
      </dsp:nvSpPr>
      <dsp:spPr>
        <a:xfrm>
          <a:off x="500620" y="2775291"/>
          <a:ext cx="10012402" cy="96402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lvl="0" algn="l" defTabSz="1066800">
            <a:lnSpc>
              <a:spcPct val="90000"/>
            </a:lnSpc>
            <a:spcBef>
              <a:spcPct val="0"/>
            </a:spcBef>
            <a:spcAft>
              <a:spcPct val="35000"/>
            </a:spcAft>
          </a:pPr>
          <a:r>
            <a:rPr lang="tr-TR" sz="2400" b="1" kern="1200" dirty="0" smtClean="0"/>
            <a:t>C Grubu Stok Kalemleri. </a:t>
          </a:r>
          <a:r>
            <a:rPr lang="tr-TR" sz="2400" kern="1200" dirty="0" smtClean="0"/>
            <a:t>Toplam stok miktarının %40-50’sini oluştururken</a:t>
          </a:r>
        </a:p>
        <a:p>
          <a:pPr lvl="0" algn="l" defTabSz="1066800">
            <a:lnSpc>
              <a:spcPct val="90000"/>
            </a:lnSpc>
            <a:spcBef>
              <a:spcPct val="0"/>
            </a:spcBef>
            <a:spcAft>
              <a:spcPct val="35000"/>
            </a:spcAft>
          </a:pPr>
          <a:r>
            <a:rPr lang="tr-TR" sz="2400" kern="1200" dirty="0" smtClean="0"/>
            <a:t>değer olarak sadece %5-10’luk paya sahiptirler. En az önemli gruptur.</a:t>
          </a:r>
          <a:endParaRPr lang="tr-TR" sz="2400" kern="1200" dirty="0"/>
        </a:p>
      </dsp:txBody>
      <dsp:txXfrm>
        <a:off x="547680" y="2822351"/>
        <a:ext cx="9918282" cy="8699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903AAC-B863-4AF5-BD2F-74E895C96F1F}">
      <dsp:nvSpPr>
        <dsp:cNvPr id="0" name=""/>
        <dsp:cNvSpPr/>
      </dsp:nvSpPr>
      <dsp:spPr>
        <a:xfrm>
          <a:off x="3742634" y="26309"/>
          <a:ext cx="2822635" cy="372474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tr-TR" sz="4000" kern="1200" dirty="0" smtClean="0"/>
            <a:t>V </a:t>
          </a:r>
        </a:p>
        <a:p>
          <a:pPr lvl="0" algn="ctr" defTabSz="1778000">
            <a:lnSpc>
              <a:spcPct val="90000"/>
            </a:lnSpc>
            <a:spcBef>
              <a:spcPct val="0"/>
            </a:spcBef>
            <a:spcAft>
              <a:spcPct val="35000"/>
            </a:spcAft>
          </a:pPr>
          <a:r>
            <a:rPr lang="tr-TR" sz="1700" kern="1200" dirty="0" smtClean="0"/>
            <a:t>Sınıflandırması</a:t>
          </a:r>
        </a:p>
        <a:p>
          <a:pPr lvl="0" algn="ctr" defTabSz="1778000">
            <a:lnSpc>
              <a:spcPct val="90000"/>
            </a:lnSpc>
            <a:spcBef>
              <a:spcPct val="0"/>
            </a:spcBef>
            <a:spcAft>
              <a:spcPct val="35000"/>
            </a:spcAft>
          </a:pPr>
          <a:r>
            <a:rPr lang="tr-TR" sz="1700" kern="1200" dirty="0" smtClean="0"/>
            <a:t>Stok en önemlidir. Bir sağlık işletmesinde EN ÇOK hayati öneme sahip olan Tıbbi Malzeme ve İlaçtır.</a:t>
          </a:r>
          <a:endParaRPr lang="tr-TR" sz="1700" kern="1200" dirty="0"/>
        </a:p>
      </dsp:txBody>
      <dsp:txXfrm>
        <a:off x="4155999" y="571785"/>
        <a:ext cx="1995905" cy="2633793"/>
      </dsp:txXfrm>
    </dsp:sp>
    <dsp:sp modelId="{3D4AC376-CA99-4773-8E2D-FCA1216F210B}">
      <dsp:nvSpPr>
        <dsp:cNvPr id="0" name=""/>
        <dsp:cNvSpPr/>
      </dsp:nvSpPr>
      <dsp:spPr>
        <a:xfrm>
          <a:off x="5286214" y="287671"/>
          <a:ext cx="414254" cy="41424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C86410-E2C3-48A1-99E5-3D2480B4E69B}">
      <dsp:nvSpPr>
        <dsp:cNvPr id="0" name=""/>
        <dsp:cNvSpPr/>
      </dsp:nvSpPr>
      <dsp:spPr>
        <a:xfrm>
          <a:off x="4305304" y="3905374"/>
          <a:ext cx="299953" cy="30024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6F3EC2-64A4-4FEC-B3E5-DD4956F6FD14}">
      <dsp:nvSpPr>
        <dsp:cNvPr id="0" name=""/>
        <dsp:cNvSpPr/>
      </dsp:nvSpPr>
      <dsp:spPr>
        <a:xfrm>
          <a:off x="7125420" y="1969028"/>
          <a:ext cx="299953" cy="30024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03E177-4BF7-4D94-8E42-CABCC3436A57}">
      <dsp:nvSpPr>
        <dsp:cNvPr id="0" name=""/>
        <dsp:cNvSpPr/>
      </dsp:nvSpPr>
      <dsp:spPr>
        <a:xfrm>
          <a:off x="5690077" y="4224762"/>
          <a:ext cx="414254" cy="41424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00E918-2645-4A26-8E8B-23F1CF37711E}">
      <dsp:nvSpPr>
        <dsp:cNvPr id="0" name=""/>
        <dsp:cNvSpPr/>
      </dsp:nvSpPr>
      <dsp:spPr>
        <a:xfrm>
          <a:off x="4390510" y="876407"/>
          <a:ext cx="299953" cy="30024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9C8DB8-408D-491C-AF7A-DCA607B0AE49}">
      <dsp:nvSpPr>
        <dsp:cNvPr id="0" name=""/>
        <dsp:cNvSpPr/>
      </dsp:nvSpPr>
      <dsp:spPr>
        <a:xfrm>
          <a:off x="3444930" y="2593880"/>
          <a:ext cx="299953" cy="30024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A998EB-25B5-4770-A229-8F940A2134EE}">
      <dsp:nvSpPr>
        <dsp:cNvPr id="0" name=""/>
        <dsp:cNvSpPr/>
      </dsp:nvSpPr>
      <dsp:spPr>
        <a:xfrm>
          <a:off x="811273" y="0"/>
          <a:ext cx="2867111" cy="375799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tr-TR" sz="4000" kern="1200" dirty="0" smtClean="0"/>
            <a:t>E</a:t>
          </a:r>
        </a:p>
        <a:p>
          <a:pPr lvl="0" algn="ctr" defTabSz="1778000">
            <a:lnSpc>
              <a:spcPct val="90000"/>
            </a:lnSpc>
            <a:spcBef>
              <a:spcPct val="0"/>
            </a:spcBef>
            <a:spcAft>
              <a:spcPct val="35000"/>
            </a:spcAft>
          </a:pPr>
          <a:r>
            <a:rPr lang="tr-TR" sz="1700" kern="1200" dirty="0" smtClean="0"/>
            <a:t>Sınıflandırması</a:t>
          </a:r>
        </a:p>
        <a:p>
          <a:pPr lvl="0" algn="ctr" defTabSz="1778000">
            <a:lnSpc>
              <a:spcPct val="90000"/>
            </a:lnSpc>
            <a:spcBef>
              <a:spcPct val="0"/>
            </a:spcBef>
            <a:spcAft>
              <a:spcPct val="35000"/>
            </a:spcAft>
          </a:pPr>
          <a:r>
            <a:rPr lang="tr-TR" sz="1700" kern="1200" dirty="0" smtClean="0"/>
            <a:t>Orta derecede hayati öneme sahiptir. Hastanenin kullanım kapasitesinde bulundurulur.</a:t>
          </a:r>
          <a:endParaRPr lang="tr-TR" sz="1700" kern="1200" dirty="0"/>
        </a:p>
      </dsp:txBody>
      <dsp:txXfrm>
        <a:off x="1231152" y="550345"/>
        <a:ext cx="2027353" cy="2657303"/>
      </dsp:txXfrm>
    </dsp:sp>
    <dsp:sp modelId="{89E3D6A9-D5B1-4A6A-BD89-475A7D0289D8}">
      <dsp:nvSpPr>
        <dsp:cNvPr id="0" name=""/>
        <dsp:cNvSpPr/>
      </dsp:nvSpPr>
      <dsp:spPr>
        <a:xfrm>
          <a:off x="4044149" y="14248"/>
          <a:ext cx="414254" cy="41424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30C303-BB1F-4786-9520-8848AC604FD8}">
      <dsp:nvSpPr>
        <dsp:cNvPr id="0" name=""/>
        <dsp:cNvSpPr/>
      </dsp:nvSpPr>
      <dsp:spPr>
        <a:xfrm>
          <a:off x="2557140" y="3602472"/>
          <a:ext cx="748844" cy="74886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7A9D7C-96BD-4831-A5AE-8F7AF02EC61E}">
      <dsp:nvSpPr>
        <dsp:cNvPr id="0" name=""/>
        <dsp:cNvSpPr/>
      </dsp:nvSpPr>
      <dsp:spPr>
        <a:xfrm>
          <a:off x="6958813" y="51956"/>
          <a:ext cx="2340584" cy="292385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tr-TR" sz="4000" kern="1200" dirty="0" smtClean="0"/>
            <a:t>D </a:t>
          </a:r>
        </a:p>
        <a:p>
          <a:pPr lvl="0" algn="ctr" defTabSz="1778000">
            <a:lnSpc>
              <a:spcPct val="90000"/>
            </a:lnSpc>
            <a:spcBef>
              <a:spcPct val="0"/>
            </a:spcBef>
            <a:spcAft>
              <a:spcPct val="35000"/>
            </a:spcAft>
          </a:pPr>
          <a:r>
            <a:rPr lang="tr-TR" sz="1600" kern="1200" dirty="0" smtClean="0"/>
            <a:t>Sınıflandırması</a:t>
          </a:r>
        </a:p>
        <a:p>
          <a:pPr lvl="0" algn="ctr" defTabSz="1778000">
            <a:lnSpc>
              <a:spcPct val="90000"/>
            </a:lnSpc>
            <a:spcBef>
              <a:spcPct val="0"/>
            </a:spcBef>
            <a:spcAft>
              <a:spcPct val="35000"/>
            </a:spcAft>
          </a:pPr>
          <a:r>
            <a:rPr lang="tr-TR" sz="1600" kern="1200" dirty="0" smtClean="0"/>
            <a:t>Hayati önem taşımaz.</a:t>
          </a:r>
          <a:endParaRPr lang="tr-TR" sz="1600" kern="1200" dirty="0"/>
        </a:p>
      </dsp:txBody>
      <dsp:txXfrm>
        <a:off x="7301584" y="480145"/>
        <a:ext cx="1655042" cy="2067479"/>
      </dsp:txXfrm>
    </dsp:sp>
    <dsp:sp modelId="{97231475-23F2-409F-BC34-ED69FE2F8293}">
      <dsp:nvSpPr>
        <dsp:cNvPr id="0" name=""/>
        <dsp:cNvSpPr/>
      </dsp:nvSpPr>
      <dsp:spPr>
        <a:xfrm>
          <a:off x="6592016" y="1462533"/>
          <a:ext cx="414254" cy="41424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5E26BE-D146-4CBC-9D85-2DC67F47D41A}">
      <dsp:nvSpPr>
        <dsp:cNvPr id="0" name=""/>
        <dsp:cNvSpPr/>
      </dsp:nvSpPr>
      <dsp:spPr>
        <a:xfrm>
          <a:off x="1854415" y="3978476"/>
          <a:ext cx="299953" cy="30024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705C64-089B-49F7-B85E-3EE661D4908D}">
      <dsp:nvSpPr>
        <dsp:cNvPr id="0" name=""/>
        <dsp:cNvSpPr/>
      </dsp:nvSpPr>
      <dsp:spPr>
        <a:xfrm>
          <a:off x="4845636" y="3551175"/>
          <a:ext cx="299953" cy="30024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DD0C12B4-1C42-4827-A1A7-DC197FDF549B}" type="datetimeFigureOut">
              <a:rPr lang="tr-TR" smtClean="0"/>
              <a:t>19.02.2017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7BDC04-A3B5-45A0-B3FE-16BEBFC24CEE}" type="slidenum">
              <a:rPr lang="tr-TR" smtClean="0"/>
              <a:t>‹#›</a:t>
            </a:fld>
            <a:endParaRPr lang="tr-TR"/>
          </a:p>
        </p:txBody>
      </p:sp>
    </p:spTree>
    <p:extLst>
      <p:ext uri="{BB962C8B-B14F-4D97-AF65-F5344CB8AC3E}">
        <p14:creationId xmlns:p14="http://schemas.microsoft.com/office/powerpoint/2010/main" val="1401608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D0C12B4-1C42-4827-A1A7-DC197FDF549B}" type="datetimeFigureOut">
              <a:rPr lang="tr-TR" smtClean="0"/>
              <a:t>19.02.2017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7BDC04-A3B5-45A0-B3FE-16BEBFC24CEE}" type="slidenum">
              <a:rPr lang="tr-TR" smtClean="0"/>
              <a:t>‹#›</a:t>
            </a:fld>
            <a:endParaRPr lang="tr-TR"/>
          </a:p>
        </p:txBody>
      </p:sp>
    </p:spTree>
    <p:extLst>
      <p:ext uri="{BB962C8B-B14F-4D97-AF65-F5344CB8AC3E}">
        <p14:creationId xmlns:p14="http://schemas.microsoft.com/office/powerpoint/2010/main" val="3603858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D0C12B4-1C42-4827-A1A7-DC197FDF549B}" type="datetimeFigureOut">
              <a:rPr lang="tr-TR" smtClean="0"/>
              <a:t>19.02.2017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7BDC04-A3B5-45A0-B3FE-16BEBFC24CEE}" type="slidenum">
              <a:rPr lang="tr-TR" smtClean="0"/>
              <a:t>‹#›</a:t>
            </a:fld>
            <a:endParaRPr lang="tr-TR"/>
          </a:p>
        </p:txBody>
      </p:sp>
    </p:spTree>
    <p:extLst>
      <p:ext uri="{BB962C8B-B14F-4D97-AF65-F5344CB8AC3E}">
        <p14:creationId xmlns:p14="http://schemas.microsoft.com/office/powerpoint/2010/main" val="1616699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D0C12B4-1C42-4827-A1A7-DC197FDF549B}" type="datetimeFigureOut">
              <a:rPr lang="tr-TR" smtClean="0"/>
              <a:t>19.02.2017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7BDC04-A3B5-45A0-B3FE-16BEBFC24CEE}" type="slidenum">
              <a:rPr lang="tr-TR" smtClean="0"/>
              <a:t>‹#›</a:t>
            </a:fld>
            <a:endParaRPr lang="tr-TR"/>
          </a:p>
        </p:txBody>
      </p:sp>
    </p:spTree>
    <p:extLst>
      <p:ext uri="{BB962C8B-B14F-4D97-AF65-F5344CB8AC3E}">
        <p14:creationId xmlns:p14="http://schemas.microsoft.com/office/powerpoint/2010/main" val="1438220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DD0C12B4-1C42-4827-A1A7-DC197FDF549B}" type="datetimeFigureOut">
              <a:rPr lang="tr-TR" smtClean="0"/>
              <a:t>19.02.2017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7BDC04-A3B5-45A0-B3FE-16BEBFC24CEE}" type="slidenum">
              <a:rPr lang="tr-TR" smtClean="0"/>
              <a:t>‹#›</a:t>
            </a:fld>
            <a:endParaRPr lang="tr-TR"/>
          </a:p>
        </p:txBody>
      </p:sp>
    </p:spTree>
    <p:extLst>
      <p:ext uri="{BB962C8B-B14F-4D97-AF65-F5344CB8AC3E}">
        <p14:creationId xmlns:p14="http://schemas.microsoft.com/office/powerpoint/2010/main" val="3266583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D0C12B4-1C42-4827-A1A7-DC197FDF549B}" type="datetimeFigureOut">
              <a:rPr lang="tr-TR" smtClean="0"/>
              <a:t>19.02.2017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57BDC04-A3B5-45A0-B3FE-16BEBFC24CEE}" type="slidenum">
              <a:rPr lang="tr-TR" smtClean="0"/>
              <a:t>‹#›</a:t>
            </a:fld>
            <a:endParaRPr lang="tr-TR"/>
          </a:p>
        </p:txBody>
      </p:sp>
    </p:spTree>
    <p:extLst>
      <p:ext uri="{BB962C8B-B14F-4D97-AF65-F5344CB8AC3E}">
        <p14:creationId xmlns:p14="http://schemas.microsoft.com/office/powerpoint/2010/main" val="1264234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D0C12B4-1C42-4827-A1A7-DC197FDF549B}" type="datetimeFigureOut">
              <a:rPr lang="tr-TR" smtClean="0"/>
              <a:t>19.02.2017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57BDC04-A3B5-45A0-B3FE-16BEBFC24CEE}" type="slidenum">
              <a:rPr lang="tr-TR" smtClean="0"/>
              <a:t>‹#›</a:t>
            </a:fld>
            <a:endParaRPr lang="tr-TR"/>
          </a:p>
        </p:txBody>
      </p:sp>
    </p:spTree>
    <p:extLst>
      <p:ext uri="{BB962C8B-B14F-4D97-AF65-F5344CB8AC3E}">
        <p14:creationId xmlns:p14="http://schemas.microsoft.com/office/powerpoint/2010/main" val="3872690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D0C12B4-1C42-4827-A1A7-DC197FDF549B}" type="datetimeFigureOut">
              <a:rPr lang="tr-TR" smtClean="0"/>
              <a:t>19.02.2017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57BDC04-A3B5-45A0-B3FE-16BEBFC24CEE}" type="slidenum">
              <a:rPr lang="tr-TR" smtClean="0"/>
              <a:t>‹#›</a:t>
            </a:fld>
            <a:endParaRPr lang="tr-TR"/>
          </a:p>
        </p:txBody>
      </p:sp>
    </p:spTree>
    <p:extLst>
      <p:ext uri="{BB962C8B-B14F-4D97-AF65-F5344CB8AC3E}">
        <p14:creationId xmlns:p14="http://schemas.microsoft.com/office/powerpoint/2010/main" val="4062493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D0C12B4-1C42-4827-A1A7-DC197FDF549B}" type="datetimeFigureOut">
              <a:rPr lang="tr-TR" smtClean="0"/>
              <a:t>19.02.2017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57BDC04-A3B5-45A0-B3FE-16BEBFC24CEE}" type="slidenum">
              <a:rPr lang="tr-TR" smtClean="0"/>
              <a:t>‹#›</a:t>
            </a:fld>
            <a:endParaRPr lang="tr-TR"/>
          </a:p>
        </p:txBody>
      </p:sp>
    </p:spTree>
    <p:extLst>
      <p:ext uri="{BB962C8B-B14F-4D97-AF65-F5344CB8AC3E}">
        <p14:creationId xmlns:p14="http://schemas.microsoft.com/office/powerpoint/2010/main" val="1458390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D0C12B4-1C42-4827-A1A7-DC197FDF549B}" type="datetimeFigureOut">
              <a:rPr lang="tr-TR" smtClean="0"/>
              <a:t>19.02.2017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57BDC04-A3B5-45A0-B3FE-16BEBFC24CEE}" type="slidenum">
              <a:rPr lang="tr-TR" smtClean="0"/>
              <a:t>‹#›</a:t>
            </a:fld>
            <a:endParaRPr lang="tr-TR"/>
          </a:p>
        </p:txBody>
      </p:sp>
    </p:spTree>
    <p:extLst>
      <p:ext uri="{BB962C8B-B14F-4D97-AF65-F5344CB8AC3E}">
        <p14:creationId xmlns:p14="http://schemas.microsoft.com/office/powerpoint/2010/main" val="2001613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D0C12B4-1C42-4827-A1A7-DC197FDF549B}" type="datetimeFigureOut">
              <a:rPr lang="tr-TR" smtClean="0"/>
              <a:t>19.02.2017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57BDC04-A3B5-45A0-B3FE-16BEBFC24CEE}" type="slidenum">
              <a:rPr lang="tr-TR" smtClean="0"/>
              <a:t>‹#›</a:t>
            </a:fld>
            <a:endParaRPr lang="tr-TR"/>
          </a:p>
        </p:txBody>
      </p:sp>
    </p:spTree>
    <p:extLst>
      <p:ext uri="{BB962C8B-B14F-4D97-AF65-F5344CB8AC3E}">
        <p14:creationId xmlns:p14="http://schemas.microsoft.com/office/powerpoint/2010/main" val="250841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0C12B4-1C42-4827-A1A7-DC197FDF549B}" type="datetimeFigureOut">
              <a:rPr lang="tr-TR" smtClean="0"/>
              <a:t>19.02.2017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7BDC04-A3B5-45A0-B3FE-16BEBFC24CEE}" type="slidenum">
              <a:rPr lang="tr-TR" smtClean="0"/>
              <a:t>‹#›</a:t>
            </a:fld>
            <a:endParaRPr lang="tr-TR"/>
          </a:p>
        </p:txBody>
      </p:sp>
    </p:spTree>
    <p:extLst>
      <p:ext uri="{BB962C8B-B14F-4D97-AF65-F5344CB8AC3E}">
        <p14:creationId xmlns:p14="http://schemas.microsoft.com/office/powerpoint/2010/main" val="1234195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sz="7200" dirty="0" smtClean="0"/>
              <a:t/>
            </a:r>
            <a:br>
              <a:rPr lang="tr-TR" sz="7200" dirty="0" smtClean="0"/>
            </a:br>
            <a:r>
              <a:rPr lang="tr-TR" sz="7200" dirty="0"/>
              <a:t/>
            </a:r>
            <a:br>
              <a:rPr lang="tr-TR" sz="7200" dirty="0"/>
            </a:br>
            <a:r>
              <a:rPr lang="tr-TR" sz="7200" dirty="0" smtClean="0"/>
              <a:t>DEPO ve STOK</a:t>
            </a:r>
            <a:br>
              <a:rPr lang="tr-TR" sz="7200" dirty="0" smtClean="0"/>
            </a:br>
            <a:r>
              <a:rPr lang="tr-TR" sz="7200" dirty="0" smtClean="0"/>
              <a:t> YÖNETİMİ</a:t>
            </a:r>
            <a:endParaRPr lang="tr-TR" sz="7200" dirty="0"/>
          </a:p>
        </p:txBody>
      </p:sp>
      <p:sp>
        <p:nvSpPr>
          <p:cNvPr id="3" name="Alt Başlık 2"/>
          <p:cNvSpPr>
            <a:spLocks noGrp="1"/>
          </p:cNvSpPr>
          <p:nvPr>
            <p:ph type="subTitle" idx="1"/>
          </p:nvPr>
        </p:nvSpPr>
        <p:spPr/>
        <p:txBody>
          <a:bodyPr>
            <a:normAutofit/>
          </a:bodyPr>
          <a:lstStyle/>
          <a:p>
            <a:endParaRPr lang="tr-TR" sz="4800" dirty="0" smtClean="0"/>
          </a:p>
          <a:p>
            <a:r>
              <a:rPr lang="tr-TR" sz="4800" dirty="0" smtClean="0"/>
              <a:t>STOK KONTROL YÖNTEMLERİ</a:t>
            </a:r>
            <a:endParaRPr lang="tr-TR" sz="4800" dirty="0"/>
          </a:p>
        </p:txBody>
      </p:sp>
    </p:spTree>
    <p:extLst>
      <p:ext uri="{BB962C8B-B14F-4D97-AF65-F5344CB8AC3E}">
        <p14:creationId xmlns:p14="http://schemas.microsoft.com/office/powerpoint/2010/main" val="10570570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mc:AlternateContent xmlns:mc="http://schemas.openxmlformats.org/markup-compatibility/2006" xmlns:a14="http://schemas.microsoft.com/office/drawing/2010/main">
        <mc:Choice Requires="a14">
          <p:sp>
            <p:nvSpPr>
              <p:cNvPr id="3" name="İçerik Yer Tutucusu 2"/>
              <p:cNvSpPr>
                <a:spLocks noGrp="1"/>
              </p:cNvSpPr>
              <p:nvPr>
                <p:ph idx="1"/>
              </p:nvPr>
            </p:nvSpPr>
            <p:spPr/>
            <p:txBody>
              <a:bodyPr/>
              <a:lstStyle/>
              <a:p>
                <a14:m>
                  <m:oMath xmlns:m="http://schemas.openxmlformats.org/officeDocument/2006/math">
                    <m:r>
                      <a:rPr lang="tr-TR" i="1" smtClean="0">
                        <a:latin typeface="Cambria Math" panose="02040503050406030204" pitchFamily="18" charset="0"/>
                      </a:rPr>
                      <m:t>𝑏</m:t>
                    </m:r>
                    <m:d>
                      <m:dPr>
                        <m:ctrlPr>
                          <a:rPr lang="tr-TR" i="1">
                            <a:latin typeface="Cambria Math" panose="02040503050406030204" pitchFamily="18" charset="0"/>
                          </a:rPr>
                        </m:ctrlPr>
                      </m:dPr>
                      <m:e>
                        <m:r>
                          <a:rPr lang="tr-TR" i="1">
                            <a:latin typeface="Cambria Math" panose="02040503050406030204" pitchFamily="18" charset="0"/>
                          </a:rPr>
                          <m:t>𝑡</m:t>
                        </m:r>
                        <m:r>
                          <m:rPr>
                            <m:nor/>
                          </m:rPr>
                          <a:rPr lang="tr-TR" baseline="-25000"/>
                          <m:t>m</m:t>
                        </m:r>
                      </m:e>
                    </m:d>
                    <m:r>
                      <m:rPr>
                        <m:nor/>
                      </m:rPr>
                      <a:rPr lang="tr-TR" baseline="-25000"/>
                      <m:t>n</m:t>
                    </m:r>
                    <m:r>
                      <m:rPr>
                        <m:nor/>
                      </m:rPr>
                      <a:rPr lang="tr-TR" baseline="-25000"/>
                      <m:t>+1   = </m:t>
                    </m:r>
                    <m:f>
                      <m:fPr>
                        <m:ctrlPr>
                          <a:rPr lang="tr-TR" i="1">
                            <a:latin typeface="Cambria Math" panose="02040503050406030204" pitchFamily="18" charset="0"/>
                          </a:rPr>
                        </m:ctrlPr>
                      </m:fPr>
                      <m:num>
                        <m:nary>
                          <m:naryPr>
                            <m:chr m:val="∑"/>
                            <m:limLoc m:val="undOvr"/>
                            <m:subHide m:val="on"/>
                            <m:supHide m:val="on"/>
                            <m:ctrlPr>
                              <a:rPr lang="tr-TR" i="1">
                                <a:latin typeface="Cambria Math" panose="02040503050406030204" pitchFamily="18" charset="0"/>
                              </a:rPr>
                            </m:ctrlPr>
                          </m:naryPr>
                          <m:sub/>
                          <m:sup/>
                          <m:e>
                            <m:r>
                              <a:rPr lang="tr-TR" i="1">
                                <a:latin typeface="Cambria Math" panose="02040503050406030204" pitchFamily="18" charset="0"/>
                              </a:rPr>
                              <m:t>𝑡</m:t>
                            </m:r>
                            <m:r>
                              <m:rPr>
                                <m:nor/>
                              </m:rPr>
                              <a:rPr lang="tr-TR" baseline="-25000"/>
                              <m:t>m</m:t>
                            </m:r>
                          </m:e>
                        </m:nary>
                      </m:num>
                      <m:den>
                        <m:r>
                          <a:rPr lang="tr-TR" i="1">
                            <a:latin typeface="Cambria Math" panose="02040503050406030204" pitchFamily="18" charset="0"/>
                          </a:rPr>
                          <m:t>𝑛</m:t>
                        </m:r>
                      </m:den>
                    </m:f>
                  </m:oMath>
                </a14:m>
                <a:r>
                  <a:rPr lang="tr-TR" dirty="0" smtClean="0"/>
                  <a:t> </a:t>
                </a:r>
                <a14:m>
                  <m:oMath xmlns:m="http://schemas.openxmlformats.org/officeDocument/2006/math">
                    <m:r>
                      <a:rPr lang="tr-TR" b="0" i="0" baseline="-25000" smtClean="0">
                        <a:latin typeface="Cambria Math" panose="02040503050406030204" pitchFamily="18" charset="0"/>
                      </a:rPr>
                      <m:t>  </m:t>
                    </m:r>
                    <m:r>
                      <a:rPr lang="tr-TR" i="1">
                        <a:latin typeface="Cambria Math" panose="02040503050406030204" pitchFamily="18" charset="0"/>
                      </a:rPr>
                      <m:t>⇒</m:t>
                    </m:r>
                  </m:oMath>
                </a14:m>
                <a:r>
                  <a:rPr lang="tr-TR" dirty="0" smtClean="0"/>
                  <a:t> </a:t>
                </a:r>
                <a14:m>
                  <m:oMath xmlns:m="http://schemas.openxmlformats.org/officeDocument/2006/math">
                    <m:r>
                      <a:rPr lang="tr-TR" i="1">
                        <a:latin typeface="Cambria Math" panose="02040503050406030204" pitchFamily="18" charset="0"/>
                      </a:rPr>
                      <m:t>𝑏</m:t>
                    </m:r>
                    <m:d>
                      <m:dPr>
                        <m:ctrlPr>
                          <a:rPr lang="tr-TR" i="1">
                            <a:latin typeface="Cambria Math" panose="02040503050406030204" pitchFamily="18" charset="0"/>
                          </a:rPr>
                        </m:ctrlPr>
                      </m:dPr>
                      <m:e>
                        <m:r>
                          <a:rPr lang="tr-TR" i="1">
                            <a:latin typeface="Cambria Math" panose="02040503050406030204" pitchFamily="18" charset="0"/>
                          </a:rPr>
                          <m:t>𝑡</m:t>
                        </m:r>
                        <m:r>
                          <m:rPr>
                            <m:nor/>
                          </m:rPr>
                          <a:rPr lang="tr-TR" baseline="-25000"/>
                          <m:t>m</m:t>
                        </m:r>
                      </m:e>
                    </m:d>
                    <m:r>
                      <m:rPr>
                        <m:nor/>
                      </m:rPr>
                      <a:rPr lang="tr-TR" b="0" i="0" baseline="-25000" smtClean="0">
                        <a:latin typeface="Cambria Math" panose="02040503050406030204" pitchFamily="18" charset="0"/>
                      </a:rPr>
                      <m:t>14</m:t>
                    </m:r>
                  </m:oMath>
                </a14:m>
                <a:r>
                  <a:rPr lang="tr-TR" dirty="0" smtClean="0"/>
                  <a:t>  = </a:t>
                </a:r>
                <a14:m>
                  <m:oMath xmlns:m="http://schemas.openxmlformats.org/officeDocument/2006/math">
                    <m:f>
                      <m:fPr>
                        <m:ctrlPr>
                          <a:rPr lang="tr-TR" i="1">
                            <a:latin typeface="Cambria Math" panose="02040503050406030204" pitchFamily="18" charset="0"/>
                          </a:rPr>
                        </m:ctrlPr>
                      </m:fPr>
                      <m:num>
                        <m:r>
                          <a:rPr lang="tr-TR" b="0" i="1" smtClean="0">
                            <a:latin typeface="Cambria Math" panose="02040503050406030204" pitchFamily="18" charset="0"/>
                          </a:rPr>
                          <m:t>125000</m:t>
                        </m:r>
                      </m:num>
                      <m:den>
                        <m:r>
                          <a:rPr lang="tr-TR" b="0" i="1" smtClean="0">
                            <a:latin typeface="Cambria Math" panose="02040503050406030204" pitchFamily="18" charset="0"/>
                          </a:rPr>
                          <m:t>13</m:t>
                        </m:r>
                      </m:den>
                    </m:f>
                  </m:oMath>
                </a14:m>
                <a:r>
                  <a:rPr lang="tr-TR" dirty="0" smtClean="0"/>
                  <a:t>  = 9.615</a:t>
                </a:r>
              </a:p>
              <a:p>
                <a:endParaRPr lang="tr-TR" dirty="0"/>
              </a:p>
              <a:p>
                <a:endParaRPr lang="tr-TR" dirty="0" smtClean="0"/>
              </a:p>
              <a:p>
                <a:r>
                  <a:rPr lang="tr-TR" dirty="0" smtClean="0"/>
                  <a:t>2000 yılından 2012 yılına kadar toplam 13 dönemde meydana gelen toplam talep miktarı 125000 olarak tespit edilmiş, 2013 yılında meydana gelmesi muhtemel talep miktarı 9.615 olarak bulunmuştur.</a:t>
                </a:r>
                <a:endParaRPr lang="tr-TR" dirty="0"/>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blipFill>
                <a:blip r:embed="rId2"/>
                <a:stretch>
                  <a:fillRect l="-1043"/>
                </a:stretch>
              </a:blipFill>
            </p:spPr>
            <p:txBody>
              <a:bodyPr/>
              <a:lstStyle/>
              <a:p>
                <a:r>
                  <a:rPr lang="tr-TR">
                    <a:noFill/>
                  </a:rPr>
                  <a:t> </a:t>
                </a:r>
              </a:p>
            </p:txBody>
          </p:sp>
        </mc:Fallback>
      </mc:AlternateContent>
    </p:spTree>
    <p:extLst>
      <p:ext uri="{BB962C8B-B14F-4D97-AF65-F5344CB8AC3E}">
        <p14:creationId xmlns:p14="http://schemas.microsoft.com/office/powerpoint/2010/main" val="10176796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Hareketli Ortalamalar Yöntemi</a:t>
            </a:r>
            <a:endParaRPr lang="tr-TR" dirty="0"/>
          </a:p>
        </p:txBody>
      </p:sp>
      <p:sp>
        <p:nvSpPr>
          <p:cNvPr id="3" name="İçerik Yer Tutucusu 2"/>
          <p:cNvSpPr>
            <a:spLocks noGrp="1"/>
          </p:cNvSpPr>
          <p:nvPr>
            <p:ph idx="1"/>
          </p:nvPr>
        </p:nvSpPr>
        <p:spPr/>
        <p:txBody>
          <a:bodyPr/>
          <a:lstStyle/>
          <a:p>
            <a:r>
              <a:rPr lang="tr-TR" dirty="0" smtClean="0"/>
              <a:t>Basit ortalamalar yönteminden farklı bir şekilde, talep tahmini yapılmaya çalışılan döneme en yakın dönemler seçilerek analiz gerçekleştirilmektedir. Genellikle son üç ya da beş yıllık talebe ilişkin veriler dikkate alınmaktadır</a:t>
            </a:r>
          </a:p>
          <a:p>
            <a:r>
              <a:rPr lang="tr-TR" dirty="0" smtClean="0"/>
              <a:t>Hareketli ortalamalar yöntemi;</a:t>
            </a:r>
          </a:p>
          <a:p>
            <a:pPr lvl="1"/>
            <a:r>
              <a:rPr lang="tr-TR" dirty="0" smtClean="0"/>
              <a:t>Basit hareketli ortalamalar yöntemi</a:t>
            </a:r>
          </a:p>
          <a:p>
            <a:pPr lvl="1"/>
            <a:r>
              <a:rPr lang="tr-TR" dirty="0" smtClean="0"/>
              <a:t>Ağırlıklı hareketli ortalamalar yöntemi</a:t>
            </a:r>
          </a:p>
          <a:p>
            <a:endParaRPr lang="tr-TR" dirty="0"/>
          </a:p>
          <a:p>
            <a:r>
              <a:rPr lang="tr-TR" dirty="0" smtClean="0"/>
              <a:t>İki farklı alt yöntemle uygulanabilmektedir.</a:t>
            </a:r>
            <a:endParaRPr lang="tr-TR" dirty="0"/>
          </a:p>
        </p:txBody>
      </p:sp>
    </p:spTree>
    <p:extLst>
      <p:ext uri="{BB962C8B-B14F-4D97-AF65-F5344CB8AC3E}">
        <p14:creationId xmlns:p14="http://schemas.microsoft.com/office/powerpoint/2010/main" val="13835009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mc:AlternateContent xmlns:mc="http://schemas.openxmlformats.org/markup-compatibility/2006" xmlns:a14="http://schemas.microsoft.com/office/drawing/2010/main">
        <mc:Choice Requires="a14">
          <p:sp>
            <p:nvSpPr>
              <p:cNvPr id="3" name="İçerik Yer Tutucusu 2"/>
              <p:cNvSpPr>
                <a:spLocks noGrp="1"/>
              </p:cNvSpPr>
              <p:nvPr>
                <p:ph idx="1"/>
              </p:nvPr>
            </p:nvSpPr>
            <p:spPr>
              <a:xfrm>
                <a:off x="838200" y="522514"/>
                <a:ext cx="10515600" cy="5654449"/>
              </a:xfrm>
            </p:spPr>
            <p:txBody>
              <a:bodyPr/>
              <a:lstStyle/>
              <a:p>
                <a:r>
                  <a:rPr lang="tr-TR" dirty="0" smtClean="0"/>
                  <a:t>Basit hareketli ortalamalar yönteminde olası talebin öngörülebilmesi için talep tahmini yapılan döneme en yakın dönemler değerlendirilmeye alınmakta, belirlenen dönemlerde meydana gelen taleplerin toplam değeri dönem sayısına bölünmekte, meydana gelmesi muhtemel talep bulunmaktadır.</a:t>
                </a:r>
              </a:p>
              <a:p>
                <a:endParaRPr lang="tr-TR" dirty="0" smtClean="0"/>
              </a:p>
              <a:p>
                <a14:m>
                  <m:oMath xmlns:m="http://schemas.openxmlformats.org/officeDocument/2006/math">
                    <m:r>
                      <a:rPr lang="tr-TR" sz="4000" i="1" baseline="-25000">
                        <a:latin typeface="Cambria Math" panose="02040503050406030204" pitchFamily="18" charset="0"/>
                      </a:rPr>
                      <m:t>𝑏h𝑜</m:t>
                    </m:r>
                    <m:d>
                      <m:dPr>
                        <m:ctrlPr>
                          <a:rPr lang="tr-TR" sz="4000" i="1">
                            <a:latin typeface="Cambria Math" panose="02040503050406030204" pitchFamily="18" charset="0"/>
                          </a:rPr>
                        </m:ctrlPr>
                      </m:dPr>
                      <m:e>
                        <m:r>
                          <a:rPr lang="tr-TR" sz="4000" i="1">
                            <a:latin typeface="Cambria Math" panose="02040503050406030204" pitchFamily="18" charset="0"/>
                          </a:rPr>
                          <m:t>𝑡</m:t>
                        </m:r>
                        <m:r>
                          <m:rPr>
                            <m:nor/>
                          </m:rPr>
                          <a:rPr lang="tr-TR" sz="4000" baseline="-25000"/>
                          <m:t>m</m:t>
                        </m:r>
                      </m:e>
                    </m:d>
                    <m:r>
                      <m:rPr>
                        <m:nor/>
                      </m:rPr>
                      <a:rPr lang="tr-TR" sz="4000" baseline="-25000"/>
                      <m:t>n</m:t>
                    </m:r>
                    <m:r>
                      <m:rPr>
                        <m:nor/>
                      </m:rPr>
                      <a:rPr lang="tr-TR" sz="4000" baseline="-25000"/>
                      <m:t>+1 </m:t>
                    </m:r>
                    <m:r>
                      <a:rPr lang="tr-TR" sz="4000" i="1" baseline="-25000">
                        <a:latin typeface="Cambria Math" panose="02040503050406030204" pitchFamily="18" charset="0"/>
                      </a:rPr>
                      <m:t>=</m:t>
                    </m:r>
                    <m:f>
                      <m:fPr>
                        <m:ctrlPr>
                          <a:rPr lang="tr-TR" sz="4000" i="1" baseline="-25000">
                            <a:latin typeface="Cambria Math" panose="02040503050406030204" pitchFamily="18" charset="0"/>
                          </a:rPr>
                        </m:ctrlPr>
                      </m:fPr>
                      <m:num>
                        <m:r>
                          <a:rPr lang="tr-TR" sz="4000" i="1" baseline="-25000">
                            <a:latin typeface="Cambria Math" panose="02040503050406030204" pitchFamily="18" charset="0"/>
                          </a:rPr>
                          <m:t>𝑎</m:t>
                        </m:r>
                        <m:r>
                          <m:rPr>
                            <m:nor/>
                          </m:rPr>
                          <a:rPr lang="tr-TR" sz="4000" baseline="-25000"/>
                          <m:t>i</m:t>
                        </m:r>
                        <m:r>
                          <m:rPr>
                            <m:nor/>
                          </m:rPr>
                          <a:rPr lang="tr-TR" sz="4000" i="1" baseline="-25000"/>
                          <m:t>−</m:t>
                        </m:r>
                        <m:r>
                          <m:rPr>
                            <m:nor/>
                          </m:rPr>
                          <a:rPr lang="tr-TR" sz="4000" baseline="-25000"/>
                          <m:t>n</m:t>
                        </m:r>
                        <m:r>
                          <m:rPr>
                            <m:nor/>
                          </m:rPr>
                          <a:rPr lang="tr-TR" sz="4000"/>
                          <m:t> ……</m:t>
                        </m:r>
                        <m:r>
                          <m:rPr>
                            <m:nor/>
                          </m:rPr>
                          <a:rPr lang="tr-TR" sz="4000" baseline="-25000"/>
                          <m:t> +</m:t>
                        </m:r>
                        <m:r>
                          <a:rPr lang="tr-TR" sz="4000" i="1" baseline="-25000">
                            <a:latin typeface="Cambria Math" panose="02040503050406030204" pitchFamily="18" charset="0"/>
                          </a:rPr>
                          <m:t>𝑎</m:t>
                        </m:r>
                        <m:r>
                          <m:rPr>
                            <m:nor/>
                          </m:rPr>
                          <a:rPr lang="tr-TR" sz="4000" baseline="-25000"/>
                          <m:t>i</m:t>
                        </m:r>
                        <m:r>
                          <m:rPr>
                            <m:nor/>
                          </m:rPr>
                          <a:rPr lang="tr-TR" sz="4000" i="1" baseline="-25000"/>
                          <m:t>−</m:t>
                        </m:r>
                        <m:r>
                          <m:rPr>
                            <m:nor/>
                          </m:rPr>
                          <a:rPr lang="tr-TR" sz="4000" baseline="-25000"/>
                          <m:t>3+</m:t>
                        </m:r>
                        <m:r>
                          <a:rPr lang="tr-TR" sz="4000" i="1" baseline="-25000">
                            <a:latin typeface="Cambria Math" panose="02040503050406030204" pitchFamily="18" charset="0"/>
                          </a:rPr>
                          <m:t>𝑎</m:t>
                        </m:r>
                        <m:r>
                          <m:rPr>
                            <m:nor/>
                          </m:rPr>
                          <a:rPr lang="tr-TR" sz="4000" baseline="-25000"/>
                          <m:t>i</m:t>
                        </m:r>
                        <m:r>
                          <m:rPr>
                            <m:nor/>
                          </m:rPr>
                          <a:rPr lang="tr-TR" sz="4000" i="1" baseline="-25000"/>
                          <m:t>−</m:t>
                        </m:r>
                        <m:r>
                          <m:rPr>
                            <m:nor/>
                          </m:rPr>
                          <a:rPr lang="tr-TR" sz="4000" baseline="-25000"/>
                          <m:t>2+</m:t>
                        </m:r>
                        <m:r>
                          <a:rPr lang="tr-TR" sz="4000" i="1" baseline="-25000">
                            <a:latin typeface="Cambria Math" panose="02040503050406030204" pitchFamily="18" charset="0"/>
                          </a:rPr>
                          <m:t>𝑎</m:t>
                        </m:r>
                        <m:r>
                          <m:rPr>
                            <m:nor/>
                          </m:rPr>
                          <a:rPr lang="tr-TR" sz="4000" baseline="-25000"/>
                          <m:t>i</m:t>
                        </m:r>
                        <m:r>
                          <m:rPr>
                            <m:nor/>
                          </m:rPr>
                          <a:rPr lang="tr-TR" sz="4000" i="1" baseline="-25000"/>
                          <m:t>−</m:t>
                        </m:r>
                        <m:r>
                          <m:rPr>
                            <m:nor/>
                          </m:rPr>
                          <a:rPr lang="tr-TR" sz="4000" baseline="-25000"/>
                          <m:t>1</m:t>
                        </m:r>
                      </m:num>
                      <m:den>
                        <m:r>
                          <a:rPr lang="tr-TR" sz="4000" i="1" baseline="-25000">
                            <a:latin typeface="Cambria Math" panose="02040503050406030204" pitchFamily="18" charset="0"/>
                          </a:rPr>
                          <m:t>𝑛</m:t>
                        </m:r>
                      </m:den>
                    </m:f>
                  </m:oMath>
                </a14:m>
                <a:endParaRPr lang="tr-TR" sz="4000" dirty="0" smtClean="0"/>
              </a:p>
              <a:p>
                <a:endParaRPr lang="tr-TR" sz="4000" dirty="0"/>
              </a:p>
              <a:p>
                <a14:m>
                  <m:oMath xmlns:m="http://schemas.openxmlformats.org/officeDocument/2006/math">
                    <m:r>
                      <a:rPr lang="tr-TR" i="1" baseline="-25000">
                        <a:latin typeface="Cambria Math" panose="02040503050406030204" pitchFamily="18" charset="0"/>
                      </a:rPr>
                      <m:t>𝑏h𝑜</m:t>
                    </m:r>
                    <m:d>
                      <m:dPr>
                        <m:ctrlPr>
                          <a:rPr lang="tr-TR" i="1">
                            <a:latin typeface="Cambria Math" panose="02040503050406030204" pitchFamily="18" charset="0"/>
                          </a:rPr>
                        </m:ctrlPr>
                      </m:dPr>
                      <m:e>
                        <m:r>
                          <a:rPr lang="tr-TR" i="1">
                            <a:latin typeface="Cambria Math" panose="02040503050406030204" pitchFamily="18" charset="0"/>
                          </a:rPr>
                          <m:t>𝑡</m:t>
                        </m:r>
                        <m:r>
                          <m:rPr>
                            <m:nor/>
                          </m:rPr>
                          <a:rPr lang="tr-TR" baseline="-25000"/>
                          <m:t>m</m:t>
                        </m:r>
                      </m:e>
                    </m:d>
                    <m:r>
                      <m:rPr>
                        <m:nor/>
                      </m:rPr>
                      <a:rPr lang="tr-TR" baseline="-25000"/>
                      <m:t>n</m:t>
                    </m:r>
                    <m:r>
                      <m:rPr>
                        <m:nor/>
                      </m:rPr>
                      <a:rPr lang="tr-TR" baseline="-25000"/>
                      <m:t>+1</m:t>
                    </m:r>
                  </m:oMath>
                </a14:m>
                <a:r>
                  <a:rPr lang="tr-TR" dirty="0" smtClean="0"/>
                  <a:t>  = talep tahmini yapılan dönem</a:t>
                </a:r>
              </a:p>
              <a:p>
                <a14:m>
                  <m:oMath xmlns:m="http://schemas.openxmlformats.org/officeDocument/2006/math">
                    <m:nary>
                      <m:naryPr>
                        <m:chr m:val="∑"/>
                        <m:limLoc m:val="undOvr"/>
                        <m:subHide m:val="on"/>
                        <m:supHide m:val="on"/>
                        <m:ctrlPr>
                          <a:rPr lang="tr-TR" i="1">
                            <a:latin typeface="Cambria Math" panose="02040503050406030204" pitchFamily="18" charset="0"/>
                          </a:rPr>
                        </m:ctrlPr>
                      </m:naryPr>
                      <m:sub/>
                      <m:sup/>
                      <m:e>
                        <m:r>
                          <a:rPr lang="tr-TR" i="1">
                            <a:latin typeface="Cambria Math" panose="02040503050406030204" pitchFamily="18" charset="0"/>
                          </a:rPr>
                          <m:t>𝑡</m:t>
                        </m:r>
                        <m:r>
                          <m:rPr>
                            <m:nor/>
                          </m:rPr>
                          <a:rPr lang="tr-TR" baseline="-25000"/>
                          <m:t>m</m:t>
                        </m:r>
                      </m:e>
                    </m:nary>
                  </m:oMath>
                </a14:m>
                <a:r>
                  <a:rPr lang="tr-TR" dirty="0" smtClean="0"/>
                  <a:t>           = önceki dönemlerde gerçekleşen taleplerin toplamı</a:t>
                </a:r>
              </a:p>
              <a:p>
                <a:r>
                  <a:rPr lang="tr-TR" dirty="0" smtClean="0"/>
                  <a:t>n                 = değerlendirilen dönem toplamı</a:t>
                </a:r>
                <a:endParaRPr lang="tr-TR" dirty="0"/>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xfrm>
                <a:off x="838200" y="522514"/>
                <a:ext cx="10515600" cy="5654449"/>
              </a:xfrm>
              <a:blipFill>
                <a:blip r:embed="rId2"/>
                <a:stretch>
                  <a:fillRect l="-1043" t="-1834" b="-2589"/>
                </a:stretch>
              </a:blipFill>
            </p:spPr>
            <p:txBody>
              <a:bodyPr/>
              <a:lstStyle/>
              <a:p>
                <a:r>
                  <a:rPr lang="tr-TR">
                    <a:noFill/>
                  </a:rPr>
                  <a:t> </a:t>
                </a:r>
              </a:p>
            </p:txBody>
          </p:sp>
        </mc:Fallback>
      </mc:AlternateContent>
    </p:spTree>
    <p:extLst>
      <p:ext uri="{BB962C8B-B14F-4D97-AF65-F5344CB8AC3E}">
        <p14:creationId xmlns:p14="http://schemas.microsoft.com/office/powerpoint/2010/main" val="33118125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2400" dirty="0" smtClean="0"/>
              <a:t>Bir otomotiv yan sanayi firması otomobil üreticileri için direksiyon simidi üretmektedir. 2013 yılında gerçekleşmesi muhtemel talebin belirlenmesi için talep </a:t>
            </a:r>
            <a:r>
              <a:rPr lang="tr-TR" sz="2400" dirty="0" err="1" smtClean="0"/>
              <a:t>tahminleme</a:t>
            </a:r>
            <a:r>
              <a:rPr lang="tr-TR" sz="2400" dirty="0" smtClean="0"/>
              <a:t> yapan işletmenin geçmiş dönemlere ilişkin talep bilgileri aşağıda görülmektedir. Basit ortalamalar yöntemine göre 2013 yılında meydana gelmesi muhtemel talep ne olabilir?</a:t>
            </a:r>
            <a:endParaRPr lang="tr-TR" sz="24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988453213"/>
              </p:ext>
            </p:extLst>
          </p:nvPr>
        </p:nvGraphicFramePr>
        <p:xfrm>
          <a:off x="1959428" y="1933302"/>
          <a:ext cx="7171508" cy="3931920"/>
        </p:xfrm>
        <a:graphic>
          <a:graphicData uri="http://schemas.openxmlformats.org/drawingml/2006/table">
            <a:tbl>
              <a:tblPr>
                <a:tableStyleId>{5C22544A-7EE6-4342-B048-85BDC9FD1C3A}</a:tableStyleId>
              </a:tblPr>
              <a:tblGrid>
                <a:gridCol w="1474319">
                  <a:extLst>
                    <a:ext uri="{9D8B030D-6E8A-4147-A177-3AD203B41FA5}">
                      <a16:colId xmlns:a16="http://schemas.microsoft.com/office/drawing/2014/main" val="1833954460"/>
                    </a:ext>
                  </a:extLst>
                </a:gridCol>
                <a:gridCol w="2190416">
                  <a:extLst>
                    <a:ext uri="{9D8B030D-6E8A-4147-A177-3AD203B41FA5}">
                      <a16:colId xmlns:a16="http://schemas.microsoft.com/office/drawing/2014/main" val="3458099112"/>
                    </a:ext>
                  </a:extLst>
                </a:gridCol>
                <a:gridCol w="1484850">
                  <a:extLst>
                    <a:ext uri="{9D8B030D-6E8A-4147-A177-3AD203B41FA5}">
                      <a16:colId xmlns:a16="http://schemas.microsoft.com/office/drawing/2014/main" val="1639648272"/>
                    </a:ext>
                  </a:extLst>
                </a:gridCol>
                <a:gridCol w="2021923">
                  <a:extLst>
                    <a:ext uri="{9D8B030D-6E8A-4147-A177-3AD203B41FA5}">
                      <a16:colId xmlns:a16="http://schemas.microsoft.com/office/drawing/2014/main" val="1686704104"/>
                    </a:ext>
                  </a:extLst>
                </a:gridCol>
              </a:tblGrid>
              <a:tr h="491490">
                <a:tc>
                  <a:txBody>
                    <a:bodyPr/>
                    <a:lstStyle/>
                    <a:p>
                      <a:pPr algn="ctr" fontAlgn="b"/>
                      <a:r>
                        <a:rPr lang="tr-TR" sz="2400" u="none" strike="noStrike" dirty="0">
                          <a:effectLst/>
                        </a:rPr>
                        <a:t>Yıl</a:t>
                      </a:r>
                      <a:endParaRPr lang="tr-TR" sz="2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2400" u="none" strike="noStrike" dirty="0">
                          <a:effectLst/>
                        </a:rPr>
                        <a:t>Talep</a:t>
                      </a:r>
                      <a:endParaRPr lang="tr-TR" sz="2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2400" u="none" strike="noStrike">
                          <a:effectLst/>
                        </a:rPr>
                        <a:t>Yıl</a:t>
                      </a:r>
                      <a:endParaRPr lang="tr-TR" sz="2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2400" u="none" strike="noStrike">
                          <a:effectLst/>
                        </a:rPr>
                        <a:t>Talep</a:t>
                      </a:r>
                      <a:endParaRPr lang="tr-TR" sz="24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83658275"/>
                  </a:ext>
                </a:extLst>
              </a:tr>
              <a:tr h="491490">
                <a:tc>
                  <a:txBody>
                    <a:bodyPr/>
                    <a:lstStyle/>
                    <a:p>
                      <a:pPr algn="r" fontAlgn="b"/>
                      <a:r>
                        <a:rPr lang="tr-TR" sz="2400" u="none" strike="noStrike">
                          <a:effectLst/>
                        </a:rPr>
                        <a:t>2000</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dirty="0">
                          <a:effectLst/>
                        </a:rPr>
                        <a:t>11000</a:t>
                      </a:r>
                      <a:endParaRPr lang="tr-T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dirty="0">
                          <a:effectLst/>
                        </a:rPr>
                        <a:t>2007</a:t>
                      </a:r>
                      <a:endParaRPr lang="tr-T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dirty="0">
                          <a:effectLst/>
                        </a:rPr>
                        <a:t>12000</a:t>
                      </a:r>
                      <a:endParaRPr lang="tr-TR"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97339426"/>
                  </a:ext>
                </a:extLst>
              </a:tr>
              <a:tr h="491490">
                <a:tc>
                  <a:txBody>
                    <a:bodyPr/>
                    <a:lstStyle/>
                    <a:p>
                      <a:pPr algn="r" fontAlgn="b"/>
                      <a:r>
                        <a:rPr lang="tr-TR" sz="2400" u="none" strike="noStrike">
                          <a:effectLst/>
                        </a:rPr>
                        <a:t>2001</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dirty="0">
                          <a:effectLst/>
                        </a:rPr>
                        <a:t>10000</a:t>
                      </a:r>
                      <a:endParaRPr lang="tr-T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a:effectLst/>
                        </a:rPr>
                        <a:t>2008</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dirty="0">
                          <a:effectLst/>
                        </a:rPr>
                        <a:t>11000</a:t>
                      </a:r>
                      <a:endParaRPr lang="tr-TR"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26920407"/>
                  </a:ext>
                </a:extLst>
              </a:tr>
              <a:tr h="491490">
                <a:tc>
                  <a:txBody>
                    <a:bodyPr/>
                    <a:lstStyle/>
                    <a:p>
                      <a:pPr algn="r" fontAlgn="b"/>
                      <a:r>
                        <a:rPr lang="tr-TR" sz="2400" u="none" strike="noStrike">
                          <a:effectLst/>
                        </a:rPr>
                        <a:t>2002</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a:effectLst/>
                        </a:rPr>
                        <a:t>12000</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a:effectLst/>
                        </a:rPr>
                        <a:t>2009</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dirty="0">
                          <a:effectLst/>
                        </a:rPr>
                        <a:t>9000</a:t>
                      </a:r>
                      <a:endParaRPr lang="tr-TR"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61952456"/>
                  </a:ext>
                </a:extLst>
              </a:tr>
              <a:tr h="491490">
                <a:tc>
                  <a:txBody>
                    <a:bodyPr/>
                    <a:lstStyle/>
                    <a:p>
                      <a:pPr algn="r" fontAlgn="b"/>
                      <a:r>
                        <a:rPr lang="tr-TR" sz="2400" u="none" strike="noStrike">
                          <a:effectLst/>
                        </a:rPr>
                        <a:t>2003</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a:effectLst/>
                        </a:rPr>
                        <a:t>9000</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a:effectLst/>
                        </a:rPr>
                        <a:t>2010</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dirty="0">
                          <a:effectLst/>
                        </a:rPr>
                        <a:t>7000</a:t>
                      </a:r>
                      <a:endParaRPr lang="tr-TR"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12127772"/>
                  </a:ext>
                </a:extLst>
              </a:tr>
              <a:tr h="491490">
                <a:tc>
                  <a:txBody>
                    <a:bodyPr/>
                    <a:lstStyle/>
                    <a:p>
                      <a:pPr algn="r" fontAlgn="b"/>
                      <a:r>
                        <a:rPr lang="tr-TR" sz="2400" u="none" strike="noStrike">
                          <a:effectLst/>
                        </a:rPr>
                        <a:t>2004</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a:effectLst/>
                        </a:rPr>
                        <a:t>7000</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a:effectLst/>
                        </a:rPr>
                        <a:t>2011</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dirty="0">
                          <a:effectLst/>
                        </a:rPr>
                        <a:t>7000</a:t>
                      </a:r>
                      <a:endParaRPr lang="tr-TR"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61062674"/>
                  </a:ext>
                </a:extLst>
              </a:tr>
              <a:tr h="491490">
                <a:tc>
                  <a:txBody>
                    <a:bodyPr/>
                    <a:lstStyle/>
                    <a:p>
                      <a:pPr algn="r" fontAlgn="b"/>
                      <a:r>
                        <a:rPr lang="tr-TR" sz="2400" u="none" strike="noStrike">
                          <a:effectLst/>
                        </a:rPr>
                        <a:t>2005</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a:effectLst/>
                        </a:rPr>
                        <a:t>9000</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a:effectLst/>
                        </a:rPr>
                        <a:t>2012</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dirty="0">
                          <a:effectLst/>
                        </a:rPr>
                        <a:t>9000</a:t>
                      </a:r>
                      <a:endParaRPr lang="tr-TR"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20612244"/>
                  </a:ext>
                </a:extLst>
              </a:tr>
              <a:tr h="491490">
                <a:tc>
                  <a:txBody>
                    <a:bodyPr/>
                    <a:lstStyle/>
                    <a:p>
                      <a:pPr algn="r" fontAlgn="b"/>
                      <a:r>
                        <a:rPr lang="tr-TR" sz="2400" u="none" strike="noStrike">
                          <a:effectLst/>
                        </a:rPr>
                        <a:t>2006</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a:effectLst/>
                        </a:rPr>
                        <a:t>12000</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a:effectLst/>
                        </a:rPr>
                        <a:t>2013</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2400" u="none" strike="noStrike" dirty="0">
                          <a:effectLst/>
                        </a:rPr>
                        <a:t>?</a:t>
                      </a:r>
                      <a:endParaRPr lang="tr-TR"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86497904"/>
                  </a:ext>
                </a:extLst>
              </a:tr>
            </a:tbl>
          </a:graphicData>
        </a:graphic>
      </p:graphicFrame>
    </p:spTree>
    <p:extLst>
      <p:ext uri="{BB962C8B-B14F-4D97-AF65-F5344CB8AC3E}">
        <p14:creationId xmlns:p14="http://schemas.microsoft.com/office/powerpoint/2010/main" val="17116713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mc:AlternateContent xmlns:mc="http://schemas.openxmlformats.org/markup-compatibility/2006" xmlns:a14="http://schemas.microsoft.com/office/drawing/2010/main">
        <mc:Choice Requires="a14">
          <p:sp>
            <p:nvSpPr>
              <p:cNvPr id="3" name="İçerik Yer Tutucusu 2"/>
              <p:cNvSpPr>
                <a:spLocks noGrp="1"/>
              </p:cNvSpPr>
              <p:nvPr>
                <p:ph idx="1"/>
              </p:nvPr>
            </p:nvSpPr>
            <p:spPr>
              <a:xfrm>
                <a:off x="838200" y="1502229"/>
                <a:ext cx="10515600" cy="4674734"/>
              </a:xfrm>
            </p:spPr>
            <p:txBody>
              <a:bodyPr>
                <a:normAutofit/>
              </a:bodyPr>
              <a:lstStyle/>
              <a:p>
                <a14:m>
                  <m:oMath xmlns:m="http://schemas.openxmlformats.org/officeDocument/2006/math">
                    <m:r>
                      <a:rPr lang="tr-TR" i="1" baseline="-25000" smtClean="0">
                        <a:latin typeface="Cambria Math" panose="02040503050406030204" pitchFamily="18" charset="0"/>
                      </a:rPr>
                      <m:t>𝑏h𝑜</m:t>
                    </m:r>
                    <m:d>
                      <m:dPr>
                        <m:ctrlPr>
                          <a:rPr lang="tr-TR" i="1">
                            <a:latin typeface="Cambria Math" panose="02040503050406030204" pitchFamily="18" charset="0"/>
                          </a:rPr>
                        </m:ctrlPr>
                      </m:dPr>
                      <m:e>
                        <m:r>
                          <a:rPr lang="tr-TR" i="1">
                            <a:latin typeface="Cambria Math" panose="02040503050406030204" pitchFamily="18" charset="0"/>
                          </a:rPr>
                          <m:t>𝑡</m:t>
                        </m:r>
                        <m:r>
                          <m:rPr>
                            <m:nor/>
                          </m:rPr>
                          <a:rPr lang="tr-TR" baseline="-25000"/>
                          <m:t>m</m:t>
                        </m:r>
                      </m:e>
                    </m:d>
                    <m:r>
                      <m:rPr>
                        <m:nor/>
                      </m:rPr>
                      <a:rPr lang="tr-TR" baseline="-25000"/>
                      <m:t>n</m:t>
                    </m:r>
                    <m:r>
                      <m:rPr>
                        <m:nor/>
                      </m:rPr>
                      <a:rPr lang="tr-TR" baseline="-25000"/>
                      <m:t>+1 </m:t>
                    </m:r>
                    <m:r>
                      <a:rPr lang="tr-TR" i="1" baseline="-25000">
                        <a:latin typeface="Cambria Math" panose="02040503050406030204" pitchFamily="18" charset="0"/>
                      </a:rPr>
                      <m:t>=</m:t>
                    </m:r>
                    <m:f>
                      <m:fPr>
                        <m:ctrlPr>
                          <a:rPr lang="tr-TR" i="1" baseline="-25000">
                            <a:latin typeface="Cambria Math" panose="02040503050406030204" pitchFamily="18" charset="0"/>
                          </a:rPr>
                        </m:ctrlPr>
                      </m:fPr>
                      <m:num>
                        <m:r>
                          <a:rPr lang="tr-TR" i="1" baseline="-25000">
                            <a:latin typeface="Cambria Math" panose="02040503050406030204" pitchFamily="18" charset="0"/>
                          </a:rPr>
                          <m:t>𝑎</m:t>
                        </m:r>
                        <m:r>
                          <m:rPr>
                            <m:nor/>
                          </m:rPr>
                          <a:rPr lang="tr-TR" baseline="-25000"/>
                          <m:t>i</m:t>
                        </m:r>
                        <m:r>
                          <m:rPr>
                            <m:nor/>
                          </m:rPr>
                          <a:rPr lang="tr-TR" i="1" baseline="-25000"/>
                          <m:t>−</m:t>
                        </m:r>
                        <m:r>
                          <m:rPr>
                            <m:nor/>
                          </m:rPr>
                          <a:rPr lang="tr-TR" baseline="-25000"/>
                          <m:t>n</m:t>
                        </m:r>
                        <m:r>
                          <m:rPr>
                            <m:nor/>
                          </m:rPr>
                          <a:rPr lang="tr-TR"/>
                          <m:t> ……</m:t>
                        </m:r>
                        <m:r>
                          <m:rPr>
                            <m:nor/>
                          </m:rPr>
                          <a:rPr lang="tr-TR" baseline="-25000"/>
                          <m:t> +</m:t>
                        </m:r>
                        <m:r>
                          <a:rPr lang="tr-TR" i="1" baseline="-25000">
                            <a:latin typeface="Cambria Math" panose="02040503050406030204" pitchFamily="18" charset="0"/>
                          </a:rPr>
                          <m:t>𝑎</m:t>
                        </m:r>
                        <m:r>
                          <m:rPr>
                            <m:nor/>
                          </m:rPr>
                          <a:rPr lang="tr-TR" baseline="-25000"/>
                          <m:t>i</m:t>
                        </m:r>
                        <m:r>
                          <m:rPr>
                            <m:nor/>
                          </m:rPr>
                          <a:rPr lang="tr-TR" i="1" baseline="-25000"/>
                          <m:t>−</m:t>
                        </m:r>
                        <m:r>
                          <m:rPr>
                            <m:nor/>
                          </m:rPr>
                          <a:rPr lang="tr-TR" baseline="-25000"/>
                          <m:t>3+</m:t>
                        </m:r>
                        <m:r>
                          <a:rPr lang="tr-TR" i="1" baseline="-25000">
                            <a:latin typeface="Cambria Math" panose="02040503050406030204" pitchFamily="18" charset="0"/>
                          </a:rPr>
                          <m:t>𝑎</m:t>
                        </m:r>
                        <m:r>
                          <m:rPr>
                            <m:nor/>
                          </m:rPr>
                          <a:rPr lang="tr-TR" baseline="-25000"/>
                          <m:t>i</m:t>
                        </m:r>
                        <m:r>
                          <m:rPr>
                            <m:nor/>
                          </m:rPr>
                          <a:rPr lang="tr-TR" i="1" baseline="-25000"/>
                          <m:t>−</m:t>
                        </m:r>
                        <m:r>
                          <m:rPr>
                            <m:nor/>
                          </m:rPr>
                          <a:rPr lang="tr-TR" baseline="-25000"/>
                          <m:t>2+</m:t>
                        </m:r>
                        <m:r>
                          <a:rPr lang="tr-TR" i="1" baseline="-25000">
                            <a:latin typeface="Cambria Math" panose="02040503050406030204" pitchFamily="18" charset="0"/>
                          </a:rPr>
                          <m:t>𝑎</m:t>
                        </m:r>
                        <m:r>
                          <m:rPr>
                            <m:nor/>
                          </m:rPr>
                          <a:rPr lang="tr-TR" baseline="-25000"/>
                          <m:t>i</m:t>
                        </m:r>
                        <m:r>
                          <m:rPr>
                            <m:nor/>
                          </m:rPr>
                          <a:rPr lang="tr-TR" i="1" baseline="-25000"/>
                          <m:t>−</m:t>
                        </m:r>
                        <m:r>
                          <m:rPr>
                            <m:nor/>
                          </m:rPr>
                          <a:rPr lang="tr-TR" baseline="-25000"/>
                          <m:t>1</m:t>
                        </m:r>
                      </m:num>
                      <m:den>
                        <m:r>
                          <a:rPr lang="tr-TR" i="1" baseline="-25000">
                            <a:latin typeface="Cambria Math" panose="02040503050406030204" pitchFamily="18" charset="0"/>
                          </a:rPr>
                          <m:t>𝑛</m:t>
                        </m:r>
                      </m:den>
                    </m:f>
                  </m:oMath>
                </a14:m>
                <a:endParaRPr lang="tr-TR" dirty="0" smtClean="0"/>
              </a:p>
              <a:p>
                <a:endParaRPr lang="tr-TR" dirty="0"/>
              </a:p>
              <a:p>
                <a14:m>
                  <m:oMath xmlns:m="http://schemas.openxmlformats.org/officeDocument/2006/math">
                    <m:r>
                      <a:rPr lang="tr-TR" i="1" baseline="-25000">
                        <a:latin typeface="Cambria Math" panose="02040503050406030204" pitchFamily="18" charset="0"/>
                      </a:rPr>
                      <m:t>𝑏h𝑜</m:t>
                    </m:r>
                    <m:d>
                      <m:dPr>
                        <m:ctrlPr>
                          <a:rPr lang="tr-TR" i="1">
                            <a:latin typeface="Cambria Math" panose="02040503050406030204" pitchFamily="18" charset="0"/>
                          </a:rPr>
                        </m:ctrlPr>
                      </m:dPr>
                      <m:e>
                        <m:r>
                          <a:rPr lang="tr-TR" i="1">
                            <a:latin typeface="Cambria Math" panose="02040503050406030204" pitchFamily="18" charset="0"/>
                          </a:rPr>
                          <m:t>𝑡</m:t>
                        </m:r>
                        <m:r>
                          <m:rPr>
                            <m:nor/>
                          </m:rPr>
                          <a:rPr lang="tr-TR" baseline="-25000"/>
                          <m:t>m</m:t>
                        </m:r>
                      </m:e>
                    </m:d>
                    <m:r>
                      <m:rPr>
                        <m:nor/>
                      </m:rPr>
                      <a:rPr lang="tr-TR" b="0" i="0" baseline="-25000" smtClean="0">
                        <a:latin typeface="Cambria Math" panose="02040503050406030204" pitchFamily="18" charset="0"/>
                      </a:rPr>
                      <m:t>3</m:t>
                    </m:r>
                    <m:r>
                      <m:rPr>
                        <m:nor/>
                      </m:rPr>
                      <a:rPr lang="tr-TR" baseline="-25000"/>
                      <m:t>+1 </m:t>
                    </m:r>
                    <m:r>
                      <a:rPr lang="tr-TR" i="1" baseline="-25000">
                        <a:latin typeface="Cambria Math" panose="02040503050406030204" pitchFamily="18" charset="0"/>
                      </a:rPr>
                      <m:t>=</m:t>
                    </m:r>
                    <m:f>
                      <m:fPr>
                        <m:ctrlPr>
                          <a:rPr lang="tr-TR" i="1">
                            <a:latin typeface="Cambria Math" panose="02040503050406030204" pitchFamily="18" charset="0"/>
                          </a:rPr>
                        </m:ctrlPr>
                      </m:fPr>
                      <m:num>
                        <m:r>
                          <a:rPr lang="tr-TR" b="0" i="1" smtClean="0">
                            <a:latin typeface="Cambria Math" panose="02040503050406030204" pitchFamily="18" charset="0"/>
                          </a:rPr>
                          <m:t>9000+7000+7000</m:t>
                        </m:r>
                      </m:num>
                      <m:den>
                        <m:r>
                          <a:rPr lang="tr-TR" b="0" i="1" smtClean="0">
                            <a:latin typeface="Cambria Math" panose="02040503050406030204" pitchFamily="18" charset="0"/>
                          </a:rPr>
                          <m:t>3</m:t>
                        </m:r>
                      </m:den>
                    </m:f>
                  </m:oMath>
                </a14:m>
                <a:r>
                  <a:rPr lang="tr-TR" dirty="0" smtClean="0"/>
                  <a:t>   = 7.667</a:t>
                </a:r>
              </a:p>
              <a:p>
                <a:endParaRPr lang="tr-TR" dirty="0"/>
              </a:p>
              <a:p>
                <a14:m>
                  <m:oMath xmlns:m="http://schemas.openxmlformats.org/officeDocument/2006/math">
                    <m:r>
                      <a:rPr lang="tr-TR" i="1" baseline="-25000">
                        <a:latin typeface="Cambria Math" panose="02040503050406030204" pitchFamily="18" charset="0"/>
                      </a:rPr>
                      <m:t>𝑏h𝑜</m:t>
                    </m:r>
                    <m:d>
                      <m:dPr>
                        <m:ctrlPr>
                          <a:rPr lang="tr-TR" i="1">
                            <a:latin typeface="Cambria Math" panose="02040503050406030204" pitchFamily="18" charset="0"/>
                          </a:rPr>
                        </m:ctrlPr>
                      </m:dPr>
                      <m:e>
                        <m:r>
                          <a:rPr lang="tr-TR" i="1">
                            <a:latin typeface="Cambria Math" panose="02040503050406030204" pitchFamily="18" charset="0"/>
                          </a:rPr>
                          <m:t>𝑡</m:t>
                        </m:r>
                        <m:r>
                          <m:rPr>
                            <m:nor/>
                          </m:rPr>
                          <a:rPr lang="tr-TR" baseline="-25000"/>
                          <m:t>m</m:t>
                        </m:r>
                      </m:e>
                    </m:d>
                    <m:r>
                      <m:rPr>
                        <m:nor/>
                      </m:rPr>
                      <a:rPr lang="tr-TR" b="0" i="0" baseline="-25000" smtClean="0">
                        <a:latin typeface="Cambria Math" panose="02040503050406030204" pitchFamily="18" charset="0"/>
                      </a:rPr>
                      <m:t>5</m:t>
                    </m:r>
                    <m:r>
                      <m:rPr>
                        <m:nor/>
                      </m:rPr>
                      <a:rPr lang="tr-TR" baseline="-25000"/>
                      <m:t>+1 </m:t>
                    </m:r>
                    <m:r>
                      <a:rPr lang="tr-TR" i="1" baseline="-25000">
                        <a:latin typeface="Cambria Math" panose="02040503050406030204" pitchFamily="18" charset="0"/>
                      </a:rPr>
                      <m:t>=</m:t>
                    </m:r>
                    <m:f>
                      <m:fPr>
                        <m:ctrlPr>
                          <a:rPr lang="tr-TR" i="1">
                            <a:latin typeface="Cambria Math" panose="02040503050406030204" pitchFamily="18" charset="0"/>
                          </a:rPr>
                        </m:ctrlPr>
                      </m:fPr>
                      <m:num>
                        <m:r>
                          <a:rPr lang="tr-TR" i="1">
                            <a:latin typeface="Cambria Math" panose="02040503050406030204" pitchFamily="18" charset="0"/>
                          </a:rPr>
                          <m:t>9000+7000+7000</m:t>
                        </m:r>
                        <m:r>
                          <a:rPr lang="tr-TR" b="0" i="1" smtClean="0">
                            <a:latin typeface="Cambria Math" panose="02040503050406030204" pitchFamily="18" charset="0"/>
                          </a:rPr>
                          <m:t>+9000+11000</m:t>
                        </m:r>
                      </m:num>
                      <m:den>
                        <m:r>
                          <a:rPr lang="tr-TR" b="0" i="1" smtClean="0">
                            <a:latin typeface="Cambria Math" panose="02040503050406030204" pitchFamily="18" charset="0"/>
                          </a:rPr>
                          <m:t>5</m:t>
                        </m:r>
                      </m:den>
                    </m:f>
                  </m:oMath>
                </a14:m>
                <a:r>
                  <a:rPr lang="tr-TR" dirty="0" smtClean="0"/>
                  <a:t>   = 8600</a:t>
                </a:r>
              </a:p>
              <a:p>
                <a:endParaRPr lang="tr-TR" dirty="0"/>
              </a:p>
              <a:p>
                <a:r>
                  <a:rPr lang="tr-TR" sz="2400" dirty="0" smtClean="0"/>
                  <a:t>Belirlenmeye çalışılan 2013 yılından önceki ilk üç yıl değerlendirildiğinde muhtemel talep 7.667, beş yıllık veriler değerlendirildiğinde muhtemel talep 8600 olarak bulunmaktadır.</a:t>
                </a:r>
                <a:endParaRPr lang="tr-TR" sz="2400" dirty="0"/>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xfrm>
                <a:off x="838200" y="1502229"/>
                <a:ext cx="10515600" cy="4674734"/>
              </a:xfrm>
              <a:blipFill>
                <a:blip r:embed="rId2"/>
                <a:stretch>
                  <a:fillRect l="-812" r="-1217" b="-1695"/>
                </a:stretch>
              </a:blipFill>
            </p:spPr>
            <p:txBody>
              <a:bodyPr/>
              <a:lstStyle/>
              <a:p>
                <a:r>
                  <a:rPr lang="tr-TR">
                    <a:noFill/>
                  </a:rPr>
                  <a:t> </a:t>
                </a:r>
              </a:p>
            </p:txBody>
          </p:sp>
        </mc:Fallback>
      </mc:AlternateContent>
    </p:spTree>
    <p:extLst>
      <p:ext uri="{BB962C8B-B14F-4D97-AF65-F5344CB8AC3E}">
        <p14:creationId xmlns:p14="http://schemas.microsoft.com/office/powerpoint/2010/main" val="16545263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mc:AlternateContent xmlns:mc="http://schemas.openxmlformats.org/markup-compatibility/2006" xmlns:a14="http://schemas.microsoft.com/office/drawing/2010/main">
        <mc:Choice Requires="a14">
          <p:sp>
            <p:nvSpPr>
              <p:cNvPr id="3" name="İçerik Yer Tutucusu 2"/>
              <p:cNvSpPr>
                <a:spLocks noGrp="1"/>
              </p:cNvSpPr>
              <p:nvPr>
                <p:ph idx="1"/>
              </p:nvPr>
            </p:nvSpPr>
            <p:spPr>
              <a:xfrm>
                <a:off x="838200" y="365125"/>
                <a:ext cx="10515600" cy="5811838"/>
              </a:xfrm>
            </p:spPr>
            <p:txBody>
              <a:bodyPr>
                <a:normAutofit/>
              </a:bodyPr>
              <a:lstStyle/>
              <a:p>
                <a:r>
                  <a:rPr lang="tr-TR" sz="2400" dirty="0" smtClean="0"/>
                  <a:t>Ağırlıklı hareketli ortalamalar yönteminde ise talep tahmini yapılacak döneme en yakın dönemlerde gerçekleşmiş taleplerin her biri tanımlanmış bir katsayı ile çarpılması suretiyle elde edilen değerlerin toplamı ile olası talep değeri bulunmaktadır. Uygulamada değerlendirmeye alınan her bir dönem için 0 ile 1 arasında, </a:t>
                </a:r>
                <a:r>
                  <a:rPr lang="tr-TR" sz="2400" dirty="0" err="1" smtClean="0"/>
                  <a:t>tahminleme</a:t>
                </a:r>
                <a:r>
                  <a:rPr lang="tr-TR" sz="2400" dirty="0" smtClean="0"/>
                  <a:t> yapılan döneme yaklaştıkça artan bir katsayı belirlenmektedir.</a:t>
                </a:r>
              </a:p>
              <a:p>
                <a:endParaRPr lang="tr-TR" sz="2400" dirty="0"/>
              </a:p>
              <a:p>
                <a14:m>
                  <m:oMath xmlns:m="http://schemas.openxmlformats.org/officeDocument/2006/math">
                    <m:r>
                      <a:rPr lang="tr-TR" i="1" baseline="-25000">
                        <a:latin typeface="Cambria Math" panose="02040503050406030204" pitchFamily="18" charset="0"/>
                      </a:rPr>
                      <m:t>𝑎h𝑜</m:t>
                    </m:r>
                    <m:d>
                      <m:dPr>
                        <m:ctrlPr>
                          <a:rPr lang="tr-TR" i="1">
                            <a:latin typeface="Cambria Math" panose="02040503050406030204" pitchFamily="18" charset="0"/>
                          </a:rPr>
                        </m:ctrlPr>
                      </m:dPr>
                      <m:e>
                        <m:r>
                          <a:rPr lang="tr-TR" i="1">
                            <a:latin typeface="Cambria Math" panose="02040503050406030204" pitchFamily="18" charset="0"/>
                          </a:rPr>
                          <m:t>𝑡</m:t>
                        </m:r>
                        <m:r>
                          <m:rPr>
                            <m:nor/>
                          </m:rPr>
                          <a:rPr lang="tr-TR" baseline="-25000"/>
                          <m:t>m</m:t>
                        </m:r>
                      </m:e>
                    </m:d>
                    <m:r>
                      <m:rPr>
                        <m:nor/>
                      </m:rPr>
                      <a:rPr lang="tr-TR" baseline="-25000"/>
                      <m:t>n</m:t>
                    </m:r>
                    <m:r>
                      <m:rPr>
                        <m:nor/>
                      </m:rPr>
                      <a:rPr lang="tr-TR" baseline="-25000"/>
                      <m:t>+1 </m:t>
                    </m:r>
                    <m:r>
                      <a:rPr lang="tr-TR" i="1" baseline="-25000">
                        <a:latin typeface="Cambria Math" panose="02040503050406030204" pitchFamily="18" charset="0"/>
                      </a:rPr>
                      <m:t>=</m:t>
                    </m:r>
                    <m:nary>
                      <m:naryPr>
                        <m:chr m:val="∑"/>
                        <m:limLoc m:val="undOvr"/>
                        <m:ctrlPr>
                          <a:rPr lang="tr-TR" i="1" baseline="-25000">
                            <a:latin typeface="Cambria Math" panose="02040503050406030204" pitchFamily="18" charset="0"/>
                          </a:rPr>
                        </m:ctrlPr>
                      </m:naryPr>
                      <m:sub>
                        <m:r>
                          <a:rPr lang="tr-TR" i="1" baseline="-25000">
                            <a:latin typeface="Cambria Math" panose="02040503050406030204" pitchFamily="18" charset="0"/>
                          </a:rPr>
                          <m:t>𝑖</m:t>
                        </m:r>
                        <m:r>
                          <a:rPr lang="tr-TR" i="1" baseline="-25000">
                            <a:latin typeface="Cambria Math" panose="02040503050406030204" pitchFamily="18" charset="0"/>
                          </a:rPr>
                          <m:t>=1</m:t>
                        </m:r>
                      </m:sub>
                      <m:sup>
                        <m:r>
                          <a:rPr lang="tr-TR" i="1" baseline="-25000">
                            <a:latin typeface="Cambria Math" panose="02040503050406030204" pitchFamily="18" charset="0"/>
                          </a:rPr>
                          <m:t>𝑛</m:t>
                        </m:r>
                      </m:sup>
                      <m:e>
                        <m:r>
                          <a:rPr lang="tr-TR" i="1" baseline="-25000">
                            <a:latin typeface="Cambria Math" panose="02040503050406030204" pitchFamily="18" charset="0"/>
                          </a:rPr>
                          <m:t>𝑘</m:t>
                        </m:r>
                        <m:r>
                          <m:rPr>
                            <m:nor/>
                          </m:rPr>
                          <a:rPr lang="tr-TR" baseline="-25000"/>
                          <m:t>i</m:t>
                        </m:r>
                        <m:r>
                          <m:rPr>
                            <m:nor/>
                          </m:rPr>
                          <a:rPr lang="tr-TR" baseline="-25000"/>
                          <m:t> </m:t>
                        </m:r>
                        <m:r>
                          <a:rPr lang="tr-TR" i="1" baseline="-25000">
                            <a:latin typeface="Cambria Math" panose="02040503050406030204" pitchFamily="18" charset="0"/>
                          </a:rPr>
                          <m:t>𝑎</m:t>
                        </m:r>
                        <m:r>
                          <m:rPr>
                            <m:nor/>
                          </m:rPr>
                          <a:rPr lang="tr-TR" baseline="-25000"/>
                          <m:t>i</m:t>
                        </m:r>
                        <m:r>
                          <m:rPr>
                            <m:nor/>
                          </m:rPr>
                          <a:rPr lang="tr-TR" i="1" baseline="-25000"/>
                          <m:t>−</m:t>
                        </m:r>
                        <m:r>
                          <m:rPr>
                            <m:nor/>
                          </m:rPr>
                          <a:rPr lang="tr-TR" baseline="-25000"/>
                          <m:t>n</m:t>
                        </m:r>
                        <m:r>
                          <a:rPr lang="tr-TR" i="1">
                            <a:latin typeface="Cambria Math" panose="02040503050406030204" pitchFamily="18" charset="0"/>
                          </a:rPr>
                          <m:t>=(</m:t>
                        </m:r>
                      </m:e>
                    </m:nary>
                    <m:r>
                      <a:rPr lang="tr-TR" i="1" baseline="-25000">
                        <a:latin typeface="Cambria Math" panose="02040503050406030204" pitchFamily="18" charset="0"/>
                      </a:rPr>
                      <m:t>𝑘</m:t>
                    </m:r>
                    <m:r>
                      <m:rPr>
                        <m:nor/>
                      </m:rPr>
                      <a:rPr lang="tr-TR" baseline="-25000"/>
                      <m:t>1</m:t>
                    </m:r>
                    <m:r>
                      <m:rPr>
                        <m:nor/>
                      </m:rPr>
                      <a:rPr lang="tr-TR" b="0" i="0" baseline="-25000" smtClean="0"/>
                      <m:t>+</m:t>
                    </m:r>
                    <m:r>
                      <m:rPr>
                        <m:nor/>
                      </m:rPr>
                      <a:rPr lang="tr-TR" baseline="-25000"/>
                      <m:t> </m:t>
                    </m:r>
                    <m:r>
                      <a:rPr lang="tr-TR" i="1" baseline="-25000">
                        <a:latin typeface="Cambria Math" panose="02040503050406030204" pitchFamily="18" charset="0"/>
                      </a:rPr>
                      <m:t>𝑎</m:t>
                    </m:r>
                    <m:r>
                      <m:rPr>
                        <m:nor/>
                      </m:rPr>
                      <a:rPr lang="tr-TR" baseline="-25000"/>
                      <m:t>1 </m:t>
                    </m:r>
                  </m:oMath>
                </a14:m>
                <a:r>
                  <a:rPr lang="tr-TR" baseline="-25000" dirty="0"/>
                  <a:t> </a:t>
                </a:r>
                <a:r>
                  <a:rPr lang="tr-TR" dirty="0"/>
                  <a:t>) + (</a:t>
                </a:r>
                <a14:m>
                  <m:oMath xmlns:m="http://schemas.openxmlformats.org/officeDocument/2006/math">
                    <m:r>
                      <a:rPr lang="tr-TR" i="1" baseline="-25000">
                        <a:latin typeface="Cambria Math" panose="02040503050406030204" pitchFamily="18" charset="0"/>
                      </a:rPr>
                      <m:t>𝑘</m:t>
                    </m:r>
                    <m:r>
                      <m:rPr>
                        <m:nor/>
                      </m:rPr>
                      <a:rPr lang="tr-TR" baseline="-25000"/>
                      <m:t>2</m:t>
                    </m:r>
                    <m:r>
                      <m:rPr>
                        <m:nor/>
                      </m:rPr>
                      <a:rPr lang="tr-TR" b="0" i="0" baseline="-25000" smtClean="0"/>
                      <m:t>+</m:t>
                    </m:r>
                    <m:r>
                      <m:rPr>
                        <m:nor/>
                      </m:rPr>
                      <a:rPr lang="tr-TR" baseline="-25000"/>
                      <m:t> </m:t>
                    </m:r>
                    <m:r>
                      <a:rPr lang="tr-TR" i="1" baseline="-25000">
                        <a:latin typeface="Cambria Math" panose="02040503050406030204" pitchFamily="18" charset="0"/>
                      </a:rPr>
                      <m:t>𝑎</m:t>
                    </m:r>
                    <m:r>
                      <m:rPr>
                        <m:nor/>
                      </m:rPr>
                      <a:rPr lang="tr-TR" baseline="-25000"/>
                      <m:t>2 </m:t>
                    </m:r>
                  </m:oMath>
                </a14:m>
                <a:r>
                  <a:rPr lang="tr-TR" baseline="-25000" dirty="0"/>
                  <a:t> </a:t>
                </a:r>
                <a:r>
                  <a:rPr lang="tr-TR" dirty="0"/>
                  <a:t>) + … </a:t>
                </a:r>
                <a14:m>
                  <m:oMath xmlns:m="http://schemas.openxmlformats.org/officeDocument/2006/math">
                    <m:r>
                      <a:rPr lang="tr-TR" i="1">
                        <a:latin typeface="Cambria Math" panose="02040503050406030204" pitchFamily="18" charset="0"/>
                      </a:rPr>
                      <m:t>(</m:t>
                    </m:r>
                    <m:r>
                      <a:rPr lang="tr-TR" i="1" baseline="-25000">
                        <a:latin typeface="Cambria Math" panose="02040503050406030204" pitchFamily="18" charset="0"/>
                      </a:rPr>
                      <m:t>𝑘</m:t>
                    </m:r>
                    <m:r>
                      <m:rPr>
                        <m:nor/>
                      </m:rPr>
                      <a:rPr lang="tr-TR" baseline="-25000"/>
                      <m:t>n</m:t>
                    </m:r>
                    <m:r>
                      <m:rPr>
                        <m:nor/>
                      </m:rPr>
                      <a:rPr lang="tr-TR" b="0" i="0" baseline="-25000" smtClean="0"/>
                      <m:t>+</m:t>
                    </m:r>
                    <m:r>
                      <m:rPr>
                        <m:nor/>
                      </m:rPr>
                      <a:rPr lang="tr-TR" baseline="-25000"/>
                      <m:t> </m:t>
                    </m:r>
                    <m:r>
                      <a:rPr lang="tr-TR" i="1" baseline="-25000">
                        <a:latin typeface="Cambria Math" panose="02040503050406030204" pitchFamily="18" charset="0"/>
                      </a:rPr>
                      <m:t>𝑎</m:t>
                    </m:r>
                    <m:r>
                      <m:rPr>
                        <m:nor/>
                      </m:rPr>
                      <a:rPr lang="tr-TR" baseline="-25000"/>
                      <m:t>n</m:t>
                    </m:r>
                    <m:r>
                      <m:rPr>
                        <m:nor/>
                      </m:rPr>
                      <a:rPr lang="tr-TR" baseline="-25000"/>
                      <m:t> </m:t>
                    </m:r>
                  </m:oMath>
                </a14:m>
                <a:r>
                  <a:rPr lang="tr-TR" baseline="-25000" dirty="0"/>
                  <a:t> </a:t>
                </a:r>
                <a:r>
                  <a:rPr lang="tr-TR" dirty="0"/>
                  <a:t>) </a:t>
                </a:r>
              </a:p>
              <a:p>
                <a:endParaRPr lang="tr-TR" sz="2400" dirty="0" smtClean="0"/>
              </a:p>
              <a:p>
                <a:r>
                  <a:rPr lang="tr-TR" sz="2400" dirty="0"/>
                  <a:t>a</a:t>
                </a:r>
                <a:r>
                  <a:rPr lang="tr-TR" sz="2400" dirty="0" smtClean="0"/>
                  <a:t>                     = i dönemi için gerçekleşen talep miktarı</a:t>
                </a:r>
              </a:p>
              <a:p>
                <a:r>
                  <a:rPr lang="tr-TR" sz="2400" dirty="0" smtClean="0"/>
                  <a:t>ki                    = i dönemi için belirlene k katsayısı</a:t>
                </a:r>
              </a:p>
              <a:p>
                <a:r>
                  <a:rPr lang="tr-TR" sz="2400" dirty="0" smtClean="0"/>
                  <a:t>n                     = değerlendirilen dönem toplamı</a:t>
                </a:r>
              </a:p>
              <a:p>
                <a14:m>
                  <m:oMath xmlns:m="http://schemas.openxmlformats.org/officeDocument/2006/math">
                    <m:r>
                      <a:rPr lang="tr-TR" sz="2400" i="1" baseline="-25000">
                        <a:latin typeface="Cambria Math" panose="02040503050406030204" pitchFamily="18" charset="0"/>
                      </a:rPr>
                      <m:t>𝑎h𝑜</m:t>
                    </m:r>
                    <m:d>
                      <m:dPr>
                        <m:ctrlPr>
                          <a:rPr lang="tr-TR" sz="2400" i="1">
                            <a:latin typeface="Cambria Math" panose="02040503050406030204" pitchFamily="18" charset="0"/>
                          </a:rPr>
                        </m:ctrlPr>
                      </m:dPr>
                      <m:e>
                        <m:r>
                          <a:rPr lang="tr-TR" sz="2400" i="1">
                            <a:latin typeface="Cambria Math" panose="02040503050406030204" pitchFamily="18" charset="0"/>
                          </a:rPr>
                          <m:t>𝑡</m:t>
                        </m:r>
                        <m:r>
                          <m:rPr>
                            <m:nor/>
                          </m:rPr>
                          <a:rPr lang="tr-TR" sz="2400" baseline="-25000"/>
                          <m:t>m</m:t>
                        </m:r>
                      </m:e>
                    </m:d>
                    <m:r>
                      <m:rPr>
                        <m:nor/>
                      </m:rPr>
                      <a:rPr lang="tr-TR" sz="2400" baseline="-25000"/>
                      <m:t>n</m:t>
                    </m:r>
                    <m:r>
                      <m:rPr>
                        <m:nor/>
                      </m:rPr>
                      <a:rPr lang="tr-TR" sz="2400" baseline="-25000"/>
                      <m:t>+1</m:t>
                    </m:r>
                  </m:oMath>
                </a14:m>
                <a:r>
                  <a:rPr lang="tr-TR" sz="2400" dirty="0" smtClean="0"/>
                  <a:t>      = ağırlıklı hareketli ortalamalar yöntemi ile beklenen talep</a:t>
                </a:r>
                <a:endParaRPr lang="tr-TR" sz="2400" dirty="0"/>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xfrm>
                <a:off x="838200" y="365125"/>
                <a:ext cx="10515600" cy="5811838"/>
              </a:xfrm>
              <a:blipFill>
                <a:blip r:embed="rId2"/>
                <a:stretch>
                  <a:fillRect l="-812" t="-1469"/>
                </a:stretch>
              </a:blipFill>
            </p:spPr>
            <p:txBody>
              <a:bodyPr/>
              <a:lstStyle/>
              <a:p>
                <a:r>
                  <a:rPr lang="tr-TR">
                    <a:noFill/>
                  </a:rPr>
                  <a:t> </a:t>
                </a:r>
              </a:p>
            </p:txBody>
          </p:sp>
        </mc:Fallback>
      </mc:AlternateContent>
    </p:spTree>
    <p:extLst>
      <p:ext uri="{BB962C8B-B14F-4D97-AF65-F5344CB8AC3E}">
        <p14:creationId xmlns:p14="http://schemas.microsoft.com/office/powerpoint/2010/main" val="5390371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400" dirty="0" smtClean="0"/>
              <a:t>Bir otomotiv yan sanayi firması otomobil üreticileri için direksiyon simidi üretmektedir. 2013 yılında gerçekleşmesi muhtemel talebin belirlenmesi için talep </a:t>
            </a:r>
            <a:r>
              <a:rPr lang="tr-TR" sz="2400" dirty="0" err="1" smtClean="0"/>
              <a:t>tahminleme</a:t>
            </a:r>
            <a:r>
              <a:rPr lang="tr-TR" sz="2400" dirty="0" smtClean="0"/>
              <a:t> yapan işletmenin geçmiş dönemlere ilişkin talep bilgileri aşağıda görülmektedir. Basit ortalamalar yöntemine göre 2013 yılında meydana gelmesi muhtemel talep ne olabilir?</a:t>
            </a:r>
          </a:p>
          <a:p>
            <a:endParaRPr lang="tr-TR" sz="2400" dirty="0"/>
          </a:p>
          <a:p>
            <a:endParaRPr lang="tr-TR" sz="2400" dirty="0"/>
          </a:p>
        </p:txBody>
      </p:sp>
      <p:graphicFrame>
        <p:nvGraphicFramePr>
          <p:cNvPr id="4" name="Tablo 3"/>
          <p:cNvGraphicFramePr>
            <a:graphicFrameLocks noGrp="1"/>
          </p:cNvGraphicFramePr>
          <p:nvPr>
            <p:extLst>
              <p:ext uri="{D42A27DB-BD31-4B8C-83A1-F6EECF244321}">
                <p14:modId xmlns:p14="http://schemas.microsoft.com/office/powerpoint/2010/main" val="1744646875"/>
              </p:ext>
            </p:extLst>
          </p:nvPr>
        </p:nvGraphicFramePr>
        <p:xfrm>
          <a:off x="3252651" y="3735976"/>
          <a:ext cx="5264331" cy="2207624"/>
        </p:xfrm>
        <a:graphic>
          <a:graphicData uri="http://schemas.openxmlformats.org/drawingml/2006/table">
            <a:tbl>
              <a:tblPr>
                <a:tableStyleId>{5C22544A-7EE6-4342-B048-85BDC9FD1C3A}</a:tableStyleId>
              </a:tblPr>
              <a:tblGrid>
                <a:gridCol w="1082240">
                  <a:extLst>
                    <a:ext uri="{9D8B030D-6E8A-4147-A177-3AD203B41FA5}">
                      <a16:colId xmlns:a16="http://schemas.microsoft.com/office/drawing/2014/main" val="3626360318"/>
                    </a:ext>
                  </a:extLst>
                </a:gridCol>
                <a:gridCol w="1607901">
                  <a:extLst>
                    <a:ext uri="{9D8B030D-6E8A-4147-A177-3AD203B41FA5}">
                      <a16:colId xmlns:a16="http://schemas.microsoft.com/office/drawing/2014/main" val="2164515121"/>
                    </a:ext>
                  </a:extLst>
                </a:gridCol>
                <a:gridCol w="1089973">
                  <a:extLst>
                    <a:ext uri="{9D8B030D-6E8A-4147-A177-3AD203B41FA5}">
                      <a16:colId xmlns:a16="http://schemas.microsoft.com/office/drawing/2014/main" val="3146711414"/>
                    </a:ext>
                  </a:extLst>
                </a:gridCol>
                <a:gridCol w="1484217">
                  <a:extLst>
                    <a:ext uri="{9D8B030D-6E8A-4147-A177-3AD203B41FA5}">
                      <a16:colId xmlns:a16="http://schemas.microsoft.com/office/drawing/2014/main" val="1196291569"/>
                    </a:ext>
                  </a:extLst>
                </a:gridCol>
              </a:tblGrid>
              <a:tr h="551906">
                <a:tc>
                  <a:txBody>
                    <a:bodyPr/>
                    <a:lstStyle/>
                    <a:p>
                      <a:pPr algn="ctr" fontAlgn="b"/>
                      <a:r>
                        <a:rPr lang="tr-TR" sz="2400" b="1" u="none" strike="noStrike" dirty="0">
                          <a:effectLst/>
                        </a:rPr>
                        <a:t>Yıl</a:t>
                      </a:r>
                      <a:endParaRPr lang="tr-TR" sz="2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2400" b="1" u="none" strike="noStrike" dirty="0">
                          <a:effectLst/>
                        </a:rPr>
                        <a:t>Talep</a:t>
                      </a:r>
                      <a:endParaRPr lang="tr-TR" sz="2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2400" b="1" u="none" strike="noStrike" dirty="0">
                          <a:effectLst/>
                        </a:rPr>
                        <a:t>Yıl</a:t>
                      </a:r>
                      <a:endParaRPr lang="tr-TR" sz="2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2400" b="1" u="none" strike="noStrike" dirty="0">
                          <a:effectLst/>
                        </a:rPr>
                        <a:t>Talep</a:t>
                      </a:r>
                      <a:endParaRPr lang="tr-TR" sz="2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43901844"/>
                  </a:ext>
                </a:extLst>
              </a:tr>
              <a:tr h="551906">
                <a:tc>
                  <a:txBody>
                    <a:bodyPr/>
                    <a:lstStyle/>
                    <a:p>
                      <a:pPr algn="r" fontAlgn="b"/>
                      <a:r>
                        <a:rPr lang="tr-TR" sz="2400" u="none" strike="noStrike">
                          <a:effectLst/>
                        </a:rPr>
                        <a:t>2009</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a:effectLst/>
                        </a:rPr>
                        <a:t>9000</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dirty="0">
                          <a:effectLst/>
                        </a:rPr>
                        <a:t>2012</a:t>
                      </a:r>
                      <a:endParaRPr lang="tr-T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dirty="0">
                          <a:effectLst/>
                        </a:rPr>
                        <a:t>9000</a:t>
                      </a:r>
                      <a:endParaRPr lang="tr-TR"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88175751"/>
                  </a:ext>
                </a:extLst>
              </a:tr>
              <a:tr h="551906">
                <a:tc>
                  <a:txBody>
                    <a:bodyPr/>
                    <a:lstStyle/>
                    <a:p>
                      <a:pPr algn="r" fontAlgn="b"/>
                      <a:r>
                        <a:rPr lang="tr-TR" sz="2400" u="none" strike="noStrike">
                          <a:effectLst/>
                        </a:rPr>
                        <a:t>2010</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a:effectLst/>
                        </a:rPr>
                        <a:t>7000</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a:effectLst/>
                        </a:rPr>
                        <a:t>2013</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2400" u="none" strike="noStrike" dirty="0">
                          <a:effectLst/>
                        </a:rPr>
                        <a:t>?</a:t>
                      </a:r>
                      <a:endParaRPr lang="tr-TR"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71200201"/>
                  </a:ext>
                </a:extLst>
              </a:tr>
              <a:tr h="551906">
                <a:tc>
                  <a:txBody>
                    <a:bodyPr/>
                    <a:lstStyle/>
                    <a:p>
                      <a:pPr algn="r" fontAlgn="b"/>
                      <a:r>
                        <a:rPr lang="tr-TR" sz="2400" u="none" strike="noStrike">
                          <a:effectLst/>
                        </a:rPr>
                        <a:t>2011</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a:effectLst/>
                        </a:rPr>
                        <a:t>7000</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tr-TR" sz="2400" u="none" strike="noStrike">
                          <a:effectLst/>
                        </a:rPr>
                        <a:t> </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tr-TR" sz="2400" u="none" strike="noStrike" dirty="0">
                          <a:effectLst/>
                        </a:rPr>
                        <a:t> </a:t>
                      </a:r>
                      <a:endParaRPr lang="tr-TR"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48492160"/>
                  </a:ext>
                </a:extLst>
              </a:tr>
            </a:tbl>
          </a:graphicData>
        </a:graphic>
      </p:graphicFrame>
    </p:spTree>
    <p:extLst>
      <p:ext uri="{BB962C8B-B14F-4D97-AF65-F5344CB8AC3E}">
        <p14:creationId xmlns:p14="http://schemas.microsoft.com/office/powerpoint/2010/main" val="36637811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mc:AlternateContent xmlns:mc="http://schemas.openxmlformats.org/markup-compatibility/2006" xmlns:a14="http://schemas.microsoft.com/office/drawing/2010/main">
        <mc:Choice Requires="a14">
          <p:sp>
            <p:nvSpPr>
              <p:cNvPr id="3" name="İçerik Yer Tutucusu 2"/>
              <p:cNvSpPr>
                <a:spLocks noGrp="1"/>
              </p:cNvSpPr>
              <p:nvPr>
                <p:ph idx="1"/>
              </p:nvPr>
            </p:nvSpPr>
            <p:spPr/>
            <p:txBody>
              <a:bodyPr/>
              <a:lstStyle/>
              <a:p>
                <a14:m>
                  <m:oMath xmlns:m="http://schemas.openxmlformats.org/officeDocument/2006/math">
                    <m:r>
                      <a:rPr lang="tr-TR" i="1" baseline="-25000" smtClean="0">
                        <a:latin typeface="Cambria Math" panose="02040503050406030204" pitchFamily="18" charset="0"/>
                      </a:rPr>
                      <m:t>𝑎h𝑜</m:t>
                    </m:r>
                    <m:d>
                      <m:dPr>
                        <m:ctrlPr>
                          <a:rPr lang="tr-TR" i="1">
                            <a:latin typeface="Cambria Math" panose="02040503050406030204" pitchFamily="18" charset="0"/>
                          </a:rPr>
                        </m:ctrlPr>
                      </m:dPr>
                      <m:e>
                        <m:r>
                          <a:rPr lang="tr-TR" i="1">
                            <a:latin typeface="Cambria Math" panose="02040503050406030204" pitchFamily="18" charset="0"/>
                          </a:rPr>
                          <m:t>𝑡</m:t>
                        </m:r>
                        <m:r>
                          <m:rPr>
                            <m:nor/>
                          </m:rPr>
                          <a:rPr lang="tr-TR" baseline="-25000"/>
                          <m:t>m</m:t>
                        </m:r>
                      </m:e>
                    </m:d>
                    <m:r>
                      <m:rPr>
                        <m:nor/>
                      </m:rPr>
                      <a:rPr lang="tr-TR" b="0" i="0" baseline="-25000" smtClean="0">
                        <a:latin typeface="Cambria Math" panose="02040503050406030204" pitchFamily="18" charset="0"/>
                      </a:rPr>
                      <m:t>6</m:t>
                    </m:r>
                    <m:r>
                      <m:rPr>
                        <m:nor/>
                      </m:rPr>
                      <a:rPr lang="tr-TR" baseline="-25000"/>
                      <m:t> </m:t>
                    </m:r>
                    <m:r>
                      <a:rPr lang="tr-TR" b="0" i="1" smtClean="0">
                        <a:latin typeface="Cambria Math" panose="02040503050406030204" pitchFamily="18" charset="0"/>
                      </a:rPr>
                      <m:t>=</m:t>
                    </m:r>
                  </m:oMath>
                </a14:m>
                <a:r>
                  <a:rPr lang="tr-TR" dirty="0" smtClean="0"/>
                  <a:t>  (</a:t>
                </a:r>
                <a14:m>
                  <m:oMath xmlns:m="http://schemas.openxmlformats.org/officeDocument/2006/math">
                    <m:r>
                      <a:rPr lang="tr-TR" i="1" baseline="-25000">
                        <a:latin typeface="Cambria Math" panose="02040503050406030204" pitchFamily="18" charset="0"/>
                      </a:rPr>
                      <m:t>𝑘</m:t>
                    </m:r>
                    <m:r>
                      <m:rPr>
                        <m:nor/>
                      </m:rPr>
                      <a:rPr lang="tr-TR" b="0" i="0" baseline="-25000" smtClean="0">
                        <a:latin typeface="Cambria Math" panose="02040503050406030204" pitchFamily="18" charset="0"/>
                      </a:rPr>
                      <m:t>1</m:t>
                    </m:r>
                    <m:r>
                      <m:rPr>
                        <m:nor/>
                      </m:rPr>
                      <a:rPr lang="tr-TR" baseline="-25000"/>
                      <m:t>+ </m:t>
                    </m:r>
                    <m:r>
                      <a:rPr lang="tr-TR" i="1" baseline="-25000">
                        <a:latin typeface="Cambria Math" panose="02040503050406030204" pitchFamily="18" charset="0"/>
                      </a:rPr>
                      <m:t>𝑎</m:t>
                    </m:r>
                    <m:r>
                      <m:rPr>
                        <m:nor/>
                      </m:rPr>
                      <a:rPr lang="tr-TR" b="0" i="0" baseline="-25000" smtClean="0">
                        <a:latin typeface="Cambria Math" panose="02040503050406030204" pitchFamily="18" charset="0"/>
                      </a:rPr>
                      <m:t>1</m:t>
                    </m:r>
                    <m:r>
                      <m:rPr>
                        <m:nor/>
                      </m:rPr>
                      <a:rPr lang="tr-TR" baseline="-25000"/>
                      <m:t> </m:t>
                    </m:r>
                  </m:oMath>
                </a14:m>
                <a:r>
                  <a:rPr lang="tr-TR" dirty="0" smtClean="0"/>
                  <a:t>) + (</a:t>
                </a:r>
                <a14:m>
                  <m:oMath xmlns:m="http://schemas.openxmlformats.org/officeDocument/2006/math">
                    <m:r>
                      <a:rPr lang="tr-TR" i="1" baseline="-25000">
                        <a:latin typeface="Cambria Math" panose="02040503050406030204" pitchFamily="18" charset="0"/>
                      </a:rPr>
                      <m:t>𝑘</m:t>
                    </m:r>
                    <m:r>
                      <m:rPr>
                        <m:nor/>
                      </m:rPr>
                      <a:rPr lang="tr-TR" baseline="-25000"/>
                      <m:t>2+ </m:t>
                    </m:r>
                    <m:r>
                      <a:rPr lang="tr-TR" i="1" baseline="-25000">
                        <a:latin typeface="Cambria Math" panose="02040503050406030204" pitchFamily="18" charset="0"/>
                      </a:rPr>
                      <m:t>𝑎</m:t>
                    </m:r>
                    <m:r>
                      <m:rPr>
                        <m:nor/>
                      </m:rPr>
                      <a:rPr lang="tr-TR" baseline="-25000"/>
                      <m:t>2 </m:t>
                    </m:r>
                  </m:oMath>
                </a14:m>
                <a:r>
                  <a:rPr lang="tr-TR" dirty="0" smtClean="0"/>
                  <a:t>) + (</a:t>
                </a:r>
                <a14:m>
                  <m:oMath xmlns:m="http://schemas.openxmlformats.org/officeDocument/2006/math">
                    <m:r>
                      <a:rPr lang="tr-TR" i="1" baseline="-25000">
                        <a:latin typeface="Cambria Math" panose="02040503050406030204" pitchFamily="18" charset="0"/>
                      </a:rPr>
                      <m:t>𝑘</m:t>
                    </m:r>
                    <m:r>
                      <m:rPr>
                        <m:nor/>
                      </m:rPr>
                      <a:rPr lang="tr-TR" b="0" i="0" baseline="-25000" smtClean="0">
                        <a:latin typeface="Cambria Math" panose="02040503050406030204" pitchFamily="18" charset="0"/>
                      </a:rPr>
                      <m:t>3</m:t>
                    </m:r>
                    <m:r>
                      <m:rPr>
                        <m:nor/>
                      </m:rPr>
                      <a:rPr lang="tr-TR" baseline="-25000"/>
                      <m:t>+ </m:t>
                    </m:r>
                    <m:r>
                      <a:rPr lang="tr-TR" i="1" baseline="-25000">
                        <a:latin typeface="Cambria Math" panose="02040503050406030204" pitchFamily="18" charset="0"/>
                      </a:rPr>
                      <m:t>𝑎</m:t>
                    </m:r>
                    <m:r>
                      <m:rPr>
                        <m:nor/>
                      </m:rPr>
                      <a:rPr lang="tr-TR" b="0" i="0" baseline="-25000" smtClean="0">
                        <a:latin typeface="Cambria Math" panose="02040503050406030204" pitchFamily="18" charset="0"/>
                      </a:rPr>
                      <m:t>3</m:t>
                    </m:r>
                    <m:r>
                      <m:rPr>
                        <m:nor/>
                      </m:rPr>
                      <a:rPr lang="tr-TR" baseline="-25000"/>
                      <m:t> </m:t>
                    </m:r>
                  </m:oMath>
                </a14:m>
                <a:r>
                  <a:rPr lang="tr-TR" dirty="0" smtClean="0"/>
                  <a:t>) + (</a:t>
                </a:r>
                <a14:m>
                  <m:oMath xmlns:m="http://schemas.openxmlformats.org/officeDocument/2006/math">
                    <m:r>
                      <a:rPr lang="tr-TR" i="1" baseline="-25000">
                        <a:latin typeface="Cambria Math" panose="02040503050406030204" pitchFamily="18" charset="0"/>
                      </a:rPr>
                      <m:t>𝑘</m:t>
                    </m:r>
                    <m:r>
                      <m:rPr>
                        <m:nor/>
                      </m:rPr>
                      <a:rPr lang="tr-TR" b="0" i="0" baseline="-25000" smtClean="0">
                        <a:latin typeface="Cambria Math" panose="02040503050406030204" pitchFamily="18" charset="0"/>
                      </a:rPr>
                      <m:t>4</m:t>
                    </m:r>
                    <m:r>
                      <m:rPr>
                        <m:nor/>
                      </m:rPr>
                      <a:rPr lang="tr-TR" baseline="-25000"/>
                      <m:t>+ </m:t>
                    </m:r>
                    <m:r>
                      <a:rPr lang="tr-TR" i="1" baseline="-25000">
                        <a:latin typeface="Cambria Math" panose="02040503050406030204" pitchFamily="18" charset="0"/>
                      </a:rPr>
                      <m:t>𝑎</m:t>
                    </m:r>
                    <m:r>
                      <m:rPr>
                        <m:nor/>
                      </m:rPr>
                      <a:rPr lang="tr-TR" b="0" i="0" baseline="-25000" smtClean="0">
                        <a:latin typeface="Cambria Math" panose="02040503050406030204" pitchFamily="18" charset="0"/>
                      </a:rPr>
                      <m:t>4</m:t>
                    </m:r>
                    <m:r>
                      <m:rPr>
                        <m:nor/>
                      </m:rPr>
                      <a:rPr lang="tr-TR" baseline="-25000"/>
                      <m:t> </m:t>
                    </m:r>
                  </m:oMath>
                </a14:m>
                <a:r>
                  <a:rPr lang="tr-TR" dirty="0" smtClean="0"/>
                  <a:t>)</a:t>
                </a:r>
              </a:p>
              <a:p>
                <a:endParaRPr lang="tr-TR" dirty="0"/>
              </a:p>
              <a:p>
                <a14:m>
                  <m:oMath xmlns:m="http://schemas.openxmlformats.org/officeDocument/2006/math">
                    <m:r>
                      <a:rPr lang="tr-TR" i="1" baseline="-25000">
                        <a:latin typeface="Cambria Math" panose="02040503050406030204" pitchFamily="18" charset="0"/>
                      </a:rPr>
                      <m:t>𝑎h𝑜</m:t>
                    </m:r>
                    <m:d>
                      <m:dPr>
                        <m:ctrlPr>
                          <a:rPr lang="tr-TR" i="1">
                            <a:latin typeface="Cambria Math" panose="02040503050406030204" pitchFamily="18" charset="0"/>
                          </a:rPr>
                        </m:ctrlPr>
                      </m:dPr>
                      <m:e>
                        <m:r>
                          <a:rPr lang="tr-TR" i="1">
                            <a:latin typeface="Cambria Math" panose="02040503050406030204" pitchFamily="18" charset="0"/>
                          </a:rPr>
                          <m:t>𝑡</m:t>
                        </m:r>
                        <m:r>
                          <m:rPr>
                            <m:nor/>
                          </m:rPr>
                          <a:rPr lang="tr-TR" baseline="-25000"/>
                          <m:t>m</m:t>
                        </m:r>
                      </m:e>
                    </m:d>
                    <m:r>
                      <m:rPr>
                        <m:nor/>
                      </m:rPr>
                      <a:rPr lang="tr-TR" baseline="-25000">
                        <a:latin typeface="Cambria Math" panose="02040503050406030204" pitchFamily="18" charset="0"/>
                      </a:rPr>
                      <m:t>6</m:t>
                    </m:r>
                    <m:r>
                      <m:rPr>
                        <m:nor/>
                      </m:rPr>
                      <a:rPr lang="tr-TR" baseline="-25000"/>
                      <m:t> </m:t>
                    </m:r>
                    <m:r>
                      <a:rPr lang="tr-TR" i="1">
                        <a:latin typeface="Cambria Math" panose="02040503050406030204" pitchFamily="18" charset="0"/>
                      </a:rPr>
                      <m:t>=</m:t>
                    </m:r>
                  </m:oMath>
                </a14:m>
                <a:r>
                  <a:rPr lang="tr-TR" dirty="0" smtClean="0"/>
                  <a:t> (0,4x9000) + (0,5x7000) + (0,6x7000) + (0,7x9000) = 8000</a:t>
                </a:r>
              </a:p>
              <a:p>
                <a:endParaRPr lang="tr-TR" dirty="0"/>
              </a:p>
              <a:p>
                <a:endParaRPr lang="tr-TR" dirty="0" smtClean="0"/>
              </a:p>
              <a:p>
                <a:r>
                  <a:rPr lang="tr-TR" dirty="0" smtClean="0"/>
                  <a:t>2013 yılında meydana gelmesi beklenen talep 8000 olarak bulunmuştur.</a:t>
                </a:r>
                <a:endParaRPr lang="tr-TR" dirty="0"/>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tr-TR">
                    <a:noFill/>
                  </a:rPr>
                  <a:t> </a:t>
                </a:r>
              </a:p>
            </p:txBody>
          </p:sp>
        </mc:Fallback>
      </mc:AlternateContent>
    </p:spTree>
    <p:extLst>
      <p:ext uri="{BB962C8B-B14F-4D97-AF65-F5344CB8AC3E}">
        <p14:creationId xmlns:p14="http://schemas.microsoft.com/office/powerpoint/2010/main" val="20360773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Üstel Düzeltme Yöntemi</a:t>
            </a:r>
            <a:endParaRPr lang="tr-TR" dirty="0"/>
          </a:p>
        </p:txBody>
      </p:sp>
      <p:sp>
        <p:nvSpPr>
          <p:cNvPr id="3" name="İçerik Yer Tutucusu 2"/>
          <p:cNvSpPr>
            <a:spLocks noGrp="1"/>
          </p:cNvSpPr>
          <p:nvPr>
            <p:ph idx="1"/>
          </p:nvPr>
        </p:nvSpPr>
        <p:spPr/>
        <p:txBody>
          <a:bodyPr/>
          <a:lstStyle/>
          <a:p>
            <a:r>
              <a:rPr lang="tr-TR" dirty="0" smtClean="0"/>
              <a:t>Talep </a:t>
            </a:r>
            <a:r>
              <a:rPr lang="tr-TR" dirty="0" err="1" smtClean="0"/>
              <a:t>tahminleme</a:t>
            </a:r>
            <a:r>
              <a:rPr lang="tr-TR" dirty="0" smtClean="0"/>
              <a:t> yapılan dönemden önceki dönemlere ilişkin elde edilen talep verileri kullanılarak, her bir dönem için talep tahminin gerçekleştirilmesi ve tahminler ile gerçekleşen talepler arasındaki sapmanın tespit edilmeye çalışıldığı istatistiki bir metottur. Metodolojide her bir döneme ilişkin </a:t>
            </a:r>
            <a:r>
              <a:rPr lang="tr-TR" dirty="0" err="1" smtClean="0"/>
              <a:t>tahminleme</a:t>
            </a:r>
            <a:r>
              <a:rPr lang="tr-TR" dirty="0" smtClean="0"/>
              <a:t> yapılırken bir düzeltme </a:t>
            </a:r>
            <a:r>
              <a:rPr lang="tr-TR" dirty="0" err="1" smtClean="0"/>
              <a:t>kaysayısı</a:t>
            </a:r>
            <a:r>
              <a:rPr lang="tr-TR" dirty="0" smtClean="0"/>
              <a:t> (</a:t>
            </a:r>
            <a:r>
              <a:rPr lang="tr-TR" dirty="0" err="1" smtClean="0"/>
              <a:t>d</a:t>
            </a:r>
            <a:r>
              <a:rPr lang="tr-TR" baseline="-25000" dirty="0" err="1" smtClean="0"/>
              <a:t>k</a:t>
            </a:r>
            <a:r>
              <a:rPr lang="tr-TR" dirty="0" smtClean="0"/>
              <a:t>) belirlenmektedir.</a:t>
            </a:r>
          </a:p>
          <a:p>
            <a:r>
              <a:rPr lang="tr-TR" dirty="0" err="1" smtClean="0"/>
              <a:t>Tahminlemenin</a:t>
            </a:r>
            <a:r>
              <a:rPr lang="tr-TR" dirty="0" smtClean="0"/>
              <a:t> doğruluk düzeyini belirleyecek olan katsayının 0 ile 1 arasında olması gerekirken, mümkün olduğunca 0’a yakın bir değer olması tahminlerin doğruluk olasılığını arttırmaktadır.</a:t>
            </a:r>
            <a:endParaRPr lang="tr-TR" dirty="0"/>
          </a:p>
        </p:txBody>
      </p:sp>
    </p:spTree>
    <p:extLst>
      <p:ext uri="{BB962C8B-B14F-4D97-AF65-F5344CB8AC3E}">
        <p14:creationId xmlns:p14="http://schemas.microsoft.com/office/powerpoint/2010/main" val="37383280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z="4000" dirty="0" err="1"/>
              <a:t>ud</a:t>
            </a:r>
            <a:r>
              <a:rPr lang="tr-TR" sz="4000" dirty="0"/>
              <a:t> (</a:t>
            </a:r>
            <a:r>
              <a:rPr lang="tr-TR" sz="4000" dirty="0" err="1"/>
              <a:t>t</a:t>
            </a:r>
            <a:r>
              <a:rPr lang="tr-TR" sz="4000" baseline="-25000" dirty="0" err="1"/>
              <a:t>m</a:t>
            </a:r>
            <a:r>
              <a:rPr lang="tr-TR" sz="4000" dirty="0"/>
              <a:t>)</a:t>
            </a:r>
            <a:r>
              <a:rPr lang="tr-TR" sz="4000" baseline="-25000" dirty="0"/>
              <a:t>n+1</a:t>
            </a:r>
            <a:r>
              <a:rPr lang="tr-TR" sz="4000" dirty="0"/>
              <a:t> = (</a:t>
            </a:r>
            <a:r>
              <a:rPr lang="tr-TR" sz="4000" dirty="0" err="1"/>
              <a:t>a</a:t>
            </a:r>
            <a:r>
              <a:rPr lang="tr-TR" sz="4000" baseline="-25000" dirty="0" err="1"/>
              <a:t>i</a:t>
            </a:r>
            <a:r>
              <a:rPr lang="tr-TR" sz="4000" dirty="0"/>
              <a:t> x </a:t>
            </a:r>
            <a:r>
              <a:rPr lang="tr-TR" sz="4000" dirty="0" err="1"/>
              <a:t>d</a:t>
            </a:r>
            <a:r>
              <a:rPr lang="tr-TR" sz="4000" baseline="-25000" dirty="0" err="1"/>
              <a:t>k</a:t>
            </a:r>
            <a:r>
              <a:rPr lang="tr-TR" sz="4000" dirty="0"/>
              <a:t>) + [(1 – </a:t>
            </a:r>
            <a:r>
              <a:rPr lang="tr-TR" sz="4000" dirty="0" err="1"/>
              <a:t>d</a:t>
            </a:r>
            <a:r>
              <a:rPr lang="tr-TR" sz="4000" baseline="-25000" dirty="0" err="1"/>
              <a:t>k</a:t>
            </a:r>
            <a:r>
              <a:rPr lang="tr-TR" sz="4000" dirty="0"/>
              <a:t>) x ( </a:t>
            </a:r>
            <a:r>
              <a:rPr lang="tr-TR" sz="4000" dirty="0" err="1"/>
              <a:t>t</a:t>
            </a:r>
            <a:r>
              <a:rPr lang="tr-TR" sz="4000" baseline="-25000" dirty="0" err="1"/>
              <a:t>m</a:t>
            </a:r>
            <a:r>
              <a:rPr lang="tr-TR" sz="4000" dirty="0"/>
              <a:t>)</a:t>
            </a:r>
            <a:r>
              <a:rPr lang="tr-TR" sz="4000" baseline="-25000" dirty="0"/>
              <a:t>i-1</a:t>
            </a:r>
            <a:r>
              <a:rPr lang="tr-TR" sz="4000" dirty="0"/>
              <a:t> ]</a:t>
            </a:r>
          </a:p>
          <a:p>
            <a:endParaRPr lang="tr-TR" dirty="0" smtClean="0"/>
          </a:p>
          <a:p>
            <a:r>
              <a:rPr lang="tr-TR" dirty="0" smtClean="0"/>
              <a:t>a                   = i dönemi için talep miktarı</a:t>
            </a:r>
          </a:p>
          <a:p>
            <a:r>
              <a:rPr lang="tr-TR" dirty="0" err="1" smtClean="0"/>
              <a:t>d</a:t>
            </a:r>
            <a:r>
              <a:rPr lang="tr-TR" baseline="-25000" dirty="0" err="1" smtClean="0"/>
              <a:t>k</a:t>
            </a:r>
            <a:r>
              <a:rPr lang="tr-TR" baseline="-25000" dirty="0"/>
              <a:t> </a:t>
            </a:r>
            <a:r>
              <a:rPr lang="tr-TR" baseline="-25000" dirty="0" smtClean="0"/>
              <a:t>                         </a:t>
            </a:r>
            <a:r>
              <a:rPr lang="tr-TR" dirty="0" smtClean="0"/>
              <a:t>= i dönemi için düzeltim katsayısı</a:t>
            </a:r>
          </a:p>
          <a:p>
            <a:r>
              <a:rPr lang="tr-TR" dirty="0" smtClean="0"/>
              <a:t>n                   = değerlendirilen dönem toplamı</a:t>
            </a:r>
          </a:p>
          <a:p>
            <a:r>
              <a:rPr lang="tr-TR" dirty="0" err="1"/>
              <a:t>ud</a:t>
            </a:r>
            <a:r>
              <a:rPr lang="tr-TR" dirty="0"/>
              <a:t> (</a:t>
            </a:r>
            <a:r>
              <a:rPr lang="tr-TR" dirty="0" err="1" smtClean="0"/>
              <a:t>t</a:t>
            </a:r>
            <a:r>
              <a:rPr lang="tr-TR" baseline="-25000" dirty="0" err="1" smtClean="0"/>
              <a:t>m</a:t>
            </a:r>
            <a:r>
              <a:rPr lang="tr-TR" dirty="0" smtClean="0"/>
              <a:t>)</a:t>
            </a:r>
            <a:r>
              <a:rPr lang="tr-TR" baseline="-25000" dirty="0" smtClean="0"/>
              <a:t>n+1      </a:t>
            </a:r>
            <a:r>
              <a:rPr lang="tr-TR" dirty="0" smtClean="0"/>
              <a:t> = ile beklenen talep     </a:t>
            </a:r>
          </a:p>
          <a:p>
            <a:r>
              <a:rPr lang="tr-TR" dirty="0"/>
              <a:t>( </a:t>
            </a:r>
            <a:r>
              <a:rPr lang="tr-TR" dirty="0" err="1" smtClean="0"/>
              <a:t>t</a:t>
            </a:r>
            <a:r>
              <a:rPr lang="tr-TR" baseline="-25000" dirty="0" err="1" smtClean="0"/>
              <a:t>m</a:t>
            </a:r>
            <a:r>
              <a:rPr lang="tr-TR" dirty="0" smtClean="0"/>
              <a:t>)</a:t>
            </a:r>
            <a:r>
              <a:rPr lang="tr-TR" baseline="-25000" dirty="0" smtClean="0"/>
              <a:t>i-1                 </a:t>
            </a:r>
            <a:r>
              <a:rPr lang="tr-TR" dirty="0" smtClean="0"/>
              <a:t>= bir önceki döneme ilişkin talep</a:t>
            </a:r>
            <a:endParaRPr lang="tr-TR" dirty="0"/>
          </a:p>
        </p:txBody>
      </p:sp>
    </p:spTree>
    <p:extLst>
      <p:ext uri="{BB962C8B-B14F-4D97-AF65-F5344CB8AC3E}">
        <p14:creationId xmlns:p14="http://schemas.microsoft.com/office/powerpoint/2010/main" val="17895245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ABC Analizi</a:t>
            </a:r>
            <a:endParaRPr lang="tr-TR" dirty="0"/>
          </a:p>
        </p:txBody>
      </p:sp>
      <p:sp>
        <p:nvSpPr>
          <p:cNvPr id="3" name="İçerik Yer Tutucusu 2"/>
          <p:cNvSpPr>
            <a:spLocks noGrp="1"/>
          </p:cNvSpPr>
          <p:nvPr>
            <p:ph idx="1"/>
          </p:nvPr>
        </p:nvSpPr>
        <p:spPr>
          <a:xfrm>
            <a:off x="838200" y="1825625"/>
            <a:ext cx="10683240" cy="4351338"/>
          </a:xfrm>
        </p:spPr>
        <p:txBody>
          <a:bodyPr/>
          <a:lstStyle/>
          <a:p>
            <a:r>
              <a:rPr lang="tr-TR" dirty="0" smtClean="0"/>
              <a:t>ABC yöntemi, stokların miktar ve değerlerine göre kümülatif yüzdelerle gruplandırılması ve bu grupların stok değişiminin izlenmesiyle yapılır. Bu yöntemin temel ilkesi stokların önem derecelerine göre sınıflandırılmasıdır.</a:t>
            </a:r>
          </a:p>
          <a:p>
            <a:r>
              <a:rPr lang="tr-TR" dirty="0" smtClean="0"/>
              <a:t>Ürünler talep değerlerine göre A, B ya da C sınıfı içerisinde tanımlanmakta, önem dereceleri belirlenmektedir.</a:t>
            </a:r>
          </a:p>
          <a:p>
            <a:r>
              <a:rPr lang="tr-TR" dirty="0" smtClean="0"/>
              <a:t>Uygulama; envanter içerisinde yer alacak olan farklı ürün gruplarının daha etkin bir biçimde değerlendirilmesine olanak vermekte, bu yönüyle hangi üründen ne kadar? Sorularına yanıt verilebilmektedir.</a:t>
            </a:r>
            <a:endParaRPr lang="tr-TR" dirty="0"/>
          </a:p>
        </p:txBody>
      </p:sp>
    </p:spTree>
    <p:extLst>
      <p:ext uri="{BB962C8B-B14F-4D97-AF65-F5344CB8AC3E}">
        <p14:creationId xmlns:p14="http://schemas.microsoft.com/office/powerpoint/2010/main" val="20772320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365125"/>
            <a:ext cx="10515600" cy="5811838"/>
          </a:xfrm>
        </p:spPr>
        <p:txBody>
          <a:bodyPr/>
          <a:lstStyle/>
          <a:p>
            <a:r>
              <a:rPr lang="tr-TR" dirty="0" smtClean="0"/>
              <a:t>Bir otomotiv yan sanayi firması otomobil üreticileri için direksiyon simidi üretmektedir. 2013 yılında gerçekleşmesi muhtemel talebin belirlenmesi için talep </a:t>
            </a:r>
            <a:r>
              <a:rPr lang="tr-TR" dirty="0" err="1" smtClean="0"/>
              <a:t>tahminleme</a:t>
            </a:r>
            <a:r>
              <a:rPr lang="tr-TR" dirty="0" smtClean="0"/>
              <a:t> yapan işletmenin geçmiş dönemlere ilişkin talep bilgileri aşağıda görülmektedir. Basit ortalamalar yöntemine göre 2013 yılında meydana gelmesi muhtemel talep ne olabilir? Üstel düzeltim katsayısı </a:t>
            </a:r>
            <a:r>
              <a:rPr lang="tr-TR" dirty="0"/>
              <a:t>(</a:t>
            </a:r>
            <a:r>
              <a:rPr lang="tr-TR" dirty="0" err="1"/>
              <a:t>d</a:t>
            </a:r>
            <a:r>
              <a:rPr lang="tr-TR" baseline="-25000" dirty="0" err="1"/>
              <a:t>k</a:t>
            </a:r>
            <a:r>
              <a:rPr lang="tr-TR" dirty="0"/>
              <a:t>) </a:t>
            </a:r>
            <a:r>
              <a:rPr lang="tr-TR" dirty="0" smtClean="0"/>
              <a:t>0,2 olarak alınmıştır.</a:t>
            </a:r>
            <a:endParaRPr lang="tr-TR" dirty="0"/>
          </a:p>
        </p:txBody>
      </p:sp>
      <p:graphicFrame>
        <p:nvGraphicFramePr>
          <p:cNvPr id="4" name="Tablo 3"/>
          <p:cNvGraphicFramePr>
            <a:graphicFrameLocks noGrp="1"/>
          </p:cNvGraphicFramePr>
          <p:nvPr>
            <p:extLst>
              <p:ext uri="{D42A27DB-BD31-4B8C-83A1-F6EECF244321}">
                <p14:modId xmlns:p14="http://schemas.microsoft.com/office/powerpoint/2010/main" val="3576346213"/>
              </p:ext>
            </p:extLst>
          </p:nvPr>
        </p:nvGraphicFramePr>
        <p:xfrm>
          <a:off x="3200398" y="2857498"/>
          <a:ext cx="5473338" cy="3530238"/>
        </p:xfrm>
        <a:graphic>
          <a:graphicData uri="http://schemas.openxmlformats.org/drawingml/2006/table">
            <a:tbl>
              <a:tblPr>
                <a:tableStyleId>{5C22544A-7EE6-4342-B048-85BDC9FD1C3A}</a:tableStyleId>
              </a:tblPr>
              <a:tblGrid>
                <a:gridCol w="1824446">
                  <a:extLst>
                    <a:ext uri="{9D8B030D-6E8A-4147-A177-3AD203B41FA5}">
                      <a16:colId xmlns:a16="http://schemas.microsoft.com/office/drawing/2014/main" val="1668661131"/>
                    </a:ext>
                  </a:extLst>
                </a:gridCol>
                <a:gridCol w="1824446">
                  <a:extLst>
                    <a:ext uri="{9D8B030D-6E8A-4147-A177-3AD203B41FA5}">
                      <a16:colId xmlns:a16="http://schemas.microsoft.com/office/drawing/2014/main" val="2404724197"/>
                    </a:ext>
                  </a:extLst>
                </a:gridCol>
                <a:gridCol w="1824446">
                  <a:extLst>
                    <a:ext uri="{9D8B030D-6E8A-4147-A177-3AD203B41FA5}">
                      <a16:colId xmlns:a16="http://schemas.microsoft.com/office/drawing/2014/main" val="411755634"/>
                    </a:ext>
                  </a:extLst>
                </a:gridCol>
              </a:tblGrid>
              <a:tr h="588373">
                <a:tc>
                  <a:txBody>
                    <a:bodyPr/>
                    <a:lstStyle/>
                    <a:p>
                      <a:pPr algn="ctr" fontAlgn="b"/>
                      <a:r>
                        <a:rPr lang="tr-TR" sz="2400" u="none" strike="noStrike" dirty="0">
                          <a:effectLst/>
                        </a:rPr>
                        <a:t>Yıl</a:t>
                      </a:r>
                      <a:endParaRPr lang="tr-TR" sz="2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2400" u="none" strike="noStrike" dirty="0">
                          <a:effectLst/>
                        </a:rPr>
                        <a:t>Talep</a:t>
                      </a:r>
                      <a:endParaRPr lang="tr-TR" sz="2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2400" u="none" strike="noStrike">
                          <a:effectLst/>
                        </a:rPr>
                        <a:t>Tahmin</a:t>
                      </a:r>
                      <a:endParaRPr lang="tr-TR" sz="24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3866922"/>
                  </a:ext>
                </a:extLst>
              </a:tr>
              <a:tr h="588373">
                <a:tc>
                  <a:txBody>
                    <a:bodyPr/>
                    <a:lstStyle/>
                    <a:p>
                      <a:pPr algn="r" fontAlgn="b"/>
                      <a:r>
                        <a:rPr lang="tr-TR" sz="2400" u="none" strike="noStrike">
                          <a:effectLst/>
                        </a:rPr>
                        <a:t>2009</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dirty="0">
                          <a:effectLst/>
                        </a:rPr>
                        <a:t>9000</a:t>
                      </a:r>
                      <a:endParaRPr lang="tr-T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tr-TR" sz="2400" u="none" strike="noStrike" dirty="0">
                          <a:effectLst/>
                        </a:rPr>
                        <a:t> </a:t>
                      </a:r>
                      <a:r>
                        <a:rPr lang="tr-TR" sz="2400" u="none" strike="noStrike" dirty="0" smtClean="0">
                          <a:effectLst/>
                        </a:rPr>
                        <a:t>                  -</a:t>
                      </a:r>
                      <a:endParaRPr lang="tr-TR"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41646342"/>
                  </a:ext>
                </a:extLst>
              </a:tr>
              <a:tr h="588373">
                <a:tc>
                  <a:txBody>
                    <a:bodyPr/>
                    <a:lstStyle/>
                    <a:p>
                      <a:pPr algn="r" fontAlgn="b"/>
                      <a:r>
                        <a:rPr lang="tr-TR" sz="2400" u="none" strike="noStrike">
                          <a:effectLst/>
                        </a:rPr>
                        <a:t>2010</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a:effectLst/>
                        </a:rPr>
                        <a:t>7000</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dirty="0">
                          <a:effectLst/>
                        </a:rPr>
                        <a:t>9000</a:t>
                      </a:r>
                      <a:endParaRPr lang="tr-TR"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26418756"/>
                  </a:ext>
                </a:extLst>
              </a:tr>
              <a:tr h="588373">
                <a:tc>
                  <a:txBody>
                    <a:bodyPr/>
                    <a:lstStyle/>
                    <a:p>
                      <a:pPr algn="r" fontAlgn="b"/>
                      <a:r>
                        <a:rPr lang="tr-TR" sz="2400" u="none" strike="noStrike">
                          <a:effectLst/>
                        </a:rPr>
                        <a:t>2011</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a:effectLst/>
                        </a:rPr>
                        <a:t>7000</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dirty="0">
                          <a:effectLst/>
                        </a:rPr>
                        <a:t>8600</a:t>
                      </a:r>
                      <a:endParaRPr lang="tr-TR"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13672482"/>
                  </a:ext>
                </a:extLst>
              </a:tr>
              <a:tr h="588373">
                <a:tc>
                  <a:txBody>
                    <a:bodyPr/>
                    <a:lstStyle/>
                    <a:p>
                      <a:pPr algn="r" fontAlgn="b"/>
                      <a:r>
                        <a:rPr lang="tr-TR" sz="2400" u="none" strike="noStrike">
                          <a:effectLst/>
                        </a:rPr>
                        <a:t>2012</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a:effectLst/>
                        </a:rPr>
                        <a:t>9000</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dirty="0">
                          <a:effectLst/>
                        </a:rPr>
                        <a:t>8680</a:t>
                      </a:r>
                      <a:endParaRPr lang="tr-TR"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0641336"/>
                  </a:ext>
                </a:extLst>
              </a:tr>
              <a:tr h="588373">
                <a:tc>
                  <a:txBody>
                    <a:bodyPr/>
                    <a:lstStyle/>
                    <a:p>
                      <a:pPr algn="r" fontAlgn="b"/>
                      <a:r>
                        <a:rPr lang="tr-TR" sz="2400" u="none" strike="noStrike">
                          <a:effectLst/>
                        </a:rPr>
                        <a:t>2013</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2400" u="none" strike="noStrike">
                          <a:effectLst/>
                        </a:rPr>
                        <a:t>?</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dirty="0">
                          <a:effectLst/>
                        </a:rPr>
                        <a:t>8744</a:t>
                      </a:r>
                      <a:endParaRPr lang="tr-TR"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58447287"/>
                  </a:ext>
                </a:extLst>
              </a:tr>
            </a:tbl>
          </a:graphicData>
        </a:graphic>
      </p:graphicFrame>
    </p:spTree>
    <p:extLst>
      <p:ext uri="{BB962C8B-B14F-4D97-AF65-F5344CB8AC3E}">
        <p14:creationId xmlns:p14="http://schemas.microsoft.com/office/powerpoint/2010/main" val="37252183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err="1"/>
              <a:t>ud</a:t>
            </a:r>
            <a:r>
              <a:rPr lang="tr-TR" dirty="0"/>
              <a:t> (</a:t>
            </a:r>
            <a:r>
              <a:rPr lang="tr-TR" dirty="0" err="1"/>
              <a:t>t</a:t>
            </a:r>
            <a:r>
              <a:rPr lang="tr-TR" baseline="-25000" dirty="0" err="1"/>
              <a:t>m</a:t>
            </a:r>
            <a:r>
              <a:rPr lang="tr-TR" dirty="0"/>
              <a:t>)</a:t>
            </a:r>
            <a:r>
              <a:rPr lang="tr-TR" baseline="-25000" dirty="0"/>
              <a:t>n+1</a:t>
            </a:r>
            <a:r>
              <a:rPr lang="tr-TR" dirty="0"/>
              <a:t> = (</a:t>
            </a:r>
            <a:r>
              <a:rPr lang="tr-TR" dirty="0" err="1"/>
              <a:t>a</a:t>
            </a:r>
            <a:r>
              <a:rPr lang="tr-TR" baseline="-25000" dirty="0" err="1"/>
              <a:t>i</a:t>
            </a:r>
            <a:r>
              <a:rPr lang="tr-TR" dirty="0"/>
              <a:t> x </a:t>
            </a:r>
            <a:r>
              <a:rPr lang="tr-TR" dirty="0" err="1"/>
              <a:t>d</a:t>
            </a:r>
            <a:r>
              <a:rPr lang="tr-TR" baseline="-25000" dirty="0" err="1"/>
              <a:t>k</a:t>
            </a:r>
            <a:r>
              <a:rPr lang="tr-TR" dirty="0"/>
              <a:t>) + [(1 – </a:t>
            </a:r>
            <a:r>
              <a:rPr lang="tr-TR" dirty="0" err="1"/>
              <a:t>d</a:t>
            </a:r>
            <a:r>
              <a:rPr lang="tr-TR" baseline="-25000" dirty="0" err="1"/>
              <a:t>k</a:t>
            </a:r>
            <a:r>
              <a:rPr lang="tr-TR" dirty="0"/>
              <a:t>) x ( </a:t>
            </a:r>
            <a:r>
              <a:rPr lang="tr-TR" dirty="0" err="1"/>
              <a:t>t</a:t>
            </a:r>
            <a:r>
              <a:rPr lang="tr-TR" baseline="-25000" dirty="0" err="1"/>
              <a:t>m</a:t>
            </a:r>
            <a:r>
              <a:rPr lang="tr-TR" dirty="0"/>
              <a:t>)</a:t>
            </a:r>
            <a:r>
              <a:rPr lang="tr-TR" baseline="-25000" dirty="0"/>
              <a:t>i-1</a:t>
            </a:r>
            <a:r>
              <a:rPr lang="tr-TR" dirty="0"/>
              <a:t> ]</a:t>
            </a:r>
          </a:p>
          <a:p>
            <a:endParaRPr lang="tr-TR" dirty="0" smtClean="0"/>
          </a:p>
          <a:p>
            <a:r>
              <a:rPr lang="tr-TR" dirty="0" err="1"/>
              <a:t>ud</a:t>
            </a:r>
            <a:r>
              <a:rPr lang="tr-TR" dirty="0"/>
              <a:t> (</a:t>
            </a:r>
            <a:r>
              <a:rPr lang="tr-TR" dirty="0" err="1" smtClean="0"/>
              <a:t>t</a:t>
            </a:r>
            <a:r>
              <a:rPr lang="tr-TR" baseline="-25000" dirty="0" err="1" smtClean="0"/>
              <a:t>m</a:t>
            </a:r>
            <a:r>
              <a:rPr lang="tr-TR" dirty="0" smtClean="0"/>
              <a:t>)</a:t>
            </a:r>
            <a:r>
              <a:rPr lang="tr-TR" baseline="-25000" dirty="0"/>
              <a:t>2</a:t>
            </a:r>
            <a:r>
              <a:rPr lang="tr-TR" dirty="0" smtClean="0"/>
              <a:t> </a:t>
            </a:r>
            <a:r>
              <a:rPr lang="tr-TR" dirty="0"/>
              <a:t>= </a:t>
            </a:r>
            <a:r>
              <a:rPr lang="tr-TR" dirty="0" smtClean="0"/>
              <a:t>(9000 x 0,20) </a:t>
            </a:r>
            <a:r>
              <a:rPr lang="tr-TR" dirty="0"/>
              <a:t>+ [(1 – </a:t>
            </a:r>
            <a:r>
              <a:rPr lang="tr-TR" dirty="0" smtClean="0"/>
              <a:t>0,20) </a:t>
            </a:r>
            <a:r>
              <a:rPr lang="tr-TR" dirty="0"/>
              <a:t>x </a:t>
            </a:r>
            <a:r>
              <a:rPr lang="tr-TR" dirty="0" smtClean="0"/>
              <a:t>9000] = 9000</a:t>
            </a:r>
            <a:endParaRPr lang="tr-TR" dirty="0"/>
          </a:p>
          <a:p>
            <a:r>
              <a:rPr lang="tr-TR" dirty="0" err="1"/>
              <a:t>ud</a:t>
            </a:r>
            <a:r>
              <a:rPr lang="tr-TR" dirty="0"/>
              <a:t> (</a:t>
            </a:r>
            <a:r>
              <a:rPr lang="tr-TR" dirty="0" err="1" smtClean="0"/>
              <a:t>t</a:t>
            </a:r>
            <a:r>
              <a:rPr lang="tr-TR" baseline="-25000" dirty="0" err="1" smtClean="0"/>
              <a:t>m</a:t>
            </a:r>
            <a:r>
              <a:rPr lang="tr-TR" dirty="0" smtClean="0"/>
              <a:t>)</a:t>
            </a:r>
            <a:r>
              <a:rPr lang="tr-TR" baseline="-25000" dirty="0"/>
              <a:t>3</a:t>
            </a:r>
            <a:r>
              <a:rPr lang="tr-TR" dirty="0" smtClean="0"/>
              <a:t> </a:t>
            </a:r>
            <a:r>
              <a:rPr lang="tr-TR" dirty="0"/>
              <a:t>= </a:t>
            </a:r>
            <a:r>
              <a:rPr lang="tr-TR" dirty="0" smtClean="0"/>
              <a:t>(7000 </a:t>
            </a:r>
            <a:r>
              <a:rPr lang="tr-TR" dirty="0"/>
              <a:t>x 0,20) + [(1 – 0,20) x 9000</a:t>
            </a:r>
            <a:r>
              <a:rPr lang="tr-TR" dirty="0" smtClean="0"/>
              <a:t>] = 8600</a:t>
            </a:r>
            <a:endParaRPr lang="tr-TR" dirty="0"/>
          </a:p>
          <a:p>
            <a:r>
              <a:rPr lang="tr-TR" dirty="0" err="1"/>
              <a:t>ud</a:t>
            </a:r>
            <a:r>
              <a:rPr lang="tr-TR" dirty="0"/>
              <a:t> (</a:t>
            </a:r>
            <a:r>
              <a:rPr lang="tr-TR" dirty="0" err="1" smtClean="0"/>
              <a:t>t</a:t>
            </a:r>
            <a:r>
              <a:rPr lang="tr-TR" baseline="-25000" dirty="0" err="1" smtClean="0"/>
              <a:t>m</a:t>
            </a:r>
            <a:r>
              <a:rPr lang="tr-TR" dirty="0" smtClean="0"/>
              <a:t>)</a:t>
            </a:r>
            <a:r>
              <a:rPr lang="tr-TR" baseline="-25000" dirty="0" smtClean="0"/>
              <a:t>4</a:t>
            </a:r>
            <a:r>
              <a:rPr lang="tr-TR" dirty="0" smtClean="0"/>
              <a:t> </a:t>
            </a:r>
            <a:r>
              <a:rPr lang="tr-TR" dirty="0"/>
              <a:t>= </a:t>
            </a:r>
            <a:r>
              <a:rPr lang="tr-TR" dirty="0" smtClean="0"/>
              <a:t>(7000 </a:t>
            </a:r>
            <a:r>
              <a:rPr lang="tr-TR" dirty="0"/>
              <a:t>x 0,20) + [(1 – 0,20) x </a:t>
            </a:r>
            <a:r>
              <a:rPr lang="tr-TR" dirty="0" smtClean="0"/>
              <a:t>8600] = 8680</a:t>
            </a:r>
            <a:endParaRPr lang="tr-TR" dirty="0"/>
          </a:p>
          <a:p>
            <a:r>
              <a:rPr lang="tr-TR" dirty="0" err="1"/>
              <a:t>ud</a:t>
            </a:r>
            <a:r>
              <a:rPr lang="tr-TR" dirty="0"/>
              <a:t> (</a:t>
            </a:r>
            <a:r>
              <a:rPr lang="tr-TR" dirty="0" err="1" smtClean="0"/>
              <a:t>t</a:t>
            </a:r>
            <a:r>
              <a:rPr lang="tr-TR" baseline="-25000" dirty="0" err="1" smtClean="0"/>
              <a:t>m</a:t>
            </a:r>
            <a:r>
              <a:rPr lang="tr-TR" dirty="0" smtClean="0"/>
              <a:t>)</a:t>
            </a:r>
            <a:r>
              <a:rPr lang="tr-TR" baseline="-25000" dirty="0" smtClean="0"/>
              <a:t>5</a:t>
            </a:r>
            <a:r>
              <a:rPr lang="tr-TR" dirty="0" smtClean="0"/>
              <a:t> </a:t>
            </a:r>
            <a:r>
              <a:rPr lang="tr-TR" dirty="0"/>
              <a:t>= (9000 x 0,20) + [(1 – 0,20) x </a:t>
            </a:r>
            <a:r>
              <a:rPr lang="tr-TR" dirty="0" smtClean="0"/>
              <a:t>8680] = 8744</a:t>
            </a:r>
            <a:endParaRPr lang="tr-TR" dirty="0"/>
          </a:p>
          <a:p>
            <a:endParaRPr lang="tr-TR" dirty="0" smtClean="0"/>
          </a:p>
          <a:p>
            <a:r>
              <a:rPr lang="tr-TR" dirty="0" smtClean="0"/>
              <a:t>2013 yılında meydana gelmesi beklenen talep 8744 olarak bulunmuştur.</a:t>
            </a:r>
            <a:endParaRPr lang="tr-TR" dirty="0"/>
          </a:p>
        </p:txBody>
      </p:sp>
    </p:spTree>
    <p:extLst>
      <p:ext uri="{BB962C8B-B14F-4D97-AF65-F5344CB8AC3E}">
        <p14:creationId xmlns:p14="http://schemas.microsoft.com/office/powerpoint/2010/main" val="40646014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Trend Analizi Yöntemi</a:t>
            </a:r>
            <a:endParaRPr lang="tr-TR" dirty="0"/>
          </a:p>
        </p:txBody>
      </p:sp>
      <p:sp>
        <p:nvSpPr>
          <p:cNvPr id="3" name="İçerik Yer Tutucusu 2"/>
          <p:cNvSpPr>
            <a:spLocks noGrp="1"/>
          </p:cNvSpPr>
          <p:nvPr>
            <p:ph idx="1"/>
          </p:nvPr>
        </p:nvSpPr>
        <p:spPr/>
        <p:txBody>
          <a:bodyPr>
            <a:normAutofit lnSpcReduction="10000"/>
          </a:bodyPr>
          <a:lstStyle/>
          <a:p>
            <a:r>
              <a:rPr lang="tr-TR" dirty="0" smtClean="0"/>
              <a:t>Trend analizi geçmiş dönemde meydana gelen talepler ve talep değişikliklerinin talep tahmini yapılmaya çalışılan döneme etkilerini belirlemeye çalışan bir metodolojidir. Uygulamada dikkate alınan en temel faktör; taleplerin dönemsel olarak göstermiş olduğu eğilimlerdir. Söz konusu eğilimler talepler arasında sapmaları da ortaya koymaları, dolayısıyla </a:t>
            </a:r>
            <a:r>
              <a:rPr lang="tr-TR" dirty="0" err="1" smtClean="0"/>
              <a:t>tahminlemenin</a:t>
            </a:r>
            <a:r>
              <a:rPr lang="tr-TR" dirty="0" smtClean="0"/>
              <a:t> doğruluğu açısından önemli bir rol oynamaktadırlar. Trend analizi yöntemi mümkün olduğunca </a:t>
            </a:r>
            <a:r>
              <a:rPr lang="tr-TR" dirty="0" err="1" smtClean="0"/>
              <a:t>tahminleme</a:t>
            </a:r>
            <a:r>
              <a:rPr lang="tr-TR" dirty="0" smtClean="0"/>
              <a:t> hatalarını minimize etmeye çalışmaktadır. Bu kapsamda süreç içerisinde tanımlanan değişkenler arasındaki ilişkinin lineer bir fonksiyon olduğu varsayılmaktadır. Talebe ilişkin süreçlerde a ve b eğrilerinin kesişim noktaları muhtemel talep değerlerini tanımlamaktadır.</a:t>
            </a:r>
            <a:endParaRPr lang="tr-TR" dirty="0"/>
          </a:p>
        </p:txBody>
      </p:sp>
    </p:spTree>
    <p:extLst>
      <p:ext uri="{BB962C8B-B14F-4D97-AF65-F5344CB8AC3E}">
        <p14:creationId xmlns:p14="http://schemas.microsoft.com/office/powerpoint/2010/main" val="36237587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1 )             ta </a:t>
            </a:r>
            <a:r>
              <a:rPr lang="tr-TR" dirty="0"/>
              <a:t>(</a:t>
            </a:r>
            <a:r>
              <a:rPr lang="tr-TR" dirty="0" err="1"/>
              <a:t>t</a:t>
            </a:r>
            <a:r>
              <a:rPr lang="tr-TR" baseline="-25000" dirty="0" err="1"/>
              <a:t>m</a:t>
            </a:r>
            <a:r>
              <a:rPr lang="tr-TR" dirty="0"/>
              <a:t>)</a:t>
            </a:r>
            <a:r>
              <a:rPr lang="tr-TR" baseline="-25000" dirty="0"/>
              <a:t>i</a:t>
            </a:r>
            <a:r>
              <a:rPr lang="tr-TR" dirty="0"/>
              <a:t> = a + (</a:t>
            </a:r>
            <a:r>
              <a:rPr lang="tr-TR" dirty="0" err="1"/>
              <a:t>bx</a:t>
            </a:r>
            <a:r>
              <a:rPr lang="tr-TR" baseline="-25000" dirty="0" err="1"/>
              <a:t>i</a:t>
            </a:r>
            <a:r>
              <a:rPr lang="tr-TR" dirty="0"/>
              <a:t>)</a:t>
            </a:r>
          </a:p>
          <a:p>
            <a:endParaRPr lang="tr-TR" dirty="0" smtClean="0"/>
          </a:p>
          <a:p>
            <a:r>
              <a:rPr lang="tr-TR" dirty="0" smtClean="0"/>
              <a:t>2)    </a:t>
            </a:r>
          </a:p>
          <a:p>
            <a:endParaRPr lang="tr-TR" dirty="0"/>
          </a:p>
          <a:p>
            <a:endParaRPr lang="tr-TR" dirty="0" smtClean="0"/>
          </a:p>
          <a:p>
            <a:endParaRPr lang="tr-TR" dirty="0"/>
          </a:p>
          <a:p>
            <a:r>
              <a:rPr lang="tr-TR" dirty="0" smtClean="0"/>
              <a:t>3)       </a:t>
            </a:r>
          </a:p>
          <a:p>
            <a:endParaRPr lang="tr-TR" dirty="0"/>
          </a:p>
          <a:p>
            <a:endParaRPr lang="tr-TR" dirty="0"/>
          </a:p>
        </p:txBody>
      </p:sp>
      <p:pic>
        <p:nvPicPr>
          <p:cNvPr id="4" name="Resim 3"/>
          <p:cNvPicPr>
            <a:picLocks noChangeAspect="1"/>
          </p:cNvPicPr>
          <p:nvPr/>
        </p:nvPicPr>
        <p:blipFill>
          <a:blip r:embed="rId2"/>
          <a:stretch>
            <a:fillRect/>
          </a:stretch>
        </p:blipFill>
        <p:spPr>
          <a:xfrm>
            <a:off x="1033202" y="2583861"/>
            <a:ext cx="9599964" cy="1282743"/>
          </a:xfrm>
          <a:prstGeom prst="rect">
            <a:avLst/>
          </a:prstGeom>
        </p:spPr>
      </p:pic>
      <p:pic>
        <p:nvPicPr>
          <p:cNvPr id="6" name="Resim 5"/>
          <p:cNvPicPr>
            <a:picLocks noChangeAspect="1"/>
          </p:cNvPicPr>
          <p:nvPr/>
        </p:nvPicPr>
        <p:blipFill>
          <a:blip r:embed="rId3"/>
          <a:stretch>
            <a:fillRect/>
          </a:stretch>
        </p:blipFill>
        <p:spPr>
          <a:xfrm>
            <a:off x="2784393" y="4459093"/>
            <a:ext cx="8430454" cy="1069697"/>
          </a:xfrm>
          <a:prstGeom prst="rect">
            <a:avLst/>
          </a:prstGeom>
        </p:spPr>
      </p:pic>
    </p:spTree>
    <p:extLst>
      <p:ext uri="{BB962C8B-B14F-4D97-AF65-F5344CB8AC3E}">
        <p14:creationId xmlns:p14="http://schemas.microsoft.com/office/powerpoint/2010/main" val="35504858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2400" dirty="0" smtClean="0"/>
              <a:t>Bir otomotiv yan sanayi firması otomobil üreticileri için direksiyon simidi üretmektedir. İşletmenin geçmiş dönemlere ilişkin talep bilgileri aşağıda görülmektedir. Basit ortalamalar yöntemine göre 2013 yılında meydana gelmesi muhtemel talep ne olabilir?</a:t>
            </a:r>
            <a:endParaRPr lang="tr-TR" sz="2400" dirty="0"/>
          </a:p>
        </p:txBody>
      </p:sp>
      <p:graphicFrame>
        <p:nvGraphicFramePr>
          <p:cNvPr id="4" name="İçerik Yer Tutucusu 3"/>
          <p:cNvGraphicFramePr>
            <a:graphicFrameLocks noGrp="1"/>
          </p:cNvGraphicFramePr>
          <p:nvPr>
            <p:ph idx="1"/>
            <p:extLst/>
          </p:nvPr>
        </p:nvGraphicFramePr>
        <p:xfrm>
          <a:off x="2017061" y="1690688"/>
          <a:ext cx="8525433" cy="4454617"/>
        </p:xfrm>
        <a:graphic>
          <a:graphicData uri="http://schemas.openxmlformats.org/drawingml/2006/table">
            <a:tbl>
              <a:tblPr>
                <a:tableStyleId>{5C22544A-7EE6-4342-B048-85BDC9FD1C3A}</a:tableStyleId>
              </a:tblPr>
              <a:tblGrid>
                <a:gridCol w="1536979">
                  <a:extLst>
                    <a:ext uri="{9D8B030D-6E8A-4147-A177-3AD203B41FA5}">
                      <a16:colId xmlns:a16="http://schemas.microsoft.com/office/drawing/2014/main" val="3633590692"/>
                    </a:ext>
                  </a:extLst>
                </a:gridCol>
                <a:gridCol w="1120716">
                  <a:extLst>
                    <a:ext uri="{9D8B030D-6E8A-4147-A177-3AD203B41FA5}">
                      <a16:colId xmlns:a16="http://schemas.microsoft.com/office/drawing/2014/main" val="4163573813"/>
                    </a:ext>
                  </a:extLst>
                </a:gridCol>
                <a:gridCol w="1665061">
                  <a:extLst>
                    <a:ext uri="{9D8B030D-6E8A-4147-A177-3AD203B41FA5}">
                      <a16:colId xmlns:a16="http://schemas.microsoft.com/office/drawing/2014/main" val="2580477375"/>
                    </a:ext>
                  </a:extLst>
                </a:gridCol>
                <a:gridCol w="1128719">
                  <a:extLst>
                    <a:ext uri="{9D8B030D-6E8A-4147-A177-3AD203B41FA5}">
                      <a16:colId xmlns:a16="http://schemas.microsoft.com/office/drawing/2014/main" val="1647241990"/>
                    </a:ext>
                  </a:extLst>
                </a:gridCol>
                <a:gridCol w="1536979">
                  <a:extLst>
                    <a:ext uri="{9D8B030D-6E8A-4147-A177-3AD203B41FA5}">
                      <a16:colId xmlns:a16="http://schemas.microsoft.com/office/drawing/2014/main" val="1299136273"/>
                    </a:ext>
                  </a:extLst>
                </a:gridCol>
                <a:gridCol w="1536979">
                  <a:extLst>
                    <a:ext uri="{9D8B030D-6E8A-4147-A177-3AD203B41FA5}">
                      <a16:colId xmlns:a16="http://schemas.microsoft.com/office/drawing/2014/main" val="3854490786"/>
                    </a:ext>
                  </a:extLst>
                </a:gridCol>
              </a:tblGrid>
              <a:tr h="695447">
                <a:tc>
                  <a:txBody>
                    <a:bodyPr/>
                    <a:lstStyle/>
                    <a:p>
                      <a:pPr algn="ctr" fontAlgn="b"/>
                      <a:r>
                        <a:rPr lang="tr-TR" sz="2400" u="none" strike="noStrike" dirty="0">
                          <a:effectLst/>
                        </a:rPr>
                        <a:t>Yıl</a:t>
                      </a:r>
                      <a:endParaRPr lang="tr-TR" sz="2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2400" u="none" strike="noStrike" dirty="0">
                          <a:effectLst/>
                        </a:rPr>
                        <a:t>x</a:t>
                      </a:r>
                      <a:r>
                        <a:rPr lang="tr-TR" sz="2400" u="none" strike="noStrike" baseline="-25000" dirty="0">
                          <a:effectLst/>
                        </a:rPr>
                        <a:t>i</a:t>
                      </a:r>
                      <a:r>
                        <a:rPr lang="tr-TR" sz="2400" u="none" strike="noStrike" dirty="0">
                          <a:effectLst/>
                        </a:rPr>
                        <a:t> </a:t>
                      </a:r>
                      <a:endParaRPr lang="tr-TR" sz="2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2400" u="none" strike="noStrike">
                          <a:effectLst/>
                        </a:rPr>
                        <a:t>y</a:t>
                      </a:r>
                      <a:r>
                        <a:rPr lang="tr-TR" sz="2400" u="none" strike="noStrike" baseline="-25000">
                          <a:effectLst/>
                        </a:rPr>
                        <a:t>i</a:t>
                      </a:r>
                      <a:endParaRPr lang="tr-TR" sz="2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2400" u="none" strike="noStrike">
                          <a:effectLst/>
                        </a:rPr>
                        <a:t>x</a:t>
                      </a:r>
                      <a:r>
                        <a:rPr lang="tr-TR" sz="2400" u="none" strike="noStrike" baseline="-25000">
                          <a:effectLst/>
                        </a:rPr>
                        <a:t>i</a:t>
                      </a:r>
                      <a:r>
                        <a:rPr lang="tr-TR" sz="2400" u="none" strike="noStrike" baseline="30000">
                          <a:effectLst/>
                        </a:rPr>
                        <a:t>2</a:t>
                      </a:r>
                      <a:endParaRPr lang="tr-TR" sz="2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2400" u="none" strike="noStrike">
                          <a:effectLst/>
                        </a:rPr>
                        <a:t>y</a:t>
                      </a:r>
                      <a:r>
                        <a:rPr lang="tr-TR" sz="2400" u="none" strike="noStrike" baseline="-25000">
                          <a:effectLst/>
                        </a:rPr>
                        <a:t>i</a:t>
                      </a:r>
                      <a:r>
                        <a:rPr lang="tr-TR" sz="2400" u="none" strike="noStrike" baseline="30000">
                          <a:effectLst/>
                        </a:rPr>
                        <a:t>2</a:t>
                      </a:r>
                      <a:endParaRPr lang="tr-TR" sz="2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2400" u="none" strike="noStrike" dirty="0" err="1">
                          <a:effectLst/>
                        </a:rPr>
                        <a:t>x</a:t>
                      </a:r>
                      <a:r>
                        <a:rPr lang="tr-TR" sz="2400" u="none" strike="noStrike" baseline="-25000" dirty="0" err="1">
                          <a:effectLst/>
                        </a:rPr>
                        <a:t>i</a:t>
                      </a:r>
                      <a:r>
                        <a:rPr lang="tr-TR" sz="2400" u="none" strike="noStrike" dirty="0" err="1">
                          <a:effectLst/>
                        </a:rPr>
                        <a:t>y</a:t>
                      </a:r>
                      <a:r>
                        <a:rPr lang="tr-TR" sz="2400" u="none" strike="noStrike" baseline="-25000" dirty="0" err="1">
                          <a:effectLst/>
                        </a:rPr>
                        <a:t>i</a:t>
                      </a:r>
                      <a:endParaRPr lang="tr-TR" sz="2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33335710"/>
                  </a:ext>
                </a:extLst>
              </a:tr>
              <a:tr h="375917">
                <a:tc>
                  <a:txBody>
                    <a:bodyPr/>
                    <a:lstStyle/>
                    <a:p>
                      <a:pPr algn="r" fontAlgn="b"/>
                      <a:r>
                        <a:rPr lang="tr-TR" sz="2400" u="none" strike="noStrike">
                          <a:effectLst/>
                        </a:rPr>
                        <a:t>2004</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dirty="0">
                          <a:effectLst/>
                        </a:rPr>
                        <a:t>1</a:t>
                      </a:r>
                      <a:endParaRPr lang="tr-T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dirty="0">
                          <a:effectLst/>
                        </a:rPr>
                        <a:t>9</a:t>
                      </a:r>
                      <a:endParaRPr lang="tr-T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dirty="0">
                          <a:effectLst/>
                        </a:rPr>
                        <a:t>1</a:t>
                      </a:r>
                      <a:endParaRPr lang="tr-T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a:effectLst/>
                        </a:rPr>
                        <a:t>81</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dirty="0">
                          <a:effectLst/>
                        </a:rPr>
                        <a:t>9</a:t>
                      </a:r>
                      <a:endParaRPr lang="tr-TR"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82198881"/>
                  </a:ext>
                </a:extLst>
              </a:tr>
              <a:tr h="375917">
                <a:tc>
                  <a:txBody>
                    <a:bodyPr/>
                    <a:lstStyle/>
                    <a:p>
                      <a:pPr algn="r" fontAlgn="b"/>
                      <a:r>
                        <a:rPr lang="tr-TR" sz="2400" u="none" strike="noStrike">
                          <a:effectLst/>
                        </a:rPr>
                        <a:t>2005</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a:effectLst/>
                        </a:rPr>
                        <a:t>2</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dirty="0">
                          <a:effectLst/>
                        </a:rPr>
                        <a:t>7</a:t>
                      </a:r>
                      <a:endParaRPr lang="tr-T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dirty="0">
                          <a:effectLst/>
                        </a:rPr>
                        <a:t>4</a:t>
                      </a:r>
                      <a:endParaRPr lang="tr-T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dirty="0">
                          <a:effectLst/>
                        </a:rPr>
                        <a:t>49</a:t>
                      </a:r>
                      <a:endParaRPr lang="tr-T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dirty="0">
                          <a:effectLst/>
                        </a:rPr>
                        <a:t>14</a:t>
                      </a:r>
                      <a:endParaRPr lang="tr-TR"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42209684"/>
                  </a:ext>
                </a:extLst>
              </a:tr>
              <a:tr h="375917">
                <a:tc>
                  <a:txBody>
                    <a:bodyPr/>
                    <a:lstStyle/>
                    <a:p>
                      <a:pPr algn="r" fontAlgn="b"/>
                      <a:r>
                        <a:rPr lang="tr-TR" sz="2400" u="none" strike="noStrike">
                          <a:effectLst/>
                        </a:rPr>
                        <a:t>2006</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a:effectLst/>
                        </a:rPr>
                        <a:t>3</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a:effectLst/>
                        </a:rPr>
                        <a:t>9</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dirty="0">
                          <a:effectLst/>
                        </a:rPr>
                        <a:t>9</a:t>
                      </a:r>
                      <a:endParaRPr lang="tr-T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a:effectLst/>
                        </a:rPr>
                        <a:t>81</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dirty="0">
                          <a:effectLst/>
                        </a:rPr>
                        <a:t>27</a:t>
                      </a:r>
                      <a:endParaRPr lang="tr-TR"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67756381"/>
                  </a:ext>
                </a:extLst>
              </a:tr>
              <a:tr h="375917">
                <a:tc>
                  <a:txBody>
                    <a:bodyPr/>
                    <a:lstStyle/>
                    <a:p>
                      <a:pPr algn="r" fontAlgn="b"/>
                      <a:r>
                        <a:rPr lang="tr-TR" sz="2400" u="none" strike="noStrike">
                          <a:effectLst/>
                        </a:rPr>
                        <a:t>2007</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a:effectLst/>
                        </a:rPr>
                        <a:t>4</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a:effectLst/>
                        </a:rPr>
                        <a:t>12</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dirty="0">
                          <a:effectLst/>
                        </a:rPr>
                        <a:t>16</a:t>
                      </a:r>
                      <a:endParaRPr lang="tr-T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dirty="0">
                          <a:effectLst/>
                        </a:rPr>
                        <a:t>144</a:t>
                      </a:r>
                      <a:endParaRPr lang="tr-T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dirty="0">
                          <a:effectLst/>
                        </a:rPr>
                        <a:t>48</a:t>
                      </a:r>
                      <a:endParaRPr lang="tr-TR"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47309866"/>
                  </a:ext>
                </a:extLst>
              </a:tr>
              <a:tr h="375917">
                <a:tc>
                  <a:txBody>
                    <a:bodyPr/>
                    <a:lstStyle/>
                    <a:p>
                      <a:pPr algn="r" fontAlgn="b"/>
                      <a:r>
                        <a:rPr lang="tr-TR" sz="2400" u="none" strike="noStrike">
                          <a:effectLst/>
                        </a:rPr>
                        <a:t>2008</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a:effectLst/>
                        </a:rPr>
                        <a:t>5</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a:effectLst/>
                        </a:rPr>
                        <a:t>11</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a:effectLst/>
                        </a:rPr>
                        <a:t>25</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dirty="0">
                          <a:effectLst/>
                        </a:rPr>
                        <a:t>121</a:t>
                      </a:r>
                      <a:endParaRPr lang="tr-T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dirty="0">
                          <a:effectLst/>
                        </a:rPr>
                        <a:t>55</a:t>
                      </a:r>
                      <a:endParaRPr lang="tr-TR"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50736778"/>
                  </a:ext>
                </a:extLst>
              </a:tr>
              <a:tr h="375917">
                <a:tc>
                  <a:txBody>
                    <a:bodyPr/>
                    <a:lstStyle/>
                    <a:p>
                      <a:pPr algn="r" fontAlgn="b"/>
                      <a:r>
                        <a:rPr lang="tr-TR" sz="2400" u="none" strike="noStrike">
                          <a:effectLst/>
                        </a:rPr>
                        <a:t>2009</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a:effectLst/>
                        </a:rPr>
                        <a:t>6</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a:effectLst/>
                        </a:rPr>
                        <a:t>9</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a:effectLst/>
                        </a:rPr>
                        <a:t>36</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dirty="0">
                          <a:effectLst/>
                        </a:rPr>
                        <a:t>81</a:t>
                      </a:r>
                      <a:endParaRPr lang="tr-T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dirty="0">
                          <a:effectLst/>
                        </a:rPr>
                        <a:t>54</a:t>
                      </a:r>
                      <a:endParaRPr lang="tr-TR"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69315891"/>
                  </a:ext>
                </a:extLst>
              </a:tr>
              <a:tr h="375917">
                <a:tc>
                  <a:txBody>
                    <a:bodyPr/>
                    <a:lstStyle/>
                    <a:p>
                      <a:pPr algn="r" fontAlgn="b"/>
                      <a:r>
                        <a:rPr lang="tr-TR" sz="2400" u="none" strike="noStrike">
                          <a:effectLst/>
                        </a:rPr>
                        <a:t>2010</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a:effectLst/>
                        </a:rPr>
                        <a:t>7</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a:effectLst/>
                        </a:rPr>
                        <a:t>7</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a:effectLst/>
                        </a:rPr>
                        <a:t>49</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dirty="0">
                          <a:effectLst/>
                        </a:rPr>
                        <a:t>49</a:t>
                      </a:r>
                      <a:endParaRPr lang="tr-T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dirty="0">
                          <a:effectLst/>
                        </a:rPr>
                        <a:t>49</a:t>
                      </a:r>
                      <a:endParaRPr lang="tr-TR"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21587761"/>
                  </a:ext>
                </a:extLst>
              </a:tr>
              <a:tr h="375917">
                <a:tc>
                  <a:txBody>
                    <a:bodyPr/>
                    <a:lstStyle/>
                    <a:p>
                      <a:pPr algn="r" fontAlgn="b"/>
                      <a:r>
                        <a:rPr lang="tr-TR" sz="2400" u="none" strike="noStrike">
                          <a:effectLst/>
                        </a:rPr>
                        <a:t>2011</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a:effectLst/>
                        </a:rPr>
                        <a:t>8</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a:effectLst/>
                        </a:rPr>
                        <a:t>7</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a:effectLst/>
                        </a:rPr>
                        <a:t>64</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dirty="0">
                          <a:effectLst/>
                        </a:rPr>
                        <a:t>49</a:t>
                      </a:r>
                      <a:endParaRPr lang="tr-T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dirty="0">
                          <a:effectLst/>
                        </a:rPr>
                        <a:t>56</a:t>
                      </a:r>
                      <a:endParaRPr lang="tr-TR"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49257622"/>
                  </a:ext>
                </a:extLst>
              </a:tr>
              <a:tr h="375917">
                <a:tc>
                  <a:txBody>
                    <a:bodyPr/>
                    <a:lstStyle/>
                    <a:p>
                      <a:pPr algn="r" fontAlgn="b"/>
                      <a:r>
                        <a:rPr lang="tr-TR" sz="2400" u="none" strike="noStrike">
                          <a:effectLst/>
                        </a:rPr>
                        <a:t>2012</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a:effectLst/>
                        </a:rPr>
                        <a:t>9</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a:effectLst/>
                        </a:rPr>
                        <a:t>9</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a:effectLst/>
                        </a:rPr>
                        <a:t>81</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dirty="0">
                          <a:effectLst/>
                        </a:rPr>
                        <a:t>81</a:t>
                      </a:r>
                      <a:endParaRPr lang="tr-TR"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dirty="0">
                          <a:effectLst/>
                        </a:rPr>
                        <a:t>81</a:t>
                      </a:r>
                      <a:endParaRPr lang="tr-TR"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24788069"/>
                  </a:ext>
                </a:extLst>
              </a:tr>
              <a:tr h="375917">
                <a:tc>
                  <a:txBody>
                    <a:bodyPr/>
                    <a:lstStyle/>
                    <a:p>
                      <a:pPr algn="ctr" fontAlgn="b"/>
                      <a:r>
                        <a:rPr lang="tr-TR" sz="2400" u="none" strike="noStrike" dirty="0">
                          <a:effectLst/>
                        </a:rPr>
                        <a:t>∑</a:t>
                      </a:r>
                      <a:endParaRPr lang="tr-TR" sz="2400" b="0" i="0" u="none" strike="noStrike" dirty="0">
                        <a:solidFill>
                          <a:srgbClr val="000000"/>
                        </a:solidFill>
                        <a:effectLst/>
                        <a:latin typeface="Arial Tur" panose="020B0604020202020204" pitchFamily="34" charset="0"/>
                      </a:endParaRPr>
                    </a:p>
                  </a:txBody>
                  <a:tcPr marL="9525" marR="9525" marT="9525" marB="0" anchor="b"/>
                </a:tc>
                <a:tc>
                  <a:txBody>
                    <a:bodyPr/>
                    <a:lstStyle/>
                    <a:p>
                      <a:pPr algn="r" fontAlgn="b"/>
                      <a:r>
                        <a:rPr lang="tr-TR" sz="2400" u="none" strike="noStrike">
                          <a:effectLst/>
                        </a:rPr>
                        <a:t>45</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a:effectLst/>
                        </a:rPr>
                        <a:t>80</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a:effectLst/>
                        </a:rPr>
                        <a:t>285</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a:effectLst/>
                        </a:rPr>
                        <a:t>736</a:t>
                      </a:r>
                      <a:endParaRPr lang="tr-TR"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400" u="none" strike="noStrike" dirty="0">
                          <a:effectLst/>
                        </a:rPr>
                        <a:t>393</a:t>
                      </a:r>
                      <a:endParaRPr lang="tr-TR"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11010468"/>
                  </a:ext>
                </a:extLst>
              </a:tr>
            </a:tbl>
          </a:graphicData>
        </a:graphic>
      </p:graphicFrame>
    </p:spTree>
    <p:extLst>
      <p:ext uri="{BB962C8B-B14F-4D97-AF65-F5344CB8AC3E}">
        <p14:creationId xmlns:p14="http://schemas.microsoft.com/office/powerpoint/2010/main" val="28628566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mc:AlternateContent xmlns:mc="http://schemas.openxmlformats.org/markup-compatibility/2006" xmlns:a14="http://schemas.microsoft.com/office/drawing/2010/main">
        <mc:Choice Requires="a14">
          <p:sp>
            <p:nvSpPr>
              <p:cNvPr id="3" name="İçerik Yer Tutucusu 2"/>
              <p:cNvSpPr>
                <a:spLocks noGrp="1"/>
              </p:cNvSpPr>
              <p:nvPr>
                <p:ph idx="1"/>
              </p:nvPr>
            </p:nvSpPr>
            <p:spPr/>
            <p:txBody>
              <a:bodyPr>
                <a:normAutofit/>
              </a:bodyPr>
              <a:lstStyle/>
              <a:p>
                <a:r>
                  <a:rPr lang="tr-TR" dirty="0" smtClean="0"/>
                  <a:t>b= ( </a:t>
                </a:r>
                <a14:m>
                  <m:oMath xmlns:m="http://schemas.openxmlformats.org/officeDocument/2006/math">
                    <m:f>
                      <m:fPr>
                        <m:ctrlPr>
                          <a:rPr lang="tr-TR" i="1">
                            <a:latin typeface="Cambria Math" panose="02040503050406030204" pitchFamily="18" charset="0"/>
                          </a:rPr>
                        </m:ctrlPr>
                      </m:fPr>
                      <m:num>
                        <m:r>
                          <a:rPr lang="tr-TR" i="1">
                            <a:latin typeface="Cambria Math" panose="02040503050406030204" pitchFamily="18" charset="0"/>
                          </a:rPr>
                          <m:t>9 </m:t>
                        </m:r>
                        <m:r>
                          <a:rPr lang="tr-TR" i="1">
                            <a:latin typeface="Cambria Math" panose="02040503050406030204" pitchFamily="18" charset="0"/>
                          </a:rPr>
                          <m:t>𝑥</m:t>
                        </m:r>
                        <m:r>
                          <a:rPr lang="tr-TR" i="1">
                            <a:latin typeface="Cambria Math" panose="02040503050406030204" pitchFamily="18" charset="0"/>
                          </a:rPr>
                          <m:t> 393−45 </m:t>
                        </m:r>
                        <m:r>
                          <a:rPr lang="tr-TR" i="1">
                            <a:latin typeface="Cambria Math" panose="02040503050406030204" pitchFamily="18" charset="0"/>
                          </a:rPr>
                          <m:t>𝑥</m:t>
                        </m:r>
                        <m:r>
                          <a:rPr lang="tr-TR" i="1">
                            <a:latin typeface="Cambria Math" panose="02040503050406030204" pitchFamily="18" charset="0"/>
                          </a:rPr>
                          <m:t> 80</m:t>
                        </m:r>
                      </m:num>
                      <m:den>
                        <m:r>
                          <a:rPr lang="tr-TR" i="1">
                            <a:latin typeface="Cambria Math" panose="02040503050406030204" pitchFamily="18" charset="0"/>
                          </a:rPr>
                          <m:t>9</m:t>
                        </m:r>
                        <m:r>
                          <a:rPr lang="tr-TR" i="1">
                            <a:latin typeface="Cambria Math" panose="02040503050406030204" pitchFamily="18" charset="0"/>
                          </a:rPr>
                          <m:t>𝑥</m:t>
                        </m:r>
                        <m:r>
                          <a:rPr lang="tr-TR" i="1">
                            <a:latin typeface="Cambria Math" panose="02040503050406030204" pitchFamily="18" charset="0"/>
                          </a:rPr>
                          <m:t> 285−(285)</m:t>
                        </m:r>
                        <m:sSup>
                          <m:sSupPr>
                            <m:ctrlPr>
                              <a:rPr lang="tr-TR" i="1">
                                <a:latin typeface="Cambria Math" panose="02040503050406030204" pitchFamily="18" charset="0"/>
                              </a:rPr>
                            </m:ctrlPr>
                          </m:sSupPr>
                          <m:e/>
                          <m:sup>
                            <m:r>
                              <a:rPr lang="tr-TR" i="1">
                                <a:latin typeface="Cambria Math" panose="02040503050406030204" pitchFamily="18" charset="0"/>
                              </a:rPr>
                              <m:t>2</m:t>
                            </m:r>
                          </m:sup>
                        </m:sSup>
                      </m:den>
                    </m:f>
                    <m:r>
                      <a:rPr lang="tr-TR" i="1">
                        <a:latin typeface="Cambria Math" panose="02040503050406030204" pitchFamily="18" charset="0"/>
                      </a:rPr>
                      <m:t> )= −0,039</m:t>
                    </m:r>
                  </m:oMath>
                </a14:m>
                <a:endParaRPr lang="tr-TR" dirty="0"/>
              </a:p>
              <a:p>
                <a:endParaRPr lang="tr-TR" dirty="0" smtClean="0"/>
              </a:p>
              <a:p>
                <a:r>
                  <a:rPr lang="tr-TR" dirty="0"/>
                  <a:t>b= ( </a:t>
                </a:r>
                <a14:m>
                  <m:oMath xmlns:m="http://schemas.openxmlformats.org/officeDocument/2006/math">
                    <m:f>
                      <m:fPr>
                        <m:ctrlPr>
                          <a:rPr lang="tr-TR" i="1">
                            <a:latin typeface="Cambria Math" panose="02040503050406030204" pitchFamily="18" charset="0"/>
                          </a:rPr>
                        </m:ctrlPr>
                      </m:fPr>
                      <m:num>
                        <m:r>
                          <a:rPr lang="tr-TR" b="0" i="1" smtClean="0">
                            <a:latin typeface="Cambria Math" panose="02040503050406030204" pitchFamily="18" charset="0"/>
                          </a:rPr>
                          <m:t>45</m:t>
                        </m:r>
                        <m:r>
                          <a:rPr lang="tr-TR" i="1">
                            <a:latin typeface="Cambria Math" panose="02040503050406030204" pitchFamily="18" charset="0"/>
                          </a:rPr>
                          <m:t> </m:t>
                        </m:r>
                      </m:num>
                      <m:den>
                        <m:r>
                          <a:rPr lang="tr-TR" i="1">
                            <a:latin typeface="Cambria Math" panose="02040503050406030204" pitchFamily="18" charset="0"/>
                          </a:rPr>
                          <m:t>9</m:t>
                        </m:r>
                      </m:den>
                    </m:f>
                    <m:r>
                      <m:rPr>
                        <m:nor/>
                      </m:rPr>
                      <a:rPr lang="tr-TR" b="0" i="0" smtClean="0"/>
                      <m:t>−</m:t>
                    </m:r>
                    <m:r>
                      <m:rPr>
                        <m:nor/>
                      </m:rPr>
                      <a:rPr lang="tr-TR"/>
                      <m:t> </m:t>
                    </m:r>
                    <m:r>
                      <a:rPr lang="tr-TR" b="0" i="1" smtClean="0">
                        <a:latin typeface="Cambria Math" panose="02040503050406030204" pitchFamily="18" charset="0"/>
                      </a:rPr>
                      <m:t>0,039</m:t>
                    </m:r>
                    <m:f>
                      <m:fPr>
                        <m:ctrlPr>
                          <a:rPr lang="tr-TR" i="1">
                            <a:latin typeface="Cambria Math" panose="02040503050406030204" pitchFamily="18" charset="0"/>
                          </a:rPr>
                        </m:ctrlPr>
                      </m:fPr>
                      <m:num>
                        <m:r>
                          <a:rPr lang="tr-TR" b="0" i="1" smtClean="0">
                            <a:latin typeface="Cambria Math" panose="02040503050406030204" pitchFamily="18" charset="0"/>
                          </a:rPr>
                          <m:t>80</m:t>
                        </m:r>
                      </m:num>
                      <m:den>
                        <m:r>
                          <a:rPr lang="tr-TR" i="1">
                            <a:latin typeface="Cambria Math" panose="02040503050406030204" pitchFamily="18" charset="0"/>
                          </a:rPr>
                          <m:t>9</m:t>
                        </m:r>
                      </m:den>
                    </m:f>
                    <m:r>
                      <a:rPr lang="tr-TR" i="1">
                        <a:latin typeface="Cambria Math" panose="02040503050406030204" pitchFamily="18" charset="0"/>
                      </a:rPr>
                      <m:t> )= </m:t>
                    </m:r>
                  </m:oMath>
                </a14:m>
                <a:r>
                  <a:rPr lang="tr-TR" dirty="0" smtClean="0"/>
                  <a:t>5,35</a:t>
                </a:r>
              </a:p>
              <a:p>
                <a:endParaRPr lang="tr-TR" dirty="0"/>
              </a:p>
              <a:p>
                <a:r>
                  <a:rPr lang="tr-TR" dirty="0"/>
                  <a:t>ta (</a:t>
                </a:r>
                <a:r>
                  <a:rPr lang="tr-TR" dirty="0" err="1"/>
                  <a:t>t</a:t>
                </a:r>
                <a:r>
                  <a:rPr lang="tr-TR" baseline="-25000" dirty="0" err="1"/>
                  <a:t>m</a:t>
                </a:r>
                <a:r>
                  <a:rPr lang="tr-TR" dirty="0"/>
                  <a:t>)</a:t>
                </a:r>
                <a:r>
                  <a:rPr lang="tr-TR" baseline="-25000" dirty="0"/>
                  <a:t>i</a:t>
                </a:r>
                <a:r>
                  <a:rPr lang="tr-TR" dirty="0"/>
                  <a:t> </a:t>
                </a:r>
                <a:r>
                  <a:rPr lang="tr-TR" dirty="0" smtClean="0"/>
                  <a:t>= 5,35 + (0,039 x 10) = 5,73</a:t>
                </a:r>
              </a:p>
              <a:p>
                <a:endParaRPr lang="tr-TR" dirty="0"/>
              </a:p>
              <a:p>
                <a:r>
                  <a:rPr lang="tr-TR" dirty="0" smtClean="0"/>
                  <a:t>İşletmenin 2013 yılı itibarıyla gerçekleşmesini beklediği talep miktarı 5730 olarak bulunmaktadır.</a:t>
                </a:r>
                <a:endParaRPr lang="tr-TR" dirty="0"/>
              </a:p>
              <a:p>
                <a:endParaRPr lang="tr-TR" dirty="0"/>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blipFill>
                <a:blip r:embed="rId2"/>
                <a:stretch>
                  <a:fillRect l="-1043" t="-280" b="-3501"/>
                </a:stretch>
              </a:blipFill>
            </p:spPr>
            <p:txBody>
              <a:bodyPr/>
              <a:lstStyle/>
              <a:p>
                <a:r>
                  <a:rPr lang="tr-TR">
                    <a:noFill/>
                  </a:rPr>
                  <a:t> </a:t>
                </a:r>
              </a:p>
            </p:txBody>
          </p:sp>
        </mc:Fallback>
      </mc:AlternateContent>
    </p:spTree>
    <p:extLst>
      <p:ext uri="{BB962C8B-B14F-4D97-AF65-F5344CB8AC3E}">
        <p14:creationId xmlns:p14="http://schemas.microsoft.com/office/powerpoint/2010/main" val="18486477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Ekonomik Sipariş Düzeyi Yöntemi</a:t>
            </a:r>
            <a:endParaRPr lang="tr-TR" dirty="0"/>
          </a:p>
        </p:txBody>
      </p:sp>
      <p:sp>
        <p:nvSpPr>
          <p:cNvPr id="3" name="İçerik Yer Tutucusu 2"/>
          <p:cNvSpPr>
            <a:spLocks noGrp="1"/>
          </p:cNvSpPr>
          <p:nvPr>
            <p:ph idx="1"/>
          </p:nvPr>
        </p:nvSpPr>
        <p:spPr>
          <a:xfrm>
            <a:off x="838200" y="1825624"/>
            <a:ext cx="10515600" cy="4666615"/>
          </a:xfrm>
        </p:spPr>
        <p:txBody>
          <a:bodyPr>
            <a:normAutofit lnSpcReduction="10000"/>
          </a:bodyPr>
          <a:lstStyle/>
          <a:p>
            <a:r>
              <a:rPr lang="tr-TR" dirty="0" smtClean="0"/>
              <a:t>Ekonomik sipariş düzeyi tedarik zinciri kadar alıcılarına hangi materyallerden ne kadar ve ne sıklıkta talep edeceklerine yönelik yol gösteren bir metottur.</a:t>
            </a:r>
          </a:p>
          <a:p>
            <a:r>
              <a:rPr lang="tr-TR" dirty="0" smtClean="0"/>
              <a:t>Ekonomik sipariş düzeyi yönteminde taleplerin kısa dönemde değişmediği ve dengeli bir piyasa yapısının mevcut olduğu varsayılmaktadır.</a:t>
            </a:r>
          </a:p>
          <a:p>
            <a:r>
              <a:rPr lang="tr-TR" dirty="0" smtClean="0"/>
              <a:t>Ekonomik sipariş düzeyi belirlenirken, talep dalgalanmasının söz konusu olmadığı, talebin sabit ve stabil bir pazarın olduğu kabul edilmektedir.</a:t>
            </a:r>
          </a:p>
          <a:p>
            <a:r>
              <a:rPr lang="tr-TR" dirty="0" smtClean="0"/>
              <a:t>Ekonomik sipariş düzeyi yöntemi; ürünlere yönelik gerçekleşecek olan taleplerin müşterilerin gereksinimlerinin tamamını yansıttığını varsaymaktadır.</a:t>
            </a:r>
            <a:endParaRPr lang="tr-TR" dirty="0"/>
          </a:p>
        </p:txBody>
      </p:sp>
    </p:spTree>
    <p:extLst>
      <p:ext uri="{BB962C8B-B14F-4D97-AF65-F5344CB8AC3E}">
        <p14:creationId xmlns:p14="http://schemas.microsoft.com/office/powerpoint/2010/main" val="17582760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Ekonomik Sipariş Düzeyi Formülü</a:t>
            </a:r>
            <a:endParaRPr lang="tr-TR" dirty="0"/>
          </a:p>
        </p:txBody>
      </p:sp>
      <mc:AlternateContent xmlns:mc="http://schemas.openxmlformats.org/markup-compatibility/2006" xmlns:a14="http://schemas.microsoft.com/office/drawing/2010/main">
        <mc:Choice Requires="a14">
          <p:sp>
            <p:nvSpPr>
              <p:cNvPr id="3" name="İçerik Yer Tutucusu 2"/>
              <p:cNvSpPr>
                <a:spLocks noGrp="1"/>
              </p:cNvSpPr>
              <p:nvPr>
                <p:ph idx="1"/>
              </p:nvPr>
            </p:nvSpPr>
            <p:spPr/>
            <p:txBody>
              <a:bodyPr/>
              <a:lstStyle/>
              <a:p>
                <a:r>
                  <a:rPr lang="tr-TR" sz="4000" dirty="0" smtClean="0"/>
                  <a:t>E</a:t>
                </a:r>
                <a:r>
                  <a:rPr lang="tr-TR" sz="4000" baseline="-25000" dirty="0" err="1"/>
                  <a:t>sd</a:t>
                </a:r>
                <a:r>
                  <a:rPr lang="tr-TR" sz="4000" dirty="0"/>
                  <a:t> = </a:t>
                </a:r>
                <a14:m>
                  <m:oMath xmlns:m="http://schemas.openxmlformats.org/officeDocument/2006/math">
                    <m:rad>
                      <m:radPr>
                        <m:degHide m:val="on"/>
                        <m:ctrlPr>
                          <a:rPr lang="tr-TR" sz="4000" i="1">
                            <a:latin typeface="Cambria Math" panose="02040503050406030204" pitchFamily="18" charset="0"/>
                          </a:rPr>
                        </m:ctrlPr>
                      </m:radPr>
                      <m:deg/>
                      <m:e>
                        <m:f>
                          <m:fPr>
                            <m:ctrlPr>
                              <a:rPr lang="tr-TR" sz="4000" i="1">
                                <a:latin typeface="Cambria Math" panose="02040503050406030204" pitchFamily="18" charset="0"/>
                              </a:rPr>
                            </m:ctrlPr>
                          </m:fPr>
                          <m:num>
                            <m:r>
                              <a:rPr lang="tr-TR" sz="4000" i="1">
                                <a:latin typeface="Cambria Math" panose="02040503050406030204" pitchFamily="18" charset="0"/>
                              </a:rPr>
                              <m:t>2 </m:t>
                            </m:r>
                            <m:r>
                              <a:rPr lang="tr-TR" sz="4000" i="1">
                                <a:latin typeface="Cambria Math" panose="02040503050406030204" pitchFamily="18" charset="0"/>
                              </a:rPr>
                              <m:t>𝑥</m:t>
                            </m:r>
                            <m:r>
                              <a:rPr lang="tr-TR" sz="4000" i="1">
                                <a:latin typeface="Cambria Math" panose="02040503050406030204" pitchFamily="18" charset="0"/>
                              </a:rPr>
                              <m:t> </m:t>
                            </m:r>
                            <m:sSub>
                              <m:sSubPr>
                                <m:ctrlPr>
                                  <a:rPr lang="tr-TR" sz="4000" i="1">
                                    <a:latin typeface="Cambria Math" panose="02040503050406030204" pitchFamily="18" charset="0"/>
                                  </a:rPr>
                                </m:ctrlPr>
                              </m:sSubPr>
                              <m:e>
                                <m:r>
                                  <a:rPr lang="tr-TR" sz="4000" i="1">
                                    <a:latin typeface="Cambria Math" panose="02040503050406030204" pitchFamily="18" charset="0"/>
                                  </a:rPr>
                                  <m:t>𝑡</m:t>
                                </m:r>
                              </m:e>
                              <m:sub>
                                <m:r>
                                  <a:rPr lang="tr-TR" sz="4000" i="1">
                                    <a:latin typeface="Cambria Math" panose="02040503050406030204" pitchFamily="18" charset="0"/>
                                  </a:rPr>
                                  <m:t>𝑚</m:t>
                                </m:r>
                              </m:sub>
                            </m:sSub>
                            <m:r>
                              <a:rPr lang="tr-TR" sz="4000" i="1">
                                <a:latin typeface="Cambria Math" panose="02040503050406030204" pitchFamily="18" charset="0"/>
                              </a:rPr>
                              <m:t>𝑥</m:t>
                            </m:r>
                            <m:r>
                              <a:rPr lang="tr-TR" sz="4000" i="1">
                                <a:latin typeface="Cambria Math" panose="02040503050406030204" pitchFamily="18" charset="0"/>
                              </a:rPr>
                              <m:t> </m:t>
                            </m:r>
                            <m:sSub>
                              <m:sSubPr>
                                <m:ctrlPr>
                                  <a:rPr lang="tr-TR" sz="4000" i="1">
                                    <a:latin typeface="Cambria Math" panose="02040503050406030204" pitchFamily="18" charset="0"/>
                                  </a:rPr>
                                </m:ctrlPr>
                              </m:sSubPr>
                              <m:e>
                                <m:r>
                                  <a:rPr lang="tr-TR" sz="4000" i="1">
                                    <a:latin typeface="Cambria Math" panose="02040503050406030204" pitchFamily="18" charset="0"/>
                                  </a:rPr>
                                  <m:t>𝑠</m:t>
                                </m:r>
                              </m:e>
                              <m:sub>
                                <m:r>
                                  <a:rPr lang="tr-TR" sz="4000" i="1">
                                    <a:latin typeface="Cambria Math" panose="02040503050406030204" pitchFamily="18" charset="0"/>
                                  </a:rPr>
                                  <m:t>𝑚</m:t>
                                </m:r>
                              </m:sub>
                            </m:sSub>
                          </m:num>
                          <m:den>
                            <m:sSub>
                              <m:sSubPr>
                                <m:ctrlPr>
                                  <a:rPr lang="tr-TR" sz="4000" i="1">
                                    <a:latin typeface="Cambria Math" panose="02040503050406030204" pitchFamily="18" charset="0"/>
                                  </a:rPr>
                                </m:ctrlPr>
                              </m:sSubPr>
                              <m:e>
                                <m:r>
                                  <a:rPr lang="tr-TR" sz="4000" i="1">
                                    <a:latin typeface="Cambria Math" panose="02040503050406030204" pitchFamily="18" charset="0"/>
                                  </a:rPr>
                                  <m:t>𝐸</m:t>
                                </m:r>
                              </m:e>
                              <m:sub>
                                <m:r>
                                  <a:rPr lang="tr-TR" sz="4000" i="1">
                                    <a:latin typeface="Cambria Math" panose="02040503050406030204" pitchFamily="18" charset="0"/>
                                  </a:rPr>
                                  <m:t>𝑡𝑚</m:t>
                                </m:r>
                              </m:sub>
                            </m:sSub>
                            <m:r>
                              <a:rPr lang="tr-TR" sz="4000" i="1">
                                <a:latin typeface="Cambria Math" panose="02040503050406030204" pitchFamily="18" charset="0"/>
                              </a:rPr>
                              <m:t> </m:t>
                            </m:r>
                            <m:r>
                              <a:rPr lang="tr-TR" sz="4000" i="1">
                                <a:latin typeface="Cambria Math" panose="02040503050406030204" pitchFamily="18" charset="0"/>
                              </a:rPr>
                              <m:t>𝑥</m:t>
                            </m:r>
                            <m:r>
                              <a:rPr lang="tr-TR" sz="4000" i="1">
                                <a:latin typeface="Cambria Math" panose="02040503050406030204" pitchFamily="18" charset="0"/>
                              </a:rPr>
                              <m:t> </m:t>
                            </m:r>
                            <m:sSub>
                              <m:sSubPr>
                                <m:ctrlPr>
                                  <a:rPr lang="tr-TR" sz="4000" i="1">
                                    <a:latin typeface="Cambria Math" panose="02040503050406030204" pitchFamily="18" charset="0"/>
                                  </a:rPr>
                                </m:ctrlPr>
                              </m:sSubPr>
                              <m:e>
                                <m:r>
                                  <a:rPr lang="tr-TR" sz="4000" i="1">
                                    <a:latin typeface="Cambria Math" panose="02040503050406030204" pitchFamily="18" charset="0"/>
                                  </a:rPr>
                                  <m:t>𝑈</m:t>
                                </m:r>
                              </m:e>
                              <m:sub>
                                <m:r>
                                  <a:rPr lang="tr-TR" sz="4000" i="1">
                                    <a:latin typeface="Cambria Math" panose="02040503050406030204" pitchFamily="18" charset="0"/>
                                  </a:rPr>
                                  <m:t>𝑏𝑚</m:t>
                                </m:r>
                              </m:sub>
                            </m:sSub>
                          </m:den>
                        </m:f>
                      </m:e>
                    </m:rad>
                  </m:oMath>
                </a14:m>
                <a:endParaRPr lang="tr-TR" sz="4000" dirty="0"/>
              </a:p>
              <a:p>
                <a:endParaRPr lang="tr-TR" dirty="0" smtClean="0"/>
              </a:p>
              <a:p>
                <a:r>
                  <a:rPr lang="tr-TR" dirty="0" err="1" smtClean="0"/>
                  <a:t>E</a:t>
                </a:r>
                <a:r>
                  <a:rPr lang="tr-TR" baseline="-25000" dirty="0" err="1" smtClean="0"/>
                  <a:t>sd</a:t>
                </a:r>
                <a:r>
                  <a:rPr lang="tr-TR" baseline="-25000" dirty="0" smtClean="0"/>
                  <a:t>         </a:t>
                </a:r>
                <a:r>
                  <a:rPr lang="tr-TR" dirty="0" smtClean="0"/>
                  <a:t>= ekonomik sipariş düzeyi</a:t>
                </a:r>
                <a:r>
                  <a:rPr lang="tr-TR" baseline="-25000" dirty="0" smtClean="0"/>
                  <a:t>  </a:t>
                </a:r>
              </a:p>
              <a:p>
                <a14:m>
                  <m:oMath xmlns:m="http://schemas.openxmlformats.org/officeDocument/2006/math">
                    <m:sSub>
                      <m:sSubPr>
                        <m:ctrlPr>
                          <a:rPr lang="tr-TR" i="1">
                            <a:latin typeface="Cambria Math" panose="02040503050406030204" pitchFamily="18" charset="0"/>
                          </a:rPr>
                        </m:ctrlPr>
                      </m:sSubPr>
                      <m:e>
                        <m:r>
                          <a:rPr lang="tr-TR" i="1">
                            <a:latin typeface="Cambria Math" panose="02040503050406030204" pitchFamily="18" charset="0"/>
                          </a:rPr>
                          <m:t>𝑡</m:t>
                        </m:r>
                      </m:e>
                      <m:sub>
                        <m:r>
                          <a:rPr lang="tr-TR" i="1">
                            <a:latin typeface="Cambria Math" panose="02040503050406030204" pitchFamily="18" charset="0"/>
                          </a:rPr>
                          <m:t>𝑚</m:t>
                        </m:r>
                      </m:sub>
                    </m:sSub>
                  </m:oMath>
                </a14:m>
                <a:r>
                  <a:rPr lang="tr-TR" dirty="0" smtClean="0"/>
                  <a:t>      = yıllık talep miktarı</a:t>
                </a:r>
              </a:p>
              <a:p>
                <a14:m>
                  <m:oMath xmlns:m="http://schemas.openxmlformats.org/officeDocument/2006/math">
                    <m:sSub>
                      <m:sSubPr>
                        <m:ctrlPr>
                          <a:rPr lang="tr-TR" i="1">
                            <a:latin typeface="Cambria Math" panose="02040503050406030204" pitchFamily="18" charset="0"/>
                          </a:rPr>
                        </m:ctrlPr>
                      </m:sSubPr>
                      <m:e>
                        <m:r>
                          <a:rPr lang="tr-TR" i="1">
                            <a:latin typeface="Cambria Math" panose="02040503050406030204" pitchFamily="18" charset="0"/>
                          </a:rPr>
                          <m:t>𝑠</m:t>
                        </m:r>
                      </m:e>
                      <m:sub>
                        <m:r>
                          <a:rPr lang="tr-TR" i="1">
                            <a:latin typeface="Cambria Math" panose="02040503050406030204" pitchFamily="18" charset="0"/>
                          </a:rPr>
                          <m:t>𝑚</m:t>
                        </m:r>
                      </m:sub>
                    </m:sSub>
                  </m:oMath>
                </a14:m>
                <a:r>
                  <a:rPr lang="tr-TR" dirty="0" smtClean="0"/>
                  <a:t>      = sipariş maliyeti</a:t>
                </a:r>
              </a:p>
              <a:p>
                <a14:m>
                  <m:oMath xmlns:m="http://schemas.openxmlformats.org/officeDocument/2006/math">
                    <m:sSub>
                      <m:sSubPr>
                        <m:ctrlPr>
                          <a:rPr lang="tr-TR" i="1">
                            <a:latin typeface="Cambria Math" panose="02040503050406030204" pitchFamily="18" charset="0"/>
                          </a:rPr>
                        </m:ctrlPr>
                      </m:sSubPr>
                      <m:e>
                        <m:r>
                          <a:rPr lang="tr-TR" i="1">
                            <a:latin typeface="Cambria Math" panose="02040503050406030204" pitchFamily="18" charset="0"/>
                          </a:rPr>
                          <m:t>𝐸</m:t>
                        </m:r>
                      </m:e>
                      <m:sub>
                        <m:r>
                          <a:rPr lang="tr-TR" i="1">
                            <a:latin typeface="Cambria Math" panose="02040503050406030204" pitchFamily="18" charset="0"/>
                          </a:rPr>
                          <m:t>𝑡𝑚</m:t>
                        </m:r>
                      </m:sub>
                    </m:sSub>
                  </m:oMath>
                </a14:m>
                <a:r>
                  <a:rPr lang="tr-TR" dirty="0" smtClean="0"/>
                  <a:t>    = ürünün yıllık elde tutma maliyeti</a:t>
                </a:r>
              </a:p>
              <a:p>
                <a14:m>
                  <m:oMath xmlns:m="http://schemas.openxmlformats.org/officeDocument/2006/math">
                    <m:sSub>
                      <m:sSubPr>
                        <m:ctrlPr>
                          <a:rPr lang="tr-TR" i="1">
                            <a:latin typeface="Cambria Math" panose="02040503050406030204" pitchFamily="18" charset="0"/>
                          </a:rPr>
                        </m:ctrlPr>
                      </m:sSubPr>
                      <m:e>
                        <m:r>
                          <a:rPr lang="tr-TR" i="1">
                            <a:latin typeface="Cambria Math" panose="02040503050406030204" pitchFamily="18" charset="0"/>
                          </a:rPr>
                          <m:t>𝑈</m:t>
                        </m:r>
                      </m:e>
                      <m:sub>
                        <m:r>
                          <a:rPr lang="tr-TR" i="1">
                            <a:latin typeface="Cambria Math" panose="02040503050406030204" pitchFamily="18" charset="0"/>
                          </a:rPr>
                          <m:t>𝑏𝑚</m:t>
                        </m:r>
                      </m:sub>
                    </m:sSub>
                  </m:oMath>
                </a14:m>
                <a:r>
                  <a:rPr lang="tr-TR" dirty="0" smtClean="0"/>
                  <a:t>   = ürünün birim maliyeti</a:t>
                </a:r>
                <a:endParaRPr lang="tr-TR" dirty="0"/>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blipFill>
                <a:blip r:embed="rId2"/>
                <a:stretch>
                  <a:fillRect l="-1855" b="-2241"/>
                </a:stretch>
              </a:blipFill>
            </p:spPr>
            <p:txBody>
              <a:bodyPr/>
              <a:lstStyle/>
              <a:p>
                <a:r>
                  <a:rPr lang="tr-TR">
                    <a:noFill/>
                  </a:rPr>
                  <a:t> </a:t>
                </a:r>
              </a:p>
            </p:txBody>
          </p:sp>
        </mc:Fallback>
      </mc:AlternateContent>
    </p:spTree>
    <p:extLst>
      <p:ext uri="{BB962C8B-B14F-4D97-AF65-F5344CB8AC3E}">
        <p14:creationId xmlns:p14="http://schemas.microsoft.com/office/powerpoint/2010/main" val="35116686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Bir süpermarket zincirinde yılda 200.000 adet kiloluk paketler halinde pirinç satılmaktadır. Pirincin birim maliyeti 4 TL, sipariş verme maliyeti 8 TL, ürünün teslim süresi 4 gün, stok elde tutma maliyeti 10 TL </a:t>
            </a:r>
            <a:r>
              <a:rPr lang="tr-TR" dirty="0" err="1" smtClean="0"/>
              <a:t>dir</a:t>
            </a:r>
            <a:r>
              <a:rPr lang="tr-TR" dirty="0" smtClean="0"/>
              <a:t>. Ürünün ekonomik sipariş düzeyi nedir?</a:t>
            </a:r>
            <a:endParaRPr lang="tr-TR" dirty="0"/>
          </a:p>
        </p:txBody>
      </p:sp>
    </p:spTree>
    <p:extLst>
      <p:ext uri="{BB962C8B-B14F-4D97-AF65-F5344CB8AC3E}">
        <p14:creationId xmlns:p14="http://schemas.microsoft.com/office/powerpoint/2010/main" val="37054746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mc:AlternateContent xmlns:mc="http://schemas.openxmlformats.org/markup-compatibility/2006" xmlns:a14="http://schemas.microsoft.com/office/drawing/2010/main">
        <mc:Choice Requires="a14">
          <p:sp>
            <p:nvSpPr>
              <p:cNvPr id="3" name="İçerik Yer Tutucusu 2"/>
              <p:cNvSpPr>
                <a:spLocks noGrp="1"/>
              </p:cNvSpPr>
              <p:nvPr>
                <p:ph idx="1"/>
              </p:nvPr>
            </p:nvSpPr>
            <p:spPr>
              <a:xfrm>
                <a:off x="838200" y="836023"/>
                <a:ext cx="10515600" cy="5340940"/>
              </a:xfrm>
            </p:spPr>
            <p:txBody>
              <a:bodyPr>
                <a:normAutofit lnSpcReduction="10000"/>
              </a:bodyPr>
              <a:lstStyle/>
              <a:p>
                <a:r>
                  <a:rPr lang="tr-TR" sz="3600" dirty="0" smtClean="0"/>
                  <a:t>E</a:t>
                </a:r>
                <a:r>
                  <a:rPr lang="tr-TR" sz="3600" baseline="-25000" dirty="0" err="1"/>
                  <a:t>sd</a:t>
                </a:r>
                <a:r>
                  <a:rPr lang="tr-TR" sz="3600" dirty="0"/>
                  <a:t> = </a:t>
                </a:r>
                <a14:m>
                  <m:oMath xmlns:m="http://schemas.openxmlformats.org/officeDocument/2006/math">
                    <m:rad>
                      <m:radPr>
                        <m:degHide m:val="on"/>
                        <m:ctrlPr>
                          <a:rPr lang="tr-TR" sz="3600" i="1">
                            <a:latin typeface="Cambria Math" panose="02040503050406030204" pitchFamily="18" charset="0"/>
                          </a:rPr>
                        </m:ctrlPr>
                      </m:radPr>
                      <m:deg/>
                      <m:e>
                        <m:f>
                          <m:fPr>
                            <m:ctrlPr>
                              <a:rPr lang="tr-TR" sz="3600" i="1">
                                <a:latin typeface="Cambria Math" panose="02040503050406030204" pitchFamily="18" charset="0"/>
                              </a:rPr>
                            </m:ctrlPr>
                          </m:fPr>
                          <m:num>
                            <m:r>
                              <a:rPr lang="tr-TR" sz="3600" i="1">
                                <a:latin typeface="Cambria Math" panose="02040503050406030204" pitchFamily="18" charset="0"/>
                              </a:rPr>
                              <m:t>2 </m:t>
                            </m:r>
                            <m:r>
                              <a:rPr lang="tr-TR" sz="3600" i="1">
                                <a:latin typeface="Cambria Math" panose="02040503050406030204" pitchFamily="18" charset="0"/>
                              </a:rPr>
                              <m:t>𝑥</m:t>
                            </m:r>
                            <m:r>
                              <a:rPr lang="tr-TR" sz="3600" i="1">
                                <a:latin typeface="Cambria Math" panose="02040503050406030204" pitchFamily="18" charset="0"/>
                              </a:rPr>
                              <m:t> </m:t>
                            </m:r>
                            <m:sSub>
                              <m:sSubPr>
                                <m:ctrlPr>
                                  <a:rPr lang="tr-TR" sz="3600" i="1">
                                    <a:latin typeface="Cambria Math" panose="02040503050406030204" pitchFamily="18" charset="0"/>
                                  </a:rPr>
                                </m:ctrlPr>
                              </m:sSubPr>
                              <m:e>
                                <m:r>
                                  <a:rPr lang="tr-TR" sz="3600" i="1">
                                    <a:latin typeface="Cambria Math" panose="02040503050406030204" pitchFamily="18" charset="0"/>
                                  </a:rPr>
                                  <m:t>𝑡</m:t>
                                </m:r>
                              </m:e>
                              <m:sub>
                                <m:r>
                                  <a:rPr lang="tr-TR" sz="3600" i="1">
                                    <a:latin typeface="Cambria Math" panose="02040503050406030204" pitchFamily="18" charset="0"/>
                                  </a:rPr>
                                  <m:t>𝑚</m:t>
                                </m:r>
                              </m:sub>
                            </m:sSub>
                            <m:r>
                              <a:rPr lang="tr-TR" sz="3600" i="1">
                                <a:latin typeface="Cambria Math" panose="02040503050406030204" pitchFamily="18" charset="0"/>
                              </a:rPr>
                              <m:t>𝑥</m:t>
                            </m:r>
                            <m:r>
                              <a:rPr lang="tr-TR" sz="3600" i="1">
                                <a:latin typeface="Cambria Math" panose="02040503050406030204" pitchFamily="18" charset="0"/>
                              </a:rPr>
                              <m:t> </m:t>
                            </m:r>
                            <m:sSub>
                              <m:sSubPr>
                                <m:ctrlPr>
                                  <a:rPr lang="tr-TR" sz="3600" i="1">
                                    <a:latin typeface="Cambria Math" panose="02040503050406030204" pitchFamily="18" charset="0"/>
                                  </a:rPr>
                                </m:ctrlPr>
                              </m:sSubPr>
                              <m:e>
                                <m:r>
                                  <a:rPr lang="tr-TR" sz="3600" i="1">
                                    <a:latin typeface="Cambria Math" panose="02040503050406030204" pitchFamily="18" charset="0"/>
                                  </a:rPr>
                                  <m:t>𝑠</m:t>
                                </m:r>
                              </m:e>
                              <m:sub>
                                <m:r>
                                  <a:rPr lang="tr-TR" sz="3600" i="1">
                                    <a:latin typeface="Cambria Math" panose="02040503050406030204" pitchFamily="18" charset="0"/>
                                  </a:rPr>
                                  <m:t>𝑚</m:t>
                                </m:r>
                              </m:sub>
                            </m:sSub>
                          </m:num>
                          <m:den>
                            <m:sSub>
                              <m:sSubPr>
                                <m:ctrlPr>
                                  <a:rPr lang="tr-TR" sz="3600" i="1">
                                    <a:latin typeface="Cambria Math" panose="02040503050406030204" pitchFamily="18" charset="0"/>
                                  </a:rPr>
                                </m:ctrlPr>
                              </m:sSubPr>
                              <m:e>
                                <m:r>
                                  <a:rPr lang="tr-TR" sz="3600" i="1">
                                    <a:latin typeface="Cambria Math" panose="02040503050406030204" pitchFamily="18" charset="0"/>
                                  </a:rPr>
                                  <m:t>𝐸</m:t>
                                </m:r>
                              </m:e>
                              <m:sub>
                                <m:r>
                                  <a:rPr lang="tr-TR" sz="3600" i="1">
                                    <a:latin typeface="Cambria Math" panose="02040503050406030204" pitchFamily="18" charset="0"/>
                                  </a:rPr>
                                  <m:t>𝑡𝑚</m:t>
                                </m:r>
                              </m:sub>
                            </m:sSub>
                            <m:r>
                              <a:rPr lang="tr-TR" sz="3600" i="1">
                                <a:latin typeface="Cambria Math" panose="02040503050406030204" pitchFamily="18" charset="0"/>
                              </a:rPr>
                              <m:t> </m:t>
                            </m:r>
                            <m:r>
                              <a:rPr lang="tr-TR" sz="3600" i="1">
                                <a:latin typeface="Cambria Math" panose="02040503050406030204" pitchFamily="18" charset="0"/>
                              </a:rPr>
                              <m:t>𝑥</m:t>
                            </m:r>
                            <m:r>
                              <a:rPr lang="tr-TR" sz="3600" i="1">
                                <a:latin typeface="Cambria Math" panose="02040503050406030204" pitchFamily="18" charset="0"/>
                              </a:rPr>
                              <m:t> </m:t>
                            </m:r>
                            <m:sSub>
                              <m:sSubPr>
                                <m:ctrlPr>
                                  <a:rPr lang="tr-TR" sz="3600" i="1">
                                    <a:latin typeface="Cambria Math" panose="02040503050406030204" pitchFamily="18" charset="0"/>
                                  </a:rPr>
                                </m:ctrlPr>
                              </m:sSubPr>
                              <m:e>
                                <m:r>
                                  <a:rPr lang="tr-TR" sz="3600" i="1">
                                    <a:latin typeface="Cambria Math" panose="02040503050406030204" pitchFamily="18" charset="0"/>
                                  </a:rPr>
                                  <m:t>𝑈</m:t>
                                </m:r>
                              </m:e>
                              <m:sub>
                                <m:r>
                                  <a:rPr lang="tr-TR" sz="3600" i="1">
                                    <a:latin typeface="Cambria Math" panose="02040503050406030204" pitchFamily="18" charset="0"/>
                                  </a:rPr>
                                  <m:t>𝑏𝑚</m:t>
                                </m:r>
                              </m:sub>
                            </m:sSub>
                          </m:den>
                        </m:f>
                      </m:e>
                    </m:rad>
                  </m:oMath>
                </a14:m>
                <a:endParaRPr lang="tr-TR" sz="3600" dirty="0" smtClean="0"/>
              </a:p>
              <a:p>
                <a:endParaRPr lang="tr-TR" sz="3600" dirty="0"/>
              </a:p>
              <a:p>
                <a:r>
                  <a:rPr lang="tr-TR" sz="3600" dirty="0"/>
                  <a:t>E</a:t>
                </a:r>
                <a:r>
                  <a:rPr lang="tr-TR" sz="3600" baseline="-25000" dirty="0" err="1"/>
                  <a:t>sd</a:t>
                </a:r>
                <a:r>
                  <a:rPr lang="tr-TR" sz="3600" dirty="0"/>
                  <a:t> = </a:t>
                </a:r>
                <a14:m>
                  <m:oMath xmlns:m="http://schemas.openxmlformats.org/officeDocument/2006/math">
                    <m:rad>
                      <m:radPr>
                        <m:degHide m:val="on"/>
                        <m:ctrlPr>
                          <a:rPr lang="tr-TR" sz="3600" i="1">
                            <a:latin typeface="Cambria Math" panose="02040503050406030204" pitchFamily="18" charset="0"/>
                          </a:rPr>
                        </m:ctrlPr>
                      </m:radPr>
                      <m:deg/>
                      <m:e>
                        <m:f>
                          <m:fPr>
                            <m:ctrlPr>
                              <a:rPr lang="tr-TR" sz="3600" i="1">
                                <a:latin typeface="Cambria Math" panose="02040503050406030204" pitchFamily="18" charset="0"/>
                              </a:rPr>
                            </m:ctrlPr>
                          </m:fPr>
                          <m:num>
                            <m:r>
                              <a:rPr lang="tr-TR" sz="3600" i="1">
                                <a:latin typeface="Cambria Math" panose="02040503050406030204" pitchFamily="18" charset="0"/>
                              </a:rPr>
                              <m:t>2 </m:t>
                            </m:r>
                            <m:r>
                              <a:rPr lang="tr-TR" sz="3600" i="1">
                                <a:latin typeface="Cambria Math" panose="02040503050406030204" pitchFamily="18" charset="0"/>
                              </a:rPr>
                              <m:t>𝑥</m:t>
                            </m:r>
                            <m:r>
                              <a:rPr lang="tr-TR" sz="3600" b="0" i="1" smtClean="0">
                                <a:latin typeface="Cambria Math" panose="02040503050406030204" pitchFamily="18" charset="0"/>
                              </a:rPr>
                              <m:t> </m:t>
                            </m:r>
                            <m:d>
                              <m:dPr>
                                <m:ctrlPr>
                                  <a:rPr lang="tr-TR" sz="3600" b="0" i="1" smtClean="0">
                                    <a:latin typeface="Cambria Math" panose="02040503050406030204" pitchFamily="18" charset="0"/>
                                  </a:rPr>
                                </m:ctrlPr>
                              </m:dPr>
                              <m:e>
                                <m:r>
                                  <a:rPr lang="tr-TR" sz="3600" b="0" i="1" smtClean="0">
                                    <a:latin typeface="Cambria Math" panose="02040503050406030204" pitchFamily="18" charset="0"/>
                                  </a:rPr>
                                  <m:t>200.000</m:t>
                                </m:r>
                              </m:e>
                            </m:d>
                            <m:r>
                              <a:rPr lang="tr-TR" sz="3600" b="0" i="1" smtClean="0">
                                <a:latin typeface="Cambria Math" panose="02040503050406030204" pitchFamily="18" charset="0"/>
                              </a:rPr>
                              <m:t>𝑥</m:t>
                            </m:r>
                            <m:r>
                              <a:rPr lang="tr-TR" sz="3600" b="0" i="1" smtClean="0">
                                <a:latin typeface="Cambria Math" panose="02040503050406030204" pitchFamily="18" charset="0"/>
                              </a:rPr>
                              <m:t> (8)</m:t>
                            </m:r>
                          </m:num>
                          <m:den>
                            <m:r>
                              <a:rPr lang="tr-TR" sz="3600" b="0" i="1" smtClean="0">
                                <a:latin typeface="Cambria Math" panose="02040503050406030204" pitchFamily="18" charset="0"/>
                              </a:rPr>
                              <m:t>10 </m:t>
                            </m:r>
                            <m:r>
                              <a:rPr lang="tr-TR" sz="3600" i="1">
                                <a:latin typeface="Cambria Math" panose="02040503050406030204" pitchFamily="18" charset="0"/>
                              </a:rPr>
                              <m:t>𝑥</m:t>
                            </m:r>
                            <m:r>
                              <a:rPr lang="tr-TR" sz="3600" i="1">
                                <a:latin typeface="Cambria Math" panose="02040503050406030204" pitchFamily="18" charset="0"/>
                              </a:rPr>
                              <m:t> 4</m:t>
                            </m:r>
                          </m:den>
                        </m:f>
                      </m:e>
                    </m:rad>
                  </m:oMath>
                </a14:m>
                <a:r>
                  <a:rPr lang="tr-TR" sz="3600" dirty="0" smtClean="0"/>
                  <a:t>       </a:t>
                </a:r>
                <a:r>
                  <a:rPr lang="tr-TR" sz="3600" dirty="0" err="1" smtClean="0"/>
                  <a:t>E</a:t>
                </a:r>
                <a:r>
                  <a:rPr lang="tr-TR" sz="3600" baseline="-25000" dirty="0" err="1" smtClean="0"/>
                  <a:t>sd</a:t>
                </a:r>
                <a:r>
                  <a:rPr lang="tr-TR" sz="3600" dirty="0" smtClean="0"/>
                  <a:t> = 282,84 ≈ 283 </a:t>
                </a:r>
                <a:r>
                  <a:rPr lang="tr-TR" sz="3600" dirty="0" err="1" smtClean="0"/>
                  <a:t>br</a:t>
                </a:r>
                <a:r>
                  <a:rPr lang="tr-TR" sz="3600" dirty="0" smtClean="0"/>
                  <a:t>.</a:t>
                </a:r>
              </a:p>
              <a:p>
                <a:pPr marL="0" indent="0">
                  <a:buNone/>
                </a:pPr>
                <a:endParaRPr lang="tr-TR" sz="3600" dirty="0" smtClean="0"/>
              </a:p>
              <a:p>
                <a:pPr marL="0" indent="0">
                  <a:buNone/>
                </a:pPr>
                <a:endParaRPr lang="tr-TR" sz="3600" dirty="0"/>
              </a:p>
              <a:p>
                <a:pPr marL="0" indent="0">
                  <a:buNone/>
                </a:pPr>
                <a:r>
                  <a:rPr lang="tr-TR" sz="3000" dirty="0" smtClean="0"/>
                  <a:t>Pirinçten her bir siparişte verilecek olan sipariş miktarı 283 adet olup, bu değerden düşük bir siparişin verilmesi halinde operasyonun maliyeti yüksek olabilecektir.  </a:t>
                </a:r>
              </a:p>
              <a:p>
                <a:endParaRPr lang="tr-TR" sz="3600" dirty="0"/>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xfrm>
                <a:off x="838200" y="836023"/>
                <a:ext cx="10515600" cy="5340940"/>
              </a:xfrm>
              <a:blipFill>
                <a:blip r:embed="rId2"/>
                <a:stretch>
                  <a:fillRect l="-1623" t="-571"/>
                </a:stretch>
              </a:blipFill>
            </p:spPr>
            <p:txBody>
              <a:bodyPr/>
              <a:lstStyle/>
              <a:p>
                <a:r>
                  <a:rPr lang="tr-TR">
                    <a:noFill/>
                  </a:rPr>
                  <a:t> </a:t>
                </a:r>
              </a:p>
            </p:txBody>
          </p:sp>
        </mc:Fallback>
      </mc:AlternateContent>
      <p:sp>
        <p:nvSpPr>
          <p:cNvPr id="4" name="Sağ Ok 3"/>
          <p:cNvSpPr/>
          <p:nvPr/>
        </p:nvSpPr>
        <p:spPr>
          <a:xfrm>
            <a:off x="4415245" y="836023"/>
            <a:ext cx="96665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Sağ Ok 4"/>
          <p:cNvSpPr/>
          <p:nvPr/>
        </p:nvSpPr>
        <p:spPr>
          <a:xfrm>
            <a:off x="5381896" y="2689411"/>
            <a:ext cx="57912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65424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ABC Analizi</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39183021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5156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İki Sipariş Arası Optimum Süre Yöntemi</a:t>
            </a:r>
            <a:endParaRPr lang="tr-TR" dirty="0"/>
          </a:p>
        </p:txBody>
      </p:sp>
      <p:sp>
        <p:nvSpPr>
          <p:cNvPr id="3" name="İçerik Yer Tutucusu 2"/>
          <p:cNvSpPr>
            <a:spLocks noGrp="1"/>
          </p:cNvSpPr>
          <p:nvPr>
            <p:ph idx="1"/>
          </p:nvPr>
        </p:nvSpPr>
        <p:spPr/>
        <p:txBody>
          <a:bodyPr/>
          <a:lstStyle/>
          <a:p>
            <a:r>
              <a:rPr lang="tr-TR" dirty="0" smtClean="0"/>
              <a:t>Siparişler arasındaki sürelerin belirli olması işletmenin operasyonlarının daha planlı olmasına olanak tanımaktadır. Tedarik zincirinde operasyonların planlı ve programlı olması operasyonların daha verimli ve maliyet avantajına sahip bir şekilde yapılmasını kolaylaştırmaktadır. Uygulama; üretim kapasitesi, envanter düzeyi ile piyasa talebinin sabit olduğu varsayımına dayanmaktadır.</a:t>
            </a:r>
            <a:endParaRPr lang="tr-TR" dirty="0"/>
          </a:p>
        </p:txBody>
      </p:sp>
    </p:spTree>
    <p:extLst>
      <p:ext uri="{BB962C8B-B14F-4D97-AF65-F5344CB8AC3E}">
        <p14:creationId xmlns:p14="http://schemas.microsoft.com/office/powerpoint/2010/main" val="17948147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Formül:</a:t>
            </a:r>
            <a:endParaRPr lang="tr-TR" dirty="0"/>
          </a:p>
        </p:txBody>
      </p:sp>
      <mc:AlternateContent xmlns:mc="http://schemas.openxmlformats.org/markup-compatibility/2006" xmlns:a14="http://schemas.microsoft.com/office/drawing/2010/main">
        <mc:Choice Requires="a14">
          <p:sp>
            <p:nvSpPr>
              <p:cNvPr id="3" name="İçerik Yer Tutucusu 2"/>
              <p:cNvSpPr>
                <a:spLocks noGrp="1"/>
              </p:cNvSpPr>
              <p:nvPr>
                <p:ph idx="1"/>
              </p:nvPr>
            </p:nvSpPr>
            <p:spPr/>
            <p:txBody>
              <a:bodyPr/>
              <a:lstStyle/>
              <a:p>
                <a:r>
                  <a:rPr lang="tr-TR" sz="4000" dirty="0" smtClean="0"/>
                  <a:t>O</a:t>
                </a:r>
                <a:r>
                  <a:rPr lang="tr-TR" sz="4000" baseline="-25000" dirty="0" err="1"/>
                  <a:t>sz</a:t>
                </a:r>
                <a:r>
                  <a:rPr lang="tr-TR" sz="4000" dirty="0"/>
                  <a:t> = </a:t>
                </a:r>
                <a14:m>
                  <m:oMath xmlns:m="http://schemas.openxmlformats.org/officeDocument/2006/math">
                    <m:f>
                      <m:fPr>
                        <m:ctrlPr>
                          <a:rPr lang="tr-TR" sz="4000" i="1">
                            <a:latin typeface="Cambria Math" panose="02040503050406030204" pitchFamily="18" charset="0"/>
                          </a:rPr>
                        </m:ctrlPr>
                      </m:fPr>
                      <m:num>
                        <m:sSub>
                          <m:sSubPr>
                            <m:ctrlPr>
                              <a:rPr lang="tr-TR" sz="4000" i="1">
                                <a:latin typeface="Cambria Math" panose="02040503050406030204" pitchFamily="18" charset="0"/>
                              </a:rPr>
                            </m:ctrlPr>
                          </m:sSubPr>
                          <m:e>
                            <m:r>
                              <a:rPr lang="tr-TR" sz="4000" i="1">
                                <a:latin typeface="Cambria Math" panose="02040503050406030204" pitchFamily="18" charset="0"/>
                              </a:rPr>
                              <m:t>𝑦</m:t>
                            </m:r>
                          </m:e>
                          <m:sub>
                            <m:r>
                              <a:rPr lang="tr-TR" sz="4000" i="1">
                                <a:latin typeface="Cambria Math" panose="02040503050406030204" pitchFamily="18" charset="0"/>
                              </a:rPr>
                              <m:t>𝑡</m:t>
                            </m:r>
                          </m:sub>
                        </m:sSub>
                      </m:num>
                      <m:den>
                        <m:sSub>
                          <m:sSubPr>
                            <m:ctrlPr>
                              <a:rPr lang="tr-TR" sz="4000" i="1">
                                <a:latin typeface="Cambria Math" panose="02040503050406030204" pitchFamily="18" charset="0"/>
                              </a:rPr>
                            </m:ctrlPr>
                          </m:sSubPr>
                          <m:e>
                            <m:r>
                              <a:rPr lang="tr-TR" sz="4000" i="1">
                                <a:latin typeface="Cambria Math" panose="02040503050406030204" pitchFamily="18" charset="0"/>
                              </a:rPr>
                              <m:t>𝑓</m:t>
                            </m:r>
                          </m:e>
                          <m:sub>
                            <m:r>
                              <a:rPr lang="tr-TR" sz="4000" i="1">
                                <a:latin typeface="Cambria Math" panose="02040503050406030204" pitchFamily="18" charset="0"/>
                              </a:rPr>
                              <m:t>𝑠</m:t>
                            </m:r>
                          </m:sub>
                        </m:sSub>
                      </m:den>
                    </m:f>
                    <m:r>
                      <a:rPr lang="tr-TR" sz="4000" i="1">
                        <a:latin typeface="Cambria Math" panose="02040503050406030204" pitchFamily="18" charset="0"/>
                      </a:rPr>
                      <m:t> </m:t>
                    </m:r>
                    <m:r>
                      <a:rPr lang="tr-TR" sz="4000" i="1">
                        <a:latin typeface="Cambria Math" panose="02040503050406030204" pitchFamily="18" charset="0"/>
                      </a:rPr>
                      <m:t>𝑥</m:t>
                    </m:r>
                    <m:r>
                      <a:rPr lang="tr-TR" sz="4000" i="1">
                        <a:latin typeface="Cambria Math" panose="02040503050406030204" pitchFamily="18" charset="0"/>
                      </a:rPr>
                      <m:t> </m:t>
                    </m:r>
                    <m:sSub>
                      <m:sSubPr>
                        <m:ctrlPr>
                          <a:rPr lang="tr-TR" sz="4000" i="1">
                            <a:latin typeface="Cambria Math" panose="02040503050406030204" pitchFamily="18" charset="0"/>
                          </a:rPr>
                        </m:ctrlPr>
                      </m:sSubPr>
                      <m:e>
                        <m:r>
                          <a:rPr lang="tr-TR" sz="4000" i="1">
                            <a:latin typeface="Cambria Math" panose="02040503050406030204" pitchFamily="18" charset="0"/>
                          </a:rPr>
                          <m:t>𝑡</m:t>
                        </m:r>
                      </m:e>
                      <m:sub>
                        <m:r>
                          <a:rPr lang="tr-TR" sz="4000" i="1">
                            <a:latin typeface="Cambria Math" panose="02040503050406030204" pitchFamily="18" charset="0"/>
                          </a:rPr>
                          <m:t>𝑠</m:t>
                        </m:r>
                      </m:sub>
                    </m:sSub>
                  </m:oMath>
                </a14:m>
                <a:endParaRPr lang="tr-TR" sz="4000" dirty="0"/>
              </a:p>
              <a:p>
                <a:endParaRPr lang="tr-TR" dirty="0" smtClean="0"/>
              </a:p>
              <a:p>
                <a:r>
                  <a:rPr lang="tr-TR" dirty="0" err="1" smtClean="0"/>
                  <a:t>O</a:t>
                </a:r>
                <a:r>
                  <a:rPr lang="tr-TR" baseline="-25000" dirty="0" err="1" smtClean="0"/>
                  <a:t>sz</a:t>
                </a:r>
                <a:r>
                  <a:rPr lang="tr-TR" baseline="-25000" dirty="0" smtClean="0"/>
                  <a:t>     </a:t>
                </a:r>
                <a:r>
                  <a:rPr lang="tr-TR" dirty="0" smtClean="0"/>
                  <a:t>= Optimum Sipariş Zamanı</a:t>
                </a:r>
                <a:r>
                  <a:rPr lang="tr-TR" baseline="-25000" dirty="0" smtClean="0"/>
                  <a:t> </a:t>
                </a:r>
              </a:p>
              <a:p>
                <a14:m>
                  <m:oMath xmlns:m="http://schemas.openxmlformats.org/officeDocument/2006/math">
                    <m:sSub>
                      <m:sSubPr>
                        <m:ctrlPr>
                          <a:rPr lang="tr-TR" i="1">
                            <a:latin typeface="Cambria Math" panose="02040503050406030204" pitchFamily="18" charset="0"/>
                          </a:rPr>
                        </m:ctrlPr>
                      </m:sSubPr>
                      <m:e>
                        <m:r>
                          <a:rPr lang="tr-TR" i="1">
                            <a:latin typeface="Cambria Math" panose="02040503050406030204" pitchFamily="18" charset="0"/>
                          </a:rPr>
                          <m:t>𝑦</m:t>
                        </m:r>
                      </m:e>
                      <m:sub>
                        <m:r>
                          <a:rPr lang="tr-TR" i="1">
                            <a:latin typeface="Cambria Math" panose="02040503050406030204" pitchFamily="18" charset="0"/>
                          </a:rPr>
                          <m:t>𝑡</m:t>
                        </m:r>
                      </m:sub>
                    </m:sSub>
                  </m:oMath>
                </a14:m>
                <a:r>
                  <a:rPr lang="tr-TR" dirty="0" smtClean="0"/>
                  <a:t>    = Yıllık Talep Miktarı</a:t>
                </a:r>
              </a:p>
              <a:p>
                <a14:m>
                  <m:oMath xmlns:m="http://schemas.openxmlformats.org/officeDocument/2006/math">
                    <m:sSub>
                      <m:sSubPr>
                        <m:ctrlPr>
                          <a:rPr lang="tr-TR" i="1">
                            <a:latin typeface="Cambria Math" panose="02040503050406030204" pitchFamily="18" charset="0"/>
                          </a:rPr>
                        </m:ctrlPr>
                      </m:sSubPr>
                      <m:e>
                        <m:r>
                          <a:rPr lang="tr-TR" i="1">
                            <a:latin typeface="Cambria Math" panose="02040503050406030204" pitchFamily="18" charset="0"/>
                          </a:rPr>
                          <m:t>𝑓</m:t>
                        </m:r>
                      </m:e>
                      <m:sub>
                        <m:r>
                          <a:rPr lang="tr-TR" i="1">
                            <a:latin typeface="Cambria Math" panose="02040503050406030204" pitchFamily="18" charset="0"/>
                          </a:rPr>
                          <m:t>𝑠</m:t>
                        </m:r>
                      </m:sub>
                    </m:sSub>
                    <m:r>
                      <a:rPr lang="tr-TR" b="0" i="1" smtClean="0">
                        <a:latin typeface="Cambria Math" panose="02040503050406030204" pitchFamily="18" charset="0"/>
                      </a:rPr>
                      <m:t> </m:t>
                    </m:r>
                  </m:oMath>
                </a14:m>
                <a:r>
                  <a:rPr lang="tr-TR" dirty="0" smtClean="0"/>
                  <a:t>    = Yıllık Faaliyet Süresi </a:t>
                </a:r>
              </a:p>
              <a:p>
                <a14:m>
                  <m:oMath xmlns:m="http://schemas.openxmlformats.org/officeDocument/2006/math">
                    <m:sSub>
                      <m:sSubPr>
                        <m:ctrlPr>
                          <a:rPr lang="tr-TR" i="1">
                            <a:latin typeface="Cambria Math" panose="02040503050406030204" pitchFamily="18" charset="0"/>
                          </a:rPr>
                        </m:ctrlPr>
                      </m:sSubPr>
                      <m:e>
                        <m:r>
                          <a:rPr lang="tr-TR" i="1">
                            <a:latin typeface="Cambria Math" panose="02040503050406030204" pitchFamily="18" charset="0"/>
                          </a:rPr>
                          <m:t>𝑡</m:t>
                        </m:r>
                      </m:e>
                      <m:sub>
                        <m:r>
                          <a:rPr lang="tr-TR" i="1">
                            <a:latin typeface="Cambria Math" panose="02040503050406030204" pitchFamily="18" charset="0"/>
                          </a:rPr>
                          <m:t>𝑠</m:t>
                        </m:r>
                      </m:sub>
                    </m:sSub>
                  </m:oMath>
                </a14:m>
                <a:r>
                  <a:rPr lang="tr-TR" dirty="0" smtClean="0"/>
                  <a:t>     = Tedarik Süresi</a:t>
                </a:r>
              </a:p>
              <a:p>
                <a:endParaRPr lang="tr-TR" dirty="0"/>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blipFill>
                <a:blip r:embed="rId2"/>
                <a:stretch>
                  <a:fillRect l="-1855" t="-2381"/>
                </a:stretch>
              </a:blipFill>
            </p:spPr>
            <p:txBody>
              <a:bodyPr/>
              <a:lstStyle/>
              <a:p>
                <a:r>
                  <a:rPr lang="tr-TR">
                    <a:noFill/>
                  </a:rPr>
                  <a:t> </a:t>
                </a:r>
              </a:p>
            </p:txBody>
          </p:sp>
        </mc:Fallback>
      </mc:AlternateContent>
    </p:spTree>
    <p:extLst>
      <p:ext uri="{BB962C8B-B14F-4D97-AF65-F5344CB8AC3E}">
        <p14:creationId xmlns:p14="http://schemas.microsoft.com/office/powerpoint/2010/main" val="36553582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smtClean="0"/>
              <a:t>Bir süpermarket zincirinde yılda 200.000 adet kiloluk paketler halinde pirinç satılmaktadır. Süpermarket yılın 350 günü açıktır. Süpermarket pirinç siparişini verdikten 7 gün sonra siparişler süpermarketin deposuna gelmektedir. Süpermarket ne kadar zaman aralığında sipariş vermelidir? </a:t>
            </a:r>
            <a:endParaRPr lang="tr-TR" dirty="0"/>
          </a:p>
        </p:txBody>
      </p:sp>
    </p:spTree>
    <p:extLst>
      <p:ext uri="{BB962C8B-B14F-4D97-AF65-F5344CB8AC3E}">
        <p14:creationId xmlns:p14="http://schemas.microsoft.com/office/powerpoint/2010/main" val="3390257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mc:AlternateContent xmlns:mc="http://schemas.openxmlformats.org/markup-compatibility/2006" xmlns:a14="http://schemas.microsoft.com/office/drawing/2010/main">
        <mc:Choice Requires="a14">
          <p:sp>
            <p:nvSpPr>
              <p:cNvPr id="3" name="İçerik Yer Tutucusu 2"/>
              <p:cNvSpPr>
                <a:spLocks noGrp="1"/>
              </p:cNvSpPr>
              <p:nvPr>
                <p:ph idx="1"/>
              </p:nvPr>
            </p:nvSpPr>
            <p:spPr/>
            <p:txBody>
              <a:bodyPr/>
              <a:lstStyle/>
              <a:p>
                <a:r>
                  <a:rPr lang="tr-TR" dirty="0" smtClean="0"/>
                  <a:t>O</a:t>
                </a:r>
                <a:r>
                  <a:rPr lang="tr-TR" baseline="-25000" dirty="0" err="1"/>
                  <a:t>sz</a:t>
                </a:r>
                <a:r>
                  <a:rPr lang="tr-TR" dirty="0"/>
                  <a:t> = </a:t>
                </a:r>
                <a14:m>
                  <m:oMath xmlns:m="http://schemas.openxmlformats.org/officeDocument/2006/math">
                    <m:f>
                      <m:fPr>
                        <m:ctrlPr>
                          <a:rPr lang="tr-TR" i="1">
                            <a:latin typeface="Cambria Math" panose="02040503050406030204" pitchFamily="18" charset="0"/>
                          </a:rPr>
                        </m:ctrlPr>
                      </m:fPr>
                      <m:num>
                        <m:sSub>
                          <m:sSubPr>
                            <m:ctrlPr>
                              <a:rPr lang="tr-TR" i="1">
                                <a:latin typeface="Cambria Math" panose="02040503050406030204" pitchFamily="18" charset="0"/>
                              </a:rPr>
                            </m:ctrlPr>
                          </m:sSubPr>
                          <m:e>
                            <m:r>
                              <a:rPr lang="tr-TR" i="1">
                                <a:latin typeface="Cambria Math" panose="02040503050406030204" pitchFamily="18" charset="0"/>
                              </a:rPr>
                              <m:t>𝑦</m:t>
                            </m:r>
                          </m:e>
                          <m:sub>
                            <m:r>
                              <a:rPr lang="tr-TR" i="1">
                                <a:latin typeface="Cambria Math" panose="02040503050406030204" pitchFamily="18" charset="0"/>
                              </a:rPr>
                              <m:t>𝑡</m:t>
                            </m:r>
                          </m:sub>
                        </m:sSub>
                      </m:num>
                      <m:den>
                        <m:sSub>
                          <m:sSubPr>
                            <m:ctrlPr>
                              <a:rPr lang="tr-TR" i="1">
                                <a:latin typeface="Cambria Math" panose="02040503050406030204" pitchFamily="18" charset="0"/>
                              </a:rPr>
                            </m:ctrlPr>
                          </m:sSubPr>
                          <m:e>
                            <m:r>
                              <a:rPr lang="tr-TR" i="1">
                                <a:latin typeface="Cambria Math" panose="02040503050406030204" pitchFamily="18" charset="0"/>
                              </a:rPr>
                              <m:t>𝑓</m:t>
                            </m:r>
                          </m:e>
                          <m:sub>
                            <m:r>
                              <a:rPr lang="tr-TR" i="1">
                                <a:latin typeface="Cambria Math" panose="02040503050406030204" pitchFamily="18" charset="0"/>
                              </a:rPr>
                              <m:t>𝑠</m:t>
                            </m:r>
                          </m:sub>
                        </m:sSub>
                      </m:den>
                    </m:f>
                    <m:r>
                      <a:rPr lang="tr-TR" i="1">
                        <a:latin typeface="Cambria Math" panose="02040503050406030204" pitchFamily="18" charset="0"/>
                      </a:rPr>
                      <m:t> </m:t>
                    </m:r>
                    <m:r>
                      <a:rPr lang="tr-TR" i="1">
                        <a:latin typeface="Cambria Math" panose="02040503050406030204" pitchFamily="18" charset="0"/>
                      </a:rPr>
                      <m:t>𝑥</m:t>
                    </m:r>
                    <m:r>
                      <a:rPr lang="tr-TR" i="1">
                        <a:latin typeface="Cambria Math" panose="02040503050406030204" pitchFamily="18" charset="0"/>
                      </a:rPr>
                      <m:t> </m:t>
                    </m:r>
                    <m:sSub>
                      <m:sSubPr>
                        <m:ctrlPr>
                          <a:rPr lang="tr-TR" i="1">
                            <a:latin typeface="Cambria Math" panose="02040503050406030204" pitchFamily="18" charset="0"/>
                          </a:rPr>
                        </m:ctrlPr>
                      </m:sSubPr>
                      <m:e>
                        <m:r>
                          <a:rPr lang="tr-TR" i="1">
                            <a:latin typeface="Cambria Math" panose="02040503050406030204" pitchFamily="18" charset="0"/>
                          </a:rPr>
                          <m:t>𝑡</m:t>
                        </m:r>
                      </m:e>
                      <m:sub>
                        <m:r>
                          <a:rPr lang="tr-TR" i="1">
                            <a:latin typeface="Cambria Math" panose="02040503050406030204" pitchFamily="18" charset="0"/>
                          </a:rPr>
                          <m:t>𝑠</m:t>
                        </m:r>
                      </m:sub>
                    </m:sSub>
                  </m:oMath>
                </a14:m>
                <a:r>
                  <a:rPr lang="tr-TR" dirty="0" smtClean="0"/>
                  <a:t> </a:t>
                </a:r>
              </a:p>
              <a:p>
                <a:endParaRPr lang="tr-TR" dirty="0"/>
              </a:p>
              <a:p>
                <a:r>
                  <a:rPr lang="tr-TR" dirty="0"/>
                  <a:t>O</a:t>
                </a:r>
                <a:r>
                  <a:rPr lang="tr-TR" baseline="-25000" dirty="0" err="1"/>
                  <a:t>sz</a:t>
                </a:r>
                <a:r>
                  <a:rPr lang="tr-TR" dirty="0"/>
                  <a:t> = </a:t>
                </a:r>
                <a14:m>
                  <m:oMath xmlns:m="http://schemas.openxmlformats.org/officeDocument/2006/math">
                    <m:f>
                      <m:fPr>
                        <m:ctrlPr>
                          <a:rPr lang="tr-TR" i="1">
                            <a:latin typeface="Cambria Math" panose="02040503050406030204" pitchFamily="18" charset="0"/>
                          </a:rPr>
                        </m:ctrlPr>
                      </m:fPr>
                      <m:num>
                        <m:r>
                          <a:rPr lang="tr-TR" b="0" i="1" smtClean="0">
                            <a:latin typeface="Cambria Math" panose="02040503050406030204" pitchFamily="18" charset="0"/>
                          </a:rPr>
                          <m:t>200.000</m:t>
                        </m:r>
                      </m:num>
                      <m:den>
                        <m:r>
                          <a:rPr lang="tr-TR" b="0" i="1" smtClean="0">
                            <a:latin typeface="Cambria Math" panose="02040503050406030204" pitchFamily="18" charset="0"/>
                          </a:rPr>
                          <m:t>350</m:t>
                        </m:r>
                      </m:den>
                    </m:f>
                    <m:r>
                      <a:rPr lang="tr-TR" i="1">
                        <a:latin typeface="Cambria Math" panose="02040503050406030204" pitchFamily="18" charset="0"/>
                      </a:rPr>
                      <m:t> </m:t>
                    </m:r>
                    <m:r>
                      <a:rPr lang="tr-TR" i="1">
                        <a:latin typeface="Cambria Math" panose="02040503050406030204" pitchFamily="18" charset="0"/>
                      </a:rPr>
                      <m:t>𝑥</m:t>
                    </m:r>
                    <m:r>
                      <a:rPr lang="tr-TR" b="0" i="1" smtClean="0">
                        <a:latin typeface="Cambria Math" panose="02040503050406030204" pitchFamily="18" charset="0"/>
                      </a:rPr>
                      <m:t> 7 </m:t>
                    </m:r>
                  </m:oMath>
                </a14:m>
                <a:r>
                  <a:rPr lang="tr-TR" dirty="0" smtClean="0"/>
                  <a:t>  = 4.000</a:t>
                </a:r>
              </a:p>
              <a:p>
                <a:endParaRPr lang="tr-TR" dirty="0"/>
              </a:p>
              <a:p>
                <a:r>
                  <a:rPr lang="tr-TR" dirty="0" smtClean="0"/>
                  <a:t>Buna göre süpermarketin deposunda 4000 adet kiloluk pirinç kaldığı zaman sipariş vermesi gerekmektedir. </a:t>
                </a:r>
                <a:endParaRPr lang="tr-TR" dirty="0"/>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blipFill>
                <a:blip r:embed="rId2"/>
                <a:stretch>
                  <a:fillRect l="-1043" t="-1120"/>
                </a:stretch>
              </a:blipFill>
            </p:spPr>
            <p:txBody>
              <a:bodyPr/>
              <a:lstStyle/>
              <a:p>
                <a:r>
                  <a:rPr lang="tr-TR">
                    <a:noFill/>
                  </a:rPr>
                  <a:t> </a:t>
                </a:r>
              </a:p>
            </p:txBody>
          </p:sp>
        </mc:Fallback>
      </mc:AlternateContent>
      <p:sp>
        <p:nvSpPr>
          <p:cNvPr id="4" name="Sağ Ok 3"/>
          <p:cNvSpPr/>
          <p:nvPr/>
        </p:nvSpPr>
        <p:spPr>
          <a:xfrm>
            <a:off x="3226525" y="1959428"/>
            <a:ext cx="96665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6428469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VED (</a:t>
            </a:r>
            <a:r>
              <a:rPr lang="tr-TR" dirty="0" err="1" smtClean="0"/>
              <a:t>Vital</a:t>
            </a:r>
            <a:r>
              <a:rPr lang="tr-TR" dirty="0" smtClean="0"/>
              <a:t> </a:t>
            </a:r>
            <a:r>
              <a:rPr lang="tr-TR" dirty="0" err="1" smtClean="0"/>
              <a:t>Essential</a:t>
            </a:r>
            <a:r>
              <a:rPr lang="tr-TR" dirty="0" smtClean="0"/>
              <a:t> </a:t>
            </a:r>
            <a:r>
              <a:rPr lang="tr-TR" dirty="0" err="1" smtClean="0"/>
              <a:t>Desirable</a:t>
            </a:r>
            <a:r>
              <a:rPr lang="tr-TR" dirty="0" smtClean="0"/>
              <a:t>) Yöntemi</a:t>
            </a:r>
            <a:endParaRPr lang="tr-TR" dirty="0"/>
          </a:p>
        </p:txBody>
      </p:sp>
      <p:graphicFrame>
        <p:nvGraphicFramePr>
          <p:cNvPr id="4" name="İçerik Yer Tutucusu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86928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1" y="248194"/>
            <a:ext cx="10515600" cy="6244046"/>
          </a:xfrm>
        </p:spPr>
      </p:pic>
    </p:spTree>
    <p:extLst>
      <p:ext uri="{BB962C8B-B14F-4D97-AF65-F5344CB8AC3E}">
        <p14:creationId xmlns:p14="http://schemas.microsoft.com/office/powerpoint/2010/main" val="21812725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dirty="0" smtClean="0"/>
              <a:t>Lokomotif üretilen bir işletme envanter yatırım kararı almıştır. Envanter bulundurma kararı aldığı ürünler ve ürünlere ilişkin bilgiler aşağıda gösterilmektedir. Bu veriler ışığında ürünlerin gruplandırılması ne şekilde olacaktır?</a:t>
            </a:r>
            <a:endParaRPr lang="tr-TR" sz="24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348362422"/>
              </p:ext>
            </p:extLst>
          </p:nvPr>
        </p:nvGraphicFramePr>
        <p:xfrm>
          <a:off x="1632857" y="1815737"/>
          <a:ext cx="8229599" cy="4545871"/>
        </p:xfrm>
        <a:graphic>
          <a:graphicData uri="http://schemas.openxmlformats.org/drawingml/2006/table">
            <a:tbl>
              <a:tblPr>
                <a:tableStyleId>{5C22544A-7EE6-4342-B048-85BDC9FD1C3A}</a:tableStyleId>
              </a:tblPr>
              <a:tblGrid>
                <a:gridCol w="1534921">
                  <a:extLst>
                    <a:ext uri="{9D8B030D-6E8A-4147-A177-3AD203B41FA5}">
                      <a16:colId xmlns:a16="http://schemas.microsoft.com/office/drawing/2014/main" val="3571620587"/>
                    </a:ext>
                  </a:extLst>
                </a:gridCol>
                <a:gridCol w="2150621">
                  <a:extLst>
                    <a:ext uri="{9D8B030D-6E8A-4147-A177-3AD203B41FA5}">
                      <a16:colId xmlns:a16="http://schemas.microsoft.com/office/drawing/2014/main" val="1876008533"/>
                    </a:ext>
                  </a:extLst>
                </a:gridCol>
                <a:gridCol w="1248748">
                  <a:extLst>
                    <a:ext uri="{9D8B030D-6E8A-4147-A177-3AD203B41FA5}">
                      <a16:colId xmlns:a16="http://schemas.microsoft.com/office/drawing/2014/main" val="4207230571"/>
                    </a:ext>
                  </a:extLst>
                </a:gridCol>
                <a:gridCol w="1907810">
                  <a:extLst>
                    <a:ext uri="{9D8B030D-6E8A-4147-A177-3AD203B41FA5}">
                      <a16:colId xmlns:a16="http://schemas.microsoft.com/office/drawing/2014/main" val="1935896295"/>
                    </a:ext>
                  </a:extLst>
                </a:gridCol>
                <a:gridCol w="1387499">
                  <a:extLst>
                    <a:ext uri="{9D8B030D-6E8A-4147-A177-3AD203B41FA5}">
                      <a16:colId xmlns:a16="http://schemas.microsoft.com/office/drawing/2014/main" val="3517484153"/>
                    </a:ext>
                  </a:extLst>
                </a:gridCol>
              </a:tblGrid>
              <a:tr h="413261">
                <a:tc>
                  <a:txBody>
                    <a:bodyPr/>
                    <a:lstStyle/>
                    <a:p>
                      <a:pPr algn="ctr" fontAlgn="b"/>
                      <a:r>
                        <a:rPr lang="tr-TR" sz="2000" b="1" u="none" strike="noStrike" dirty="0">
                          <a:effectLst/>
                        </a:rPr>
                        <a:t>Ürün No</a:t>
                      </a:r>
                      <a:endParaRPr lang="tr-TR"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2000" b="1" u="none" strike="noStrike" dirty="0">
                          <a:effectLst/>
                        </a:rPr>
                        <a:t>Tanım</a:t>
                      </a:r>
                      <a:endParaRPr lang="tr-TR"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2000" b="1" u="none" strike="noStrike" dirty="0">
                          <a:effectLst/>
                        </a:rPr>
                        <a:t>Miktar</a:t>
                      </a:r>
                      <a:endParaRPr lang="tr-TR"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2000" b="1" u="none" strike="noStrike" dirty="0">
                          <a:effectLst/>
                        </a:rPr>
                        <a:t>Birim Fiyat</a:t>
                      </a:r>
                      <a:endParaRPr lang="tr-TR"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2000" b="1" u="none" strike="noStrike" dirty="0">
                          <a:effectLst/>
                        </a:rPr>
                        <a:t>Toplam</a:t>
                      </a:r>
                      <a:endParaRPr lang="tr-TR" sz="20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06177291"/>
                  </a:ext>
                </a:extLst>
              </a:tr>
              <a:tr h="413261">
                <a:tc>
                  <a:txBody>
                    <a:bodyPr/>
                    <a:lstStyle/>
                    <a:p>
                      <a:pPr algn="ctr" fontAlgn="b"/>
                      <a:r>
                        <a:rPr lang="tr-TR" sz="2000" u="none" strike="noStrike" dirty="0">
                          <a:effectLst/>
                        </a:rPr>
                        <a:t>1</a:t>
                      </a:r>
                      <a:endParaRPr lang="tr-TR"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tr-TR" sz="2000" u="none" strike="noStrike" dirty="0">
                          <a:effectLst/>
                        </a:rPr>
                        <a:t>Şanzıman</a:t>
                      </a:r>
                      <a:endParaRPr lang="tr-TR"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20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20000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400000</a:t>
                      </a:r>
                      <a:endParaRPr lang="tr-TR"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86277324"/>
                  </a:ext>
                </a:extLst>
              </a:tr>
              <a:tr h="413261">
                <a:tc>
                  <a:txBody>
                    <a:bodyPr/>
                    <a:lstStyle/>
                    <a:p>
                      <a:pPr algn="ctr" fontAlgn="b"/>
                      <a:r>
                        <a:rPr lang="tr-TR" sz="2000" u="none" strike="noStrike" dirty="0">
                          <a:effectLst/>
                        </a:rPr>
                        <a:t>2</a:t>
                      </a:r>
                      <a:endParaRPr lang="tr-TR"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tr-TR" sz="2000" u="none" strike="noStrike" dirty="0">
                          <a:effectLst/>
                        </a:rPr>
                        <a:t>Diferansiyel</a:t>
                      </a:r>
                      <a:endParaRPr lang="tr-TR"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20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12000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240000</a:t>
                      </a:r>
                      <a:endParaRPr lang="tr-TR"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42136078"/>
                  </a:ext>
                </a:extLst>
              </a:tr>
              <a:tr h="413261">
                <a:tc>
                  <a:txBody>
                    <a:bodyPr/>
                    <a:lstStyle/>
                    <a:p>
                      <a:pPr algn="ctr" fontAlgn="b"/>
                      <a:r>
                        <a:rPr lang="tr-TR" sz="2000" u="none" strike="noStrike">
                          <a:effectLst/>
                        </a:rPr>
                        <a:t>3</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tr-TR" sz="2000" u="none" strike="noStrike" dirty="0">
                          <a:effectLst/>
                        </a:rPr>
                        <a:t>Fren Balata</a:t>
                      </a:r>
                      <a:endParaRPr lang="tr-TR"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200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200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40000</a:t>
                      </a:r>
                      <a:endParaRPr lang="tr-TR"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85070929"/>
                  </a:ext>
                </a:extLst>
              </a:tr>
              <a:tr h="413261">
                <a:tc>
                  <a:txBody>
                    <a:bodyPr/>
                    <a:lstStyle/>
                    <a:p>
                      <a:pPr algn="ctr" fontAlgn="b"/>
                      <a:r>
                        <a:rPr lang="tr-TR" sz="2000" u="none" strike="noStrike" dirty="0">
                          <a:effectLst/>
                        </a:rPr>
                        <a:t>4</a:t>
                      </a:r>
                      <a:endParaRPr lang="tr-TR"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tr-TR" sz="2000" u="none" strike="noStrike" dirty="0">
                          <a:effectLst/>
                        </a:rPr>
                        <a:t>Disk Balata</a:t>
                      </a:r>
                      <a:endParaRPr lang="tr-TR"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500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300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150000</a:t>
                      </a:r>
                      <a:endParaRPr lang="tr-TR"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26320389"/>
                  </a:ext>
                </a:extLst>
              </a:tr>
              <a:tr h="413261">
                <a:tc>
                  <a:txBody>
                    <a:bodyPr/>
                    <a:lstStyle/>
                    <a:p>
                      <a:pPr algn="ctr" fontAlgn="b"/>
                      <a:r>
                        <a:rPr lang="tr-TR" sz="2000" u="none" strike="noStrike" dirty="0">
                          <a:effectLst/>
                        </a:rPr>
                        <a:t>5</a:t>
                      </a:r>
                      <a:endParaRPr lang="tr-TR"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tr-TR" sz="2000" u="none" strike="noStrike">
                          <a:effectLst/>
                        </a:rPr>
                        <a:t>Elektrik</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300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100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30000</a:t>
                      </a:r>
                      <a:endParaRPr lang="tr-TR"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29967898"/>
                  </a:ext>
                </a:extLst>
              </a:tr>
              <a:tr h="413261">
                <a:tc>
                  <a:txBody>
                    <a:bodyPr/>
                    <a:lstStyle/>
                    <a:p>
                      <a:pPr algn="ctr" fontAlgn="b"/>
                      <a:r>
                        <a:rPr lang="tr-TR" sz="2000" u="none" strike="noStrike" dirty="0">
                          <a:effectLst/>
                        </a:rPr>
                        <a:t>6</a:t>
                      </a:r>
                      <a:endParaRPr lang="tr-TR"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tr-TR" sz="2000" u="none" strike="noStrike">
                          <a:effectLst/>
                        </a:rPr>
                        <a:t>Farlar</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400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80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32000</a:t>
                      </a:r>
                      <a:endParaRPr lang="tr-TR"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82644379"/>
                  </a:ext>
                </a:extLst>
              </a:tr>
              <a:tr h="413261">
                <a:tc>
                  <a:txBody>
                    <a:bodyPr/>
                    <a:lstStyle/>
                    <a:p>
                      <a:pPr algn="ctr" fontAlgn="b"/>
                      <a:r>
                        <a:rPr lang="tr-TR" sz="2000" u="none" strike="noStrike" dirty="0">
                          <a:effectLst/>
                        </a:rPr>
                        <a:t>7</a:t>
                      </a:r>
                      <a:endParaRPr lang="tr-TR"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tr-TR" sz="2000" u="none" strike="noStrike">
                          <a:effectLst/>
                        </a:rPr>
                        <a:t>Paspas</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600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40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24000</a:t>
                      </a:r>
                      <a:endParaRPr lang="tr-TR"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65369664"/>
                  </a:ext>
                </a:extLst>
              </a:tr>
              <a:tr h="413261">
                <a:tc>
                  <a:txBody>
                    <a:bodyPr/>
                    <a:lstStyle/>
                    <a:p>
                      <a:pPr algn="ctr" fontAlgn="b"/>
                      <a:r>
                        <a:rPr lang="tr-TR" sz="2000" u="none" strike="noStrike" dirty="0">
                          <a:effectLst/>
                        </a:rPr>
                        <a:t>8</a:t>
                      </a:r>
                      <a:endParaRPr lang="tr-TR"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tr-TR" sz="2000" u="none" strike="noStrike">
                          <a:effectLst/>
                        </a:rPr>
                        <a:t>Lastik</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200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100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20000</a:t>
                      </a:r>
                      <a:endParaRPr lang="tr-TR"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17705764"/>
                  </a:ext>
                </a:extLst>
              </a:tr>
              <a:tr h="413261">
                <a:tc>
                  <a:txBody>
                    <a:bodyPr/>
                    <a:lstStyle/>
                    <a:p>
                      <a:pPr algn="ctr" fontAlgn="b"/>
                      <a:r>
                        <a:rPr lang="tr-TR" sz="2000" u="none" strike="noStrike" dirty="0">
                          <a:effectLst/>
                        </a:rPr>
                        <a:t>9</a:t>
                      </a:r>
                      <a:endParaRPr lang="tr-TR"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tr-TR" sz="2000" u="none" strike="noStrike">
                          <a:effectLst/>
                        </a:rPr>
                        <a:t>Jant</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200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400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80000</a:t>
                      </a:r>
                      <a:endParaRPr lang="tr-TR"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31744753"/>
                  </a:ext>
                </a:extLst>
              </a:tr>
              <a:tr h="413261">
                <a:tc>
                  <a:txBody>
                    <a:bodyPr/>
                    <a:lstStyle/>
                    <a:p>
                      <a:pPr algn="ctr" fontAlgn="b"/>
                      <a:r>
                        <a:rPr lang="tr-TR" sz="2000" u="none" strike="noStrike" dirty="0">
                          <a:effectLst/>
                        </a:rPr>
                        <a:t>10</a:t>
                      </a:r>
                      <a:endParaRPr lang="tr-TR"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tr-TR" sz="2000" u="none" strike="noStrike">
                          <a:effectLst/>
                        </a:rPr>
                        <a:t>Silecek</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700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40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dirty="0">
                          <a:effectLst/>
                        </a:rPr>
                        <a:t>28000</a:t>
                      </a:r>
                      <a:endParaRPr lang="tr-TR"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616035"/>
                  </a:ext>
                </a:extLst>
              </a:tr>
            </a:tbl>
          </a:graphicData>
        </a:graphic>
      </p:graphicFrame>
    </p:spTree>
    <p:extLst>
      <p:ext uri="{BB962C8B-B14F-4D97-AF65-F5344CB8AC3E}">
        <p14:creationId xmlns:p14="http://schemas.microsoft.com/office/powerpoint/2010/main" val="27669547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dirty="0" smtClean="0"/>
              <a:t>Şanzıman ve diferansiyel gibi ürünler A sınıfında yer alırken, disk balatası ve jantlar B sınıfında, diğerleri C sınıfında yer almaktadır.</a:t>
            </a:r>
            <a:endParaRPr lang="tr-TR" sz="24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559587944"/>
              </p:ext>
            </p:extLst>
          </p:nvPr>
        </p:nvGraphicFramePr>
        <p:xfrm>
          <a:off x="1058092" y="1828805"/>
          <a:ext cx="9914707" cy="4349928"/>
        </p:xfrm>
        <a:graphic>
          <a:graphicData uri="http://schemas.openxmlformats.org/drawingml/2006/table">
            <a:tbl>
              <a:tblPr>
                <a:tableStyleId>{5C22544A-7EE6-4342-B048-85BDC9FD1C3A}</a:tableStyleId>
              </a:tblPr>
              <a:tblGrid>
                <a:gridCol w="1511545">
                  <a:extLst>
                    <a:ext uri="{9D8B030D-6E8A-4147-A177-3AD203B41FA5}">
                      <a16:colId xmlns:a16="http://schemas.microsoft.com/office/drawing/2014/main" val="3735537263"/>
                    </a:ext>
                  </a:extLst>
                </a:gridCol>
                <a:gridCol w="2117872">
                  <a:extLst>
                    <a:ext uri="{9D8B030D-6E8A-4147-A177-3AD203B41FA5}">
                      <a16:colId xmlns:a16="http://schemas.microsoft.com/office/drawing/2014/main" val="1297738880"/>
                    </a:ext>
                  </a:extLst>
                </a:gridCol>
                <a:gridCol w="1229731">
                  <a:extLst>
                    <a:ext uri="{9D8B030D-6E8A-4147-A177-3AD203B41FA5}">
                      <a16:colId xmlns:a16="http://schemas.microsoft.com/office/drawing/2014/main" val="1767561590"/>
                    </a:ext>
                  </a:extLst>
                </a:gridCol>
                <a:gridCol w="1878755">
                  <a:extLst>
                    <a:ext uri="{9D8B030D-6E8A-4147-A177-3AD203B41FA5}">
                      <a16:colId xmlns:a16="http://schemas.microsoft.com/office/drawing/2014/main" val="212454460"/>
                    </a:ext>
                  </a:extLst>
                </a:gridCol>
                <a:gridCol w="1366367">
                  <a:extLst>
                    <a:ext uri="{9D8B030D-6E8A-4147-A177-3AD203B41FA5}">
                      <a16:colId xmlns:a16="http://schemas.microsoft.com/office/drawing/2014/main" val="667802018"/>
                    </a:ext>
                  </a:extLst>
                </a:gridCol>
                <a:gridCol w="1810437">
                  <a:extLst>
                    <a:ext uri="{9D8B030D-6E8A-4147-A177-3AD203B41FA5}">
                      <a16:colId xmlns:a16="http://schemas.microsoft.com/office/drawing/2014/main" val="1667251153"/>
                    </a:ext>
                  </a:extLst>
                </a:gridCol>
              </a:tblGrid>
              <a:tr h="395448">
                <a:tc>
                  <a:txBody>
                    <a:bodyPr/>
                    <a:lstStyle/>
                    <a:p>
                      <a:pPr algn="ctr" fontAlgn="b"/>
                      <a:r>
                        <a:rPr lang="tr-TR" sz="2000" b="1" u="none" strike="noStrike" dirty="0">
                          <a:effectLst/>
                        </a:rPr>
                        <a:t>Ürün No</a:t>
                      </a:r>
                      <a:endParaRPr lang="tr-TR"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2000" b="1" u="none" strike="noStrike">
                          <a:effectLst/>
                        </a:rPr>
                        <a:t>Tanım</a:t>
                      </a:r>
                      <a:endParaRPr lang="tr-TR" sz="20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2000" b="1" u="none" strike="noStrike">
                          <a:effectLst/>
                        </a:rPr>
                        <a:t>Miktar</a:t>
                      </a:r>
                      <a:endParaRPr lang="tr-TR" sz="20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2000" b="1" u="none" strike="noStrike">
                          <a:effectLst/>
                        </a:rPr>
                        <a:t>Birim Fiyat</a:t>
                      </a:r>
                      <a:endParaRPr lang="tr-TR" sz="20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2000" b="1" u="none" strike="noStrike">
                          <a:effectLst/>
                        </a:rPr>
                        <a:t>Toplam</a:t>
                      </a:r>
                      <a:endParaRPr lang="tr-TR" sz="20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2000" b="1" u="none" strike="noStrike" dirty="0">
                          <a:effectLst/>
                        </a:rPr>
                        <a:t>Grup</a:t>
                      </a:r>
                      <a:endParaRPr lang="tr-TR" sz="20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88225379"/>
                  </a:ext>
                </a:extLst>
              </a:tr>
              <a:tr h="395448">
                <a:tc>
                  <a:txBody>
                    <a:bodyPr/>
                    <a:lstStyle/>
                    <a:p>
                      <a:pPr algn="ctr" fontAlgn="b"/>
                      <a:r>
                        <a:rPr lang="tr-TR" sz="2000" u="none" strike="noStrike">
                          <a:effectLst/>
                        </a:rPr>
                        <a:t>1</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tr-TR" sz="2000" u="none" strike="noStrike">
                          <a:effectLst/>
                        </a:rPr>
                        <a:t>Şanzıman</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20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20000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400000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2000" u="none" strike="noStrike">
                          <a:effectLst/>
                        </a:rPr>
                        <a:t>A</a:t>
                      </a:r>
                      <a:endParaRPr lang="tr-TR"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99670677"/>
                  </a:ext>
                </a:extLst>
              </a:tr>
              <a:tr h="395448">
                <a:tc>
                  <a:txBody>
                    <a:bodyPr/>
                    <a:lstStyle/>
                    <a:p>
                      <a:pPr algn="ctr" fontAlgn="b"/>
                      <a:r>
                        <a:rPr lang="tr-TR" sz="2000" u="none" strike="noStrike">
                          <a:effectLst/>
                        </a:rPr>
                        <a:t>2</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tr-TR" sz="2000" u="none" strike="noStrike">
                          <a:effectLst/>
                        </a:rPr>
                        <a:t>Diferansiyel</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20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12000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240000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2000" u="none" strike="noStrike">
                          <a:effectLst/>
                        </a:rPr>
                        <a:t>A</a:t>
                      </a:r>
                      <a:endParaRPr lang="tr-TR"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37790914"/>
                  </a:ext>
                </a:extLst>
              </a:tr>
              <a:tr h="395448">
                <a:tc>
                  <a:txBody>
                    <a:bodyPr/>
                    <a:lstStyle/>
                    <a:p>
                      <a:pPr algn="ctr" fontAlgn="b"/>
                      <a:r>
                        <a:rPr lang="tr-TR" sz="2000" u="none" strike="noStrike">
                          <a:effectLst/>
                        </a:rPr>
                        <a:t>4</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tr-TR" sz="2000" u="none" strike="noStrike" dirty="0">
                          <a:effectLst/>
                        </a:rPr>
                        <a:t>Disk Balata</a:t>
                      </a:r>
                      <a:endParaRPr lang="tr-TR"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500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300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150000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2000" u="none" strike="noStrike">
                          <a:effectLst/>
                        </a:rPr>
                        <a:t>B</a:t>
                      </a:r>
                      <a:endParaRPr lang="tr-TR"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41769922"/>
                  </a:ext>
                </a:extLst>
              </a:tr>
              <a:tr h="395448">
                <a:tc>
                  <a:txBody>
                    <a:bodyPr/>
                    <a:lstStyle/>
                    <a:p>
                      <a:pPr algn="ctr" fontAlgn="b"/>
                      <a:r>
                        <a:rPr lang="tr-TR" sz="2000" u="none" strike="noStrike">
                          <a:effectLst/>
                        </a:rPr>
                        <a:t>9</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tr-TR" sz="2000" u="none" strike="noStrike">
                          <a:effectLst/>
                        </a:rPr>
                        <a:t>Jant</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200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dirty="0">
                          <a:effectLst/>
                        </a:rPr>
                        <a:t>400</a:t>
                      </a:r>
                      <a:endParaRPr lang="tr-TR"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80000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2000" u="none" strike="noStrike">
                          <a:effectLst/>
                        </a:rPr>
                        <a:t>B</a:t>
                      </a:r>
                      <a:endParaRPr lang="tr-TR"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3244476"/>
                  </a:ext>
                </a:extLst>
              </a:tr>
              <a:tr h="395448">
                <a:tc>
                  <a:txBody>
                    <a:bodyPr/>
                    <a:lstStyle/>
                    <a:p>
                      <a:pPr algn="ctr" fontAlgn="b"/>
                      <a:r>
                        <a:rPr lang="tr-TR" sz="2000" u="none" strike="noStrike">
                          <a:effectLst/>
                        </a:rPr>
                        <a:t>3</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tr-TR" sz="2000" u="none" strike="noStrike">
                          <a:effectLst/>
                        </a:rPr>
                        <a:t>Fren Balata</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200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200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40000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2000" u="none" strike="noStrike">
                          <a:effectLst/>
                        </a:rPr>
                        <a:t>C</a:t>
                      </a:r>
                      <a:endParaRPr lang="tr-TR"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15537169"/>
                  </a:ext>
                </a:extLst>
              </a:tr>
              <a:tr h="395448">
                <a:tc>
                  <a:txBody>
                    <a:bodyPr/>
                    <a:lstStyle/>
                    <a:p>
                      <a:pPr algn="ctr" fontAlgn="b"/>
                      <a:r>
                        <a:rPr lang="tr-TR" sz="2000" u="none" strike="noStrike">
                          <a:effectLst/>
                        </a:rPr>
                        <a:t>6</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tr-TR" sz="2000" u="none" strike="noStrike">
                          <a:effectLst/>
                        </a:rPr>
                        <a:t>Farlar</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400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80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32000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2000" u="none" strike="noStrike">
                          <a:effectLst/>
                        </a:rPr>
                        <a:t>C</a:t>
                      </a:r>
                      <a:endParaRPr lang="tr-TR"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32798107"/>
                  </a:ext>
                </a:extLst>
              </a:tr>
              <a:tr h="395448">
                <a:tc>
                  <a:txBody>
                    <a:bodyPr/>
                    <a:lstStyle/>
                    <a:p>
                      <a:pPr algn="ctr" fontAlgn="b"/>
                      <a:r>
                        <a:rPr lang="tr-TR" sz="2000" u="none" strike="noStrike">
                          <a:effectLst/>
                        </a:rPr>
                        <a:t>5</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tr-TR" sz="2000" u="none" strike="noStrike">
                          <a:effectLst/>
                        </a:rPr>
                        <a:t>Elektrik</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300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100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30000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2000" u="none" strike="noStrike">
                          <a:effectLst/>
                        </a:rPr>
                        <a:t>C</a:t>
                      </a:r>
                      <a:endParaRPr lang="tr-TR"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01043835"/>
                  </a:ext>
                </a:extLst>
              </a:tr>
              <a:tr h="395448">
                <a:tc>
                  <a:txBody>
                    <a:bodyPr/>
                    <a:lstStyle/>
                    <a:p>
                      <a:pPr algn="ctr" fontAlgn="b"/>
                      <a:r>
                        <a:rPr lang="tr-TR" sz="2000" u="none" strike="noStrike">
                          <a:effectLst/>
                        </a:rPr>
                        <a:t>10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tr-TR" sz="2000" u="none" strike="noStrike">
                          <a:effectLst/>
                        </a:rPr>
                        <a:t>Silecek</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700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40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28000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2000" u="none" strike="noStrike">
                          <a:effectLst/>
                        </a:rPr>
                        <a:t>C</a:t>
                      </a:r>
                      <a:endParaRPr lang="tr-TR"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65784331"/>
                  </a:ext>
                </a:extLst>
              </a:tr>
              <a:tr h="395448">
                <a:tc>
                  <a:txBody>
                    <a:bodyPr/>
                    <a:lstStyle/>
                    <a:p>
                      <a:pPr algn="ctr" fontAlgn="b"/>
                      <a:r>
                        <a:rPr lang="tr-TR" sz="2000" u="none" strike="noStrike">
                          <a:effectLst/>
                        </a:rPr>
                        <a:t>7</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tr-TR" sz="2000" u="none" strike="noStrike">
                          <a:effectLst/>
                        </a:rPr>
                        <a:t>Paspas</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600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40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24000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2000" u="none" strike="noStrike">
                          <a:effectLst/>
                        </a:rPr>
                        <a:t>C</a:t>
                      </a:r>
                      <a:endParaRPr lang="tr-TR"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11274158"/>
                  </a:ext>
                </a:extLst>
              </a:tr>
              <a:tr h="395448">
                <a:tc>
                  <a:txBody>
                    <a:bodyPr/>
                    <a:lstStyle/>
                    <a:p>
                      <a:pPr algn="ctr" fontAlgn="b"/>
                      <a:r>
                        <a:rPr lang="tr-TR" sz="2000" u="none" strike="noStrike">
                          <a:effectLst/>
                        </a:rPr>
                        <a:t>8</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tr-TR" sz="2000" u="none" strike="noStrike">
                          <a:effectLst/>
                        </a:rPr>
                        <a:t>Lastik</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200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100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20000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2000" u="none" strike="noStrike" dirty="0">
                          <a:effectLst/>
                        </a:rPr>
                        <a:t>C</a:t>
                      </a:r>
                      <a:endParaRPr lang="tr-TR"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57988031"/>
                  </a:ext>
                </a:extLst>
              </a:tr>
            </a:tbl>
          </a:graphicData>
        </a:graphic>
      </p:graphicFrame>
    </p:spTree>
    <p:extLst>
      <p:ext uri="{BB962C8B-B14F-4D97-AF65-F5344CB8AC3E}">
        <p14:creationId xmlns:p14="http://schemas.microsoft.com/office/powerpoint/2010/main" val="200282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Basit Ortalamalar Yöntemi</a:t>
            </a:r>
            <a:endParaRPr lang="tr-TR" dirty="0"/>
          </a:p>
        </p:txBody>
      </p:sp>
      <p:sp>
        <p:nvSpPr>
          <p:cNvPr id="3" name="İçerik Yer Tutucusu 2"/>
          <p:cNvSpPr>
            <a:spLocks noGrp="1"/>
          </p:cNvSpPr>
          <p:nvPr>
            <p:ph idx="1"/>
          </p:nvPr>
        </p:nvSpPr>
        <p:spPr/>
        <p:txBody>
          <a:bodyPr/>
          <a:lstStyle/>
          <a:p>
            <a:r>
              <a:rPr lang="tr-TR" dirty="0" smtClean="0"/>
              <a:t>Geçmiş dönemlerde meydana gelen talepler ve taleplere ilişkin değişimler dikkate alınarak gelecekte meydana gelmesi muhtemel talebin öngörülmeye çalışıldığı talep analizi yöntemlerinden biridir.</a:t>
            </a:r>
          </a:p>
          <a:p>
            <a:endParaRPr lang="tr-TR" dirty="0" smtClean="0"/>
          </a:p>
          <a:p>
            <a:r>
              <a:rPr lang="tr-TR" dirty="0" smtClean="0"/>
              <a:t>Değerlendirmeye alınan dönemlerde meydana gelen taleplerin toplamı dönem sayısına bölündüğünde bulunan aritmetik ortalama belirlenmeye çalışılan döneme ilişkin talep miktarını vermektedir.</a:t>
            </a:r>
          </a:p>
          <a:p>
            <a:endParaRPr lang="tr-TR" dirty="0"/>
          </a:p>
        </p:txBody>
      </p:sp>
    </p:spTree>
    <p:extLst>
      <p:ext uri="{BB962C8B-B14F-4D97-AF65-F5344CB8AC3E}">
        <p14:creationId xmlns:p14="http://schemas.microsoft.com/office/powerpoint/2010/main" val="36343812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Basit Ortalamalar Yöntemi</a:t>
            </a:r>
          </a:p>
        </p:txBody>
      </p:sp>
      <mc:AlternateContent xmlns:mc="http://schemas.openxmlformats.org/markup-compatibility/2006" xmlns:a14="http://schemas.microsoft.com/office/drawing/2010/main">
        <mc:Choice Requires="a14">
          <p:sp>
            <p:nvSpPr>
              <p:cNvPr id="3" name="İçerik Yer Tutucusu 2"/>
              <p:cNvSpPr>
                <a:spLocks noGrp="1"/>
              </p:cNvSpPr>
              <p:nvPr>
                <p:ph idx="1"/>
              </p:nvPr>
            </p:nvSpPr>
            <p:spPr/>
            <p:txBody>
              <a:bodyPr>
                <a:normAutofit/>
              </a:bodyPr>
              <a:lstStyle/>
              <a:p>
                <a:r>
                  <a:rPr lang="tr-TR" sz="4000" i="1" dirty="0" smtClean="0"/>
                  <a:t>Formül olarak;</a:t>
                </a:r>
              </a:p>
              <a:p>
                <a:r>
                  <a:rPr lang="tr-TR" sz="4000" dirty="0" smtClean="0"/>
                  <a:t>                      </a:t>
                </a:r>
                <a14:m>
                  <m:oMath xmlns:m="http://schemas.openxmlformats.org/officeDocument/2006/math">
                    <m:r>
                      <a:rPr lang="tr-TR" sz="4000" i="1">
                        <a:latin typeface="Cambria Math" panose="02040503050406030204" pitchFamily="18" charset="0"/>
                      </a:rPr>
                      <m:t>𝑏</m:t>
                    </m:r>
                    <m:d>
                      <m:dPr>
                        <m:ctrlPr>
                          <a:rPr lang="tr-TR" sz="4000" i="1">
                            <a:latin typeface="Cambria Math" panose="02040503050406030204" pitchFamily="18" charset="0"/>
                          </a:rPr>
                        </m:ctrlPr>
                      </m:dPr>
                      <m:e>
                        <m:r>
                          <a:rPr lang="tr-TR" sz="4000" i="1">
                            <a:latin typeface="Cambria Math" panose="02040503050406030204" pitchFamily="18" charset="0"/>
                          </a:rPr>
                          <m:t>𝑡</m:t>
                        </m:r>
                        <m:r>
                          <m:rPr>
                            <m:nor/>
                          </m:rPr>
                          <a:rPr lang="tr-TR" sz="4000" baseline="-25000"/>
                          <m:t>m</m:t>
                        </m:r>
                      </m:e>
                    </m:d>
                    <m:r>
                      <m:rPr>
                        <m:nor/>
                      </m:rPr>
                      <a:rPr lang="tr-TR" sz="4000" baseline="-25000"/>
                      <m:t>n</m:t>
                    </m:r>
                    <m:r>
                      <m:rPr>
                        <m:nor/>
                      </m:rPr>
                      <a:rPr lang="tr-TR" sz="4000" baseline="-25000"/>
                      <m:t>+1   = </m:t>
                    </m:r>
                    <m:f>
                      <m:fPr>
                        <m:ctrlPr>
                          <a:rPr lang="tr-TR" sz="4000" i="1">
                            <a:latin typeface="Cambria Math" panose="02040503050406030204" pitchFamily="18" charset="0"/>
                          </a:rPr>
                        </m:ctrlPr>
                      </m:fPr>
                      <m:num>
                        <m:nary>
                          <m:naryPr>
                            <m:chr m:val="∑"/>
                            <m:limLoc m:val="undOvr"/>
                            <m:subHide m:val="on"/>
                            <m:supHide m:val="on"/>
                            <m:ctrlPr>
                              <a:rPr lang="tr-TR" sz="4000" i="1">
                                <a:latin typeface="Cambria Math" panose="02040503050406030204" pitchFamily="18" charset="0"/>
                              </a:rPr>
                            </m:ctrlPr>
                          </m:naryPr>
                          <m:sub/>
                          <m:sup/>
                          <m:e>
                            <m:r>
                              <a:rPr lang="tr-TR" sz="4000" i="1">
                                <a:latin typeface="Cambria Math" panose="02040503050406030204" pitchFamily="18" charset="0"/>
                              </a:rPr>
                              <m:t>𝑡</m:t>
                            </m:r>
                            <m:r>
                              <m:rPr>
                                <m:nor/>
                              </m:rPr>
                              <a:rPr lang="tr-TR" sz="4000" baseline="-25000"/>
                              <m:t>m</m:t>
                            </m:r>
                          </m:e>
                        </m:nary>
                      </m:num>
                      <m:den>
                        <m:r>
                          <a:rPr lang="tr-TR" sz="4000" i="1">
                            <a:latin typeface="Cambria Math" panose="02040503050406030204" pitchFamily="18" charset="0"/>
                          </a:rPr>
                          <m:t>𝑛</m:t>
                        </m:r>
                      </m:den>
                    </m:f>
                    <m:r>
                      <m:rPr>
                        <m:nor/>
                      </m:rPr>
                      <a:rPr lang="tr-TR" sz="4000" baseline="-25000"/>
                      <m:t> </m:t>
                    </m:r>
                  </m:oMath>
                </a14:m>
                <a:r>
                  <a:rPr lang="tr-TR" sz="4000" baseline="-25000" dirty="0"/>
                  <a:t> </a:t>
                </a:r>
                <a:endParaRPr lang="tr-TR" sz="4000" baseline="-25000" dirty="0" smtClean="0"/>
              </a:p>
              <a:p>
                <a:endParaRPr lang="tr-TR" sz="4000" baseline="-25000" dirty="0" smtClean="0"/>
              </a:p>
              <a:p>
                <a14:m>
                  <m:oMath xmlns:m="http://schemas.openxmlformats.org/officeDocument/2006/math">
                    <m:r>
                      <a:rPr lang="tr-TR" sz="4000" i="1">
                        <a:latin typeface="Cambria Math" panose="02040503050406030204" pitchFamily="18" charset="0"/>
                      </a:rPr>
                      <m:t>𝑏</m:t>
                    </m:r>
                    <m:d>
                      <m:dPr>
                        <m:ctrlPr>
                          <a:rPr lang="tr-TR" sz="4000" i="1">
                            <a:latin typeface="Cambria Math" panose="02040503050406030204" pitchFamily="18" charset="0"/>
                          </a:rPr>
                        </m:ctrlPr>
                      </m:dPr>
                      <m:e>
                        <m:r>
                          <a:rPr lang="tr-TR" sz="4000" i="1">
                            <a:latin typeface="Cambria Math" panose="02040503050406030204" pitchFamily="18" charset="0"/>
                          </a:rPr>
                          <m:t>𝑡</m:t>
                        </m:r>
                        <m:r>
                          <m:rPr>
                            <m:nor/>
                          </m:rPr>
                          <a:rPr lang="tr-TR" sz="4000" baseline="-25000"/>
                          <m:t>m</m:t>
                        </m:r>
                      </m:e>
                    </m:d>
                    <m:r>
                      <m:rPr>
                        <m:nor/>
                      </m:rPr>
                      <a:rPr lang="tr-TR" sz="4000" baseline="-25000"/>
                      <m:t>n</m:t>
                    </m:r>
                    <m:r>
                      <m:rPr>
                        <m:nor/>
                      </m:rPr>
                      <a:rPr lang="tr-TR" sz="4000" baseline="-25000"/>
                      <m:t>+1</m:t>
                    </m:r>
                  </m:oMath>
                </a14:m>
                <a:r>
                  <a:rPr lang="tr-TR" sz="4000" baseline="-25000" dirty="0" smtClean="0"/>
                  <a:t>   = talebin tahmini yapılan dönem</a:t>
                </a:r>
              </a:p>
              <a:p>
                <a14:m>
                  <m:oMath xmlns:m="http://schemas.openxmlformats.org/officeDocument/2006/math">
                    <m:nary>
                      <m:naryPr>
                        <m:chr m:val="∑"/>
                        <m:limLoc m:val="undOvr"/>
                        <m:subHide m:val="on"/>
                        <m:supHide m:val="on"/>
                        <m:ctrlPr>
                          <a:rPr lang="tr-TR" sz="4000" i="1">
                            <a:latin typeface="Cambria Math" panose="02040503050406030204" pitchFamily="18" charset="0"/>
                          </a:rPr>
                        </m:ctrlPr>
                      </m:naryPr>
                      <m:sub/>
                      <m:sup/>
                      <m:e>
                        <m:r>
                          <a:rPr lang="tr-TR" sz="4000" i="1">
                            <a:latin typeface="Cambria Math" panose="02040503050406030204" pitchFamily="18" charset="0"/>
                          </a:rPr>
                          <m:t>𝑡</m:t>
                        </m:r>
                        <m:r>
                          <m:rPr>
                            <m:nor/>
                          </m:rPr>
                          <a:rPr lang="tr-TR" sz="4000" baseline="-25000"/>
                          <m:t>m</m:t>
                        </m:r>
                      </m:e>
                    </m:nary>
                  </m:oMath>
                </a14:m>
                <a:r>
                  <a:rPr lang="tr-TR" sz="4000" baseline="-25000" dirty="0" smtClean="0"/>
                  <a:t>             = önceki dönemlerde gerçekleşen taleplerin toplamı</a:t>
                </a:r>
              </a:p>
              <a:p>
                <a14:m>
                  <m:oMath xmlns:m="http://schemas.openxmlformats.org/officeDocument/2006/math">
                    <m:r>
                      <a:rPr lang="tr-TR" sz="4000" i="1">
                        <a:latin typeface="Cambria Math" panose="02040503050406030204" pitchFamily="18" charset="0"/>
                      </a:rPr>
                      <m:t>𝑛</m:t>
                    </m:r>
                  </m:oMath>
                </a14:m>
                <a:r>
                  <a:rPr lang="tr-TR" sz="4000" baseline="-25000" dirty="0" smtClean="0"/>
                  <a:t>                     = değerlendirilen dönem toplamı</a:t>
                </a:r>
              </a:p>
              <a:p>
                <a:endParaRPr lang="tr-TR" sz="4000" baseline="-25000" dirty="0"/>
              </a:p>
              <a:p>
                <a:endParaRPr lang="tr-TR" sz="4000" dirty="0"/>
              </a:p>
              <a:p>
                <a:endParaRPr lang="tr-TR" dirty="0"/>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blipFill>
                <a:blip r:embed="rId2"/>
                <a:stretch>
                  <a:fillRect l="-1855" t="-3922"/>
                </a:stretch>
              </a:blipFill>
            </p:spPr>
            <p:txBody>
              <a:bodyPr/>
              <a:lstStyle/>
              <a:p>
                <a:r>
                  <a:rPr lang="tr-TR">
                    <a:noFill/>
                  </a:rPr>
                  <a:t> </a:t>
                </a:r>
              </a:p>
            </p:txBody>
          </p:sp>
        </mc:Fallback>
      </mc:AlternateContent>
    </p:spTree>
    <p:extLst>
      <p:ext uri="{BB962C8B-B14F-4D97-AF65-F5344CB8AC3E}">
        <p14:creationId xmlns:p14="http://schemas.microsoft.com/office/powerpoint/2010/main" val="15133930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000" dirty="0" smtClean="0"/>
              <a:t>Bir otomotiv yan sanayi firması otomobil üreticileri için direksiyon simidi üretmektedir. 2013 yılında gerçekleşmesi muhtemel talebin belirlenmesi için talep </a:t>
            </a:r>
            <a:r>
              <a:rPr lang="tr-TR" sz="2000" dirty="0" err="1" smtClean="0"/>
              <a:t>tahminleme</a:t>
            </a:r>
            <a:r>
              <a:rPr lang="tr-TR" sz="2000" dirty="0" smtClean="0"/>
              <a:t> yapan işletmenin geçmiş dönemlere ilişkin talep bilgileri aşağıda görülmektedir. Basit ortalamalar yöntemine göre 2013 yılında meydana gelmesi muhtemel talep ne olabilir?</a:t>
            </a:r>
            <a:endParaRPr lang="tr-TR" sz="20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882547589"/>
              </p:ext>
            </p:extLst>
          </p:nvPr>
        </p:nvGraphicFramePr>
        <p:xfrm>
          <a:off x="2939142" y="1690684"/>
          <a:ext cx="5408025" cy="4292104"/>
        </p:xfrm>
        <a:graphic>
          <a:graphicData uri="http://schemas.openxmlformats.org/drawingml/2006/table">
            <a:tbl>
              <a:tblPr>
                <a:tableStyleId>{5C22544A-7EE6-4342-B048-85BDC9FD1C3A}</a:tableStyleId>
              </a:tblPr>
              <a:tblGrid>
                <a:gridCol w="1111781">
                  <a:extLst>
                    <a:ext uri="{9D8B030D-6E8A-4147-A177-3AD203B41FA5}">
                      <a16:colId xmlns:a16="http://schemas.microsoft.com/office/drawing/2014/main" val="2525063504"/>
                    </a:ext>
                  </a:extLst>
                </a:gridCol>
                <a:gridCol w="1651790">
                  <a:extLst>
                    <a:ext uri="{9D8B030D-6E8A-4147-A177-3AD203B41FA5}">
                      <a16:colId xmlns:a16="http://schemas.microsoft.com/office/drawing/2014/main" val="2206826176"/>
                    </a:ext>
                  </a:extLst>
                </a:gridCol>
                <a:gridCol w="1119724">
                  <a:extLst>
                    <a:ext uri="{9D8B030D-6E8A-4147-A177-3AD203B41FA5}">
                      <a16:colId xmlns:a16="http://schemas.microsoft.com/office/drawing/2014/main" val="1611244828"/>
                    </a:ext>
                  </a:extLst>
                </a:gridCol>
                <a:gridCol w="1524730">
                  <a:extLst>
                    <a:ext uri="{9D8B030D-6E8A-4147-A177-3AD203B41FA5}">
                      <a16:colId xmlns:a16="http://schemas.microsoft.com/office/drawing/2014/main" val="950232803"/>
                    </a:ext>
                  </a:extLst>
                </a:gridCol>
              </a:tblGrid>
              <a:tr h="536513">
                <a:tc>
                  <a:txBody>
                    <a:bodyPr/>
                    <a:lstStyle/>
                    <a:p>
                      <a:pPr algn="ctr" fontAlgn="b"/>
                      <a:r>
                        <a:rPr lang="tr-TR" sz="2000" u="none" strike="noStrike" dirty="0">
                          <a:effectLst/>
                        </a:rPr>
                        <a:t>Yıl</a:t>
                      </a:r>
                      <a:endParaRPr lang="tr-TR"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2000" u="none" strike="noStrike">
                          <a:effectLst/>
                        </a:rPr>
                        <a:t>Talep</a:t>
                      </a:r>
                      <a:endParaRPr lang="tr-TR" sz="20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2000" u="none" strike="noStrike">
                          <a:effectLst/>
                        </a:rPr>
                        <a:t>Yıl</a:t>
                      </a:r>
                      <a:endParaRPr lang="tr-TR" sz="20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2000" u="none" strike="noStrike">
                          <a:effectLst/>
                        </a:rPr>
                        <a:t>Talep</a:t>
                      </a:r>
                      <a:endParaRPr lang="tr-TR" sz="20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67091991"/>
                  </a:ext>
                </a:extLst>
              </a:tr>
              <a:tr h="536513">
                <a:tc>
                  <a:txBody>
                    <a:bodyPr/>
                    <a:lstStyle/>
                    <a:p>
                      <a:pPr algn="r" fontAlgn="b"/>
                      <a:r>
                        <a:rPr lang="tr-TR" sz="2000" u="none" strike="noStrike">
                          <a:effectLst/>
                        </a:rPr>
                        <a:t>2000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11000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2007</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12000</a:t>
                      </a:r>
                      <a:endParaRPr lang="tr-TR"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19770644"/>
                  </a:ext>
                </a:extLst>
              </a:tr>
              <a:tr h="536513">
                <a:tc>
                  <a:txBody>
                    <a:bodyPr/>
                    <a:lstStyle/>
                    <a:p>
                      <a:pPr algn="r" fontAlgn="b"/>
                      <a:r>
                        <a:rPr lang="tr-TR" sz="2000" u="none" strike="noStrike">
                          <a:effectLst/>
                        </a:rPr>
                        <a:t>2001</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10000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2008</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11000</a:t>
                      </a:r>
                      <a:endParaRPr lang="tr-TR"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08766951"/>
                  </a:ext>
                </a:extLst>
              </a:tr>
              <a:tr h="536513">
                <a:tc>
                  <a:txBody>
                    <a:bodyPr/>
                    <a:lstStyle/>
                    <a:p>
                      <a:pPr algn="r" fontAlgn="b"/>
                      <a:r>
                        <a:rPr lang="tr-TR" sz="2000" u="none" strike="noStrike">
                          <a:effectLst/>
                        </a:rPr>
                        <a:t>2002</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12000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2009</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9000</a:t>
                      </a:r>
                      <a:endParaRPr lang="tr-TR"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99395197"/>
                  </a:ext>
                </a:extLst>
              </a:tr>
              <a:tr h="536513">
                <a:tc>
                  <a:txBody>
                    <a:bodyPr/>
                    <a:lstStyle/>
                    <a:p>
                      <a:pPr algn="r" fontAlgn="b"/>
                      <a:r>
                        <a:rPr lang="tr-TR" sz="2000" u="none" strike="noStrike">
                          <a:effectLst/>
                        </a:rPr>
                        <a:t>2003</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9000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2010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7000</a:t>
                      </a:r>
                      <a:endParaRPr lang="tr-TR"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55573933"/>
                  </a:ext>
                </a:extLst>
              </a:tr>
              <a:tr h="536513">
                <a:tc>
                  <a:txBody>
                    <a:bodyPr/>
                    <a:lstStyle/>
                    <a:p>
                      <a:pPr algn="r" fontAlgn="b"/>
                      <a:r>
                        <a:rPr lang="tr-TR" sz="2000" u="none" strike="noStrike">
                          <a:effectLst/>
                        </a:rPr>
                        <a:t>2004</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7000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2011</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7000</a:t>
                      </a:r>
                      <a:endParaRPr lang="tr-TR"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33504142"/>
                  </a:ext>
                </a:extLst>
              </a:tr>
              <a:tr h="536513">
                <a:tc>
                  <a:txBody>
                    <a:bodyPr/>
                    <a:lstStyle/>
                    <a:p>
                      <a:pPr algn="r" fontAlgn="b"/>
                      <a:r>
                        <a:rPr lang="tr-TR" sz="2000" u="none" strike="noStrike">
                          <a:effectLst/>
                        </a:rPr>
                        <a:t>2005</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9000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2012</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9000</a:t>
                      </a:r>
                      <a:endParaRPr lang="tr-TR"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57162894"/>
                  </a:ext>
                </a:extLst>
              </a:tr>
              <a:tr h="536513">
                <a:tc>
                  <a:txBody>
                    <a:bodyPr/>
                    <a:lstStyle/>
                    <a:p>
                      <a:pPr algn="r" fontAlgn="b"/>
                      <a:r>
                        <a:rPr lang="tr-TR" sz="2000" u="none" strike="noStrike">
                          <a:effectLst/>
                        </a:rPr>
                        <a:t>2006</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12000</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tr-TR" sz="2000" u="none" strike="noStrike">
                          <a:effectLst/>
                        </a:rPr>
                        <a:t>2013</a:t>
                      </a:r>
                      <a:endParaRPr lang="tr-TR"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2000" u="none" strike="noStrike" dirty="0">
                          <a:effectLst/>
                        </a:rPr>
                        <a:t>?</a:t>
                      </a:r>
                      <a:endParaRPr lang="tr-TR"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95091652"/>
                  </a:ext>
                </a:extLst>
              </a:tr>
            </a:tbl>
          </a:graphicData>
        </a:graphic>
      </p:graphicFrame>
    </p:spTree>
    <p:extLst>
      <p:ext uri="{BB962C8B-B14F-4D97-AF65-F5344CB8AC3E}">
        <p14:creationId xmlns:p14="http://schemas.microsoft.com/office/powerpoint/2010/main" val="34803971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650</TotalTime>
  <Words>1550</Words>
  <Application>Microsoft Office PowerPoint</Application>
  <PresentationFormat>Geniş ekran</PresentationFormat>
  <Paragraphs>436</Paragraphs>
  <Slides>34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34</vt:i4>
      </vt:variant>
    </vt:vector>
  </HeadingPairs>
  <TitlesOfParts>
    <vt:vector size="40" baseType="lpstr">
      <vt:lpstr>Arial</vt:lpstr>
      <vt:lpstr>Arial Tur</vt:lpstr>
      <vt:lpstr>Calibri</vt:lpstr>
      <vt:lpstr>Calibri Light</vt:lpstr>
      <vt:lpstr>Cambria Math</vt:lpstr>
      <vt:lpstr>Office Teması</vt:lpstr>
      <vt:lpstr>  DEPO ve STOK  YÖNETİMİ</vt:lpstr>
      <vt:lpstr>ABC Analizi</vt:lpstr>
      <vt:lpstr>ABC Analizi</vt:lpstr>
      <vt:lpstr>PowerPoint Sunusu</vt:lpstr>
      <vt:lpstr>Lokomotif üretilen bir işletme envanter yatırım kararı almıştır. Envanter bulundurma kararı aldığı ürünler ve ürünlere ilişkin bilgiler aşağıda gösterilmektedir. Bu veriler ışığında ürünlerin gruplandırılması ne şekilde olacaktır?</vt:lpstr>
      <vt:lpstr>Şanzıman ve diferansiyel gibi ürünler A sınıfında yer alırken, disk balatası ve jantlar B sınıfında, diğerleri C sınıfında yer almaktadır.</vt:lpstr>
      <vt:lpstr>Basit Ortalamalar Yöntemi</vt:lpstr>
      <vt:lpstr>Basit Ortalamalar Yöntemi</vt:lpstr>
      <vt:lpstr>Bir otomotiv yan sanayi firması otomobil üreticileri için direksiyon simidi üretmektedir. 2013 yılında gerçekleşmesi muhtemel talebin belirlenmesi için talep tahminleme yapan işletmenin geçmiş dönemlere ilişkin talep bilgileri aşağıda görülmektedir. Basit ortalamalar yöntemine göre 2013 yılında meydana gelmesi muhtemel talep ne olabilir?</vt:lpstr>
      <vt:lpstr>PowerPoint Sunusu</vt:lpstr>
      <vt:lpstr>Hareketli Ortalamalar Yöntemi</vt:lpstr>
      <vt:lpstr>PowerPoint Sunusu</vt:lpstr>
      <vt:lpstr>Bir otomotiv yan sanayi firması otomobil üreticileri için direksiyon simidi üretmektedir. 2013 yılında gerçekleşmesi muhtemel talebin belirlenmesi için talep tahminleme yapan işletmenin geçmiş dönemlere ilişkin talep bilgileri aşağıda görülmektedir. Basit ortalamalar yöntemine göre 2013 yılında meydana gelmesi muhtemel talep ne olabilir?</vt:lpstr>
      <vt:lpstr>PowerPoint Sunusu</vt:lpstr>
      <vt:lpstr>PowerPoint Sunusu</vt:lpstr>
      <vt:lpstr>PowerPoint Sunusu</vt:lpstr>
      <vt:lpstr>PowerPoint Sunusu</vt:lpstr>
      <vt:lpstr>Üstel Düzeltme Yöntemi</vt:lpstr>
      <vt:lpstr>PowerPoint Sunusu</vt:lpstr>
      <vt:lpstr>PowerPoint Sunusu</vt:lpstr>
      <vt:lpstr>PowerPoint Sunusu</vt:lpstr>
      <vt:lpstr>Trend Analizi Yöntemi</vt:lpstr>
      <vt:lpstr>PowerPoint Sunusu</vt:lpstr>
      <vt:lpstr>Bir otomotiv yan sanayi firması otomobil üreticileri için direksiyon simidi üretmektedir. İşletmenin geçmiş dönemlere ilişkin talep bilgileri aşağıda görülmektedir. Basit ortalamalar yöntemine göre 2013 yılında meydana gelmesi muhtemel talep ne olabilir?</vt:lpstr>
      <vt:lpstr>PowerPoint Sunusu</vt:lpstr>
      <vt:lpstr>Ekonomik Sipariş Düzeyi Yöntemi</vt:lpstr>
      <vt:lpstr>Ekonomik Sipariş Düzeyi Formülü</vt:lpstr>
      <vt:lpstr>PowerPoint Sunusu</vt:lpstr>
      <vt:lpstr>PowerPoint Sunusu</vt:lpstr>
      <vt:lpstr>İki Sipariş Arası Optimum Süre Yöntemi</vt:lpstr>
      <vt:lpstr>Formül:</vt:lpstr>
      <vt:lpstr>PowerPoint Sunusu</vt:lpstr>
      <vt:lpstr>PowerPoint Sunusu</vt:lpstr>
      <vt:lpstr>VED (Vital Essential Desirable) Yöntemi</vt:lpstr>
    </vt:vector>
  </TitlesOfParts>
  <Company>xXx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ENVARTER YÖNETİMİ </dc:title>
  <dc:creator>casper2</dc:creator>
  <cp:lastModifiedBy>D</cp:lastModifiedBy>
  <cp:revision>40</cp:revision>
  <dcterms:created xsi:type="dcterms:W3CDTF">2017-02-01T06:15:18Z</dcterms:created>
  <dcterms:modified xsi:type="dcterms:W3CDTF">2017-02-19T16:57:22Z</dcterms:modified>
</cp:coreProperties>
</file>