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tıklayın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tr-TR"/>
          </a:p>
        </p:txBody>
      </p:sp>
      <p:sp>
        <p:nvSpPr>
          <p:cNvPr id="4" name="Veri Yer Tutucusu 3"/>
          <p:cNvSpPr>
            <a:spLocks noGrp="1"/>
          </p:cNvSpPr>
          <p:nvPr>
            <p:ph type="dt" sz="half" idx="10"/>
          </p:nvPr>
        </p:nvSpPr>
        <p:spPr/>
        <p:txBody>
          <a:bodyPr/>
          <a:lstStyle/>
          <a:p>
            <a:fld id="{4BFE3489-36B6-4F82-AAF9-1FE604B3CC06}" type="datetimeFigureOut">
              <a:rPr lang="tr-TR" smtClean="0"/>
              <a:t>11.12.2016</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23AA22-5BCD-4425-B639-81778783BE1D}" type="slidenum">
              <a:rPr lang="tr-TR" smtClean="0"/>
              <a:t>‹#›</a:t>
            </a:fld>
            <a:endParaRPr lang="tr-TR"/>
          </a:p>
        </p:txBody>
      </p:sp>
    </p:spTree>
    <p:extLst>
      <p:ext uri="{BB962C8B-B14F-4D97-AF65-F5344CB8AC3E}">
        <p14:creationId xmlns:p14="http://schemas.microsoft.com/office/powerpoint/2010/main" val="2525988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tıklayın</a:t>
            </a:r>
            <a:endParaRPr lang="tr-T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a:p>
        </p:txBody>
      </p:sp>
      <p:sp>
        <p:nvSpPr>
          <p:cNvPr id="4" name="Veri Yer Tutucusu 3"/>
          <p:cNvSpPr>
            <a:spLocks noGrp="1"/>
          </p:cNvSpPr>
          <p:nvPr>
            <p:ph type="dt" sz="half" idx="10"/>
          </p:nvPr>
        </p:nvSpPr>
        <p:spPr/>
        <p:txBody>
          <a:bodyPr/>
          <a:lstStyle/>
          <a:p>
            <a:fld id="{4BFE3489-36B6-4F82-AAF9-1FE604B3CC06}" type="datetimeFigureOut">
              <a:rPr lang="tr-TR" smtClean="0"/>
              <a:t>11.12.2016</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23AA22-5BCD-4425-B639-81778783BE1D}" type="slidenum">
              <a:rPr lang="tr-TR" smtClean="0"/>
              <a:t>‹#›</a:t>
            </a:fld>
            <a:endParaRPr lang="tr-TR"/>
          </a:p>
        </p:txBody>
      </p:sp>
    </p:spTree>
    <p:extLst>
      <p:ext uri="{BB962C8B-B14F-4D97-AF65-F5344CB8AC3E}">
        <p14:creationId xmlns:p14="http://schemas.microsoft.com/office/powerpoint/2010/main" val="2302857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a:p>
        </p:txBody>
      </p:sp>
      <p:sp>
        <p:nvSpPr>
          <p:cNvPr id="4" name="Veri Yer Tutucusu 3"/>
          <p:cNvSpPr>
            <a:spLocks noGrp="1"/>
          </p:cNvSpPr>
          <p:nvPr>
            <p:ph type="dt" sz="half" idx="10"/>
          </p:nvPr>
        </p:nvSpPr>
        <p:spPr/>
        <p:txBody>
          <a:bodyPr/>
          <a:lstStyle/>
          <a:p>
            <a:fld id="{4BFE3489-36B6-4F82-AAF9-1FE604B3CC06}" type="datetimeFigureOut">
              <a:rPr lang="tr-TR" smtClean="0"/>
              <a:t>11.12.2016</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23AA22-5BCD-4425-B639-81778783BE1D}" type="slidenum">
              <a:rPr lang="tr-TR" smtClean="0"/>
              <a:t>‹#›</a:t>
            </a:fld>
            <a:endParaRPr lang="tr-TR"/>
          </a:p>
        </p:txBody>
      </p:sp>
    </p:spTree>
    <p:extLst>
      <p:ext uri="{BB962C8B-B14F-4D97-AF65-F5344CB8AC3E}">
        <p14:creationId xmlns:p14="http://schemas.microsoft.com/office/powerpoint/2010/main" val="2039755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tr-TR"/>
              <a:t>Click to edit Master title style</a:t>
            </a:r>
            <a:endParaRPr lang="en-US"/>
          </a:p>
        </p:txBody>
      </p:sp>
      <p:sp>
        <p:nvSpPr>
          <p:cNvPr id="3" name="Text Placeholder 2"/>
          <p:cNvSpPr>
            <a:spLocks noGrp="1"/>
          </p:cNvSpPr>
          <p:nvPr>
            <p:ph type="body" sz="half" idx="1"/>
          </p:nvPr>
        </p:nvSpPr>
        <p:spPr>
          <a:xfrm>
            <a:off x="609600" y="1600201"/>
            <a:ext cx="5384800" cy="4530725"/>
          </a:xfrm>
        </p:spPr>
        <p:txBody>
          <a:body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Content Placeholder 3"/>
          <p:cNvSpPr>
            <a:spLocks noGrp="1"/>
          </p:cNvSpPr>
          <p:nvPr>
            <p:ph sz="half" idx="2"/>
          </p:nvPr>
        </p:nvSpPr>
        <p:spPr>
          <a:xfrm>
            <a:off x="6197600" y="1600201"/>
            <a:ext cx="5384800" cy="4530725"/>
          </a:xfrm>
        </p:spPr>
        <p:txBody>
          <a:body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tr-TR"/>
          </a:p>
        </p:txBody>
      </p:sp>
      <p:sp>
        <p:nvSpPr>
          <p:cNvPr id="6" name="Rectangle 5"/>
          <p:cNvSpPr>
            <a:spLocks noGrp="1" noChangeArrowheads="1"/>
          </p:cNvSpPr>
          <p:nvPr>
            <p:ph type="ftr" sz="quarter" idx="11"/>
          </p:nvPr>
        </p:nvSpPr>
        <p:spPr/>
        <p:txBody>
          <a:bodyPr/>
          <a:lstStyle>
            <a:lvl1pPr>
              <a:defRPr/>
            </a:lvl1pPr>
          </a:lstStyle>
          <a:p>
            <a:pPr>
              <a:defRPr/>
            </a:pPr>
            <a:endParaRPr lang="tr-TR"/>
          </a:p>
        </p:txBody>
      </p:sp>
      <p:sp>
        <p:nvSpPr>
          <p:cNvPr id="7" name="Rectangle 6"/>
          <p:cNvSpPr>
            <a:spLocks noGrp="1" noChangeArrowheads="1"/>
          </p:cNvSpPr>
          <p:nvPr>
            <p:ph type="sldNum" sz="quarter" idx="12"/>
          </p:nvPr>
        </p:nvSpPr>
        <p:spPr/>
        <p:txBody>
          <a:bodyPr/>
          <a:lstStyle>
            <a:lvl1pPr>
              <a:defRPr/>
            </a:lvl1pPr>
          </a:lstStyle>
          <a:p>
            <a:fld id="{873A9A2B-2422-47BB-BDDF-1CFBD7F759BA}" type="slidenum">
              <a:rPr lang="tr-TR" altLang="tr-TR"/>
              <a:pPr/>
              <a:t>‹#›</a:t>
            </a:fld>
            <a:endParaRPr lang="tr-TR" altLang="tr-TR"/>
          </a:p>
        </p:txBody>
      </p:sp>
    </p:spTree>
    <p:extLst>
      <p:ext uri="{BB962C8B-B14F-4D97-AF65-F5344CB8AC3E}">
        <p14:creationId xmlns:p14="http://schemas.microsoft.com/office/powerpoint/2010/main" val="1293279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tıklayın</a:t>
            </a:r>
            <a:endParaRPr lang="tr-T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a:p>
        </p:txBody>
      </p:sp>
      <p:sp>
        <p:nvSpPr>
          <p:cNvPr id="4" name="Veri Yer Tutucusu 3"/>
          <p:cNvSpPr>
            <a:spLocks noGrp="1"/>
          </p:cNvSpPr>
          <p:nvPr>
            <p:ph type="dt" sz="half" idx="10"/>
          </p:nvPr>
        </p:nvSpPr>
        <p:spPr/>
        <p:txBody>
          <a:bodyPr/>
          <a:lstStyle/>
          <a:p>
            <a:fld id="{4BFE3489-36B6-4F82-AAF9-1FE604B3CC06}" type="datetimeFigureOut">
              <a:rPr lang="tr-TR" smtClean="0"/>
              <a:t>11.12.2016</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23AA22-5BCD-4425-B639-81778783BE1D}" type="slidenum">
              <a:rPr lang="tr-TR" smtClean="0"/>
              <a:t>‹#›</a:t>
            </a:fld>
            <a:endParaRPr lang="tr-TR"/>
          </a:p>
        </p:txBody>
      </p:sp>
    </p:spTree>
    <p:extLst>
      <p:ext uri="{BB962C8B-B14F-4D97-AF65-F5344CB8AC3E}">
        <p14:creationId xmlns:p14="http://schemas.microsoft.com/office/powerpoint/2010/main" val="4269882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4BFE3489-36B6-4F82-AAF9-1FE604B3CC06}" type="datetimeFigureOut">
              <a:rPr lang="tr-TR" smtClean="0"/>
              <a:t>11.12.2016</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23AA22-5BCD-4425-B639-81778783BE1D}" type="slidenum">
              <a:rPr lang="tr-TR" smtClean="0"/>
              <a:t>‹#›</a:t>
            </a:fld>
            <a:endParaRPr lang="tr-TR"/>
          </a:p>
        </p:txBody>
      </p:sp>
    </p:spTree>
    <p:extLst>
      <p:ext uri="{BB962C8B-B14F-4D97-AF65-F5344CB8AC3E}">
        <p14:creationId xmlns:p14="http://schemas.microsoft.com/office/powerpoint/2010/main" val="4215026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a:p>
        </p:txBody>
      </p:sp>
      <p:sp>
        <p:nvSpPr>
          <p:cNvPr id="5" name="Veri Yer Tutucusu 4"/>
          <p:cNvSpPr>
            <a:spLocks noGrp="1"/>
          </p:cNvSpPr>
          <p:nvPr>
            <p:ph type="dt" sz="half" idx="10"/>
          </p:nvPr>
        </p:nvSpPr>
        <p:spPr/>
        <p:txBody>
          <a:bodyPr/>
          <a:lstStyle/>
          <a:p>
            <a:fld id="{4BFE3489-36B6-4F82-AAF9-1FE604B3CC06}" type="datetimeFigureOut">
              <a:rPr lang="tr-TR" smtClean="0"/>
              <a:t>11.12.2016</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23AA22-5BCD-4425-B639-81778783BE1D}" type="slidenum">
              <a:rPr lang="tr-TR" smtClean="0"/>
              <a:t>‹#›</a:t>
            </a:fld>
            <a:endParaRPr lang="tr-TR"/>
          </a:p>
        </p:txBody>
      </p:sp>
    </p:spTree>
    <p:extLst>
      <p:ext uri="{BB962C8B-B14F-4D97-AF65-F5344CB8AC3E}">
        <p14:creationId xmlns:p14="http://schemas.microsoft.com/office/powerpoint/2010/main" val="965848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a:p>
        </p:txBody>
      </p:sp>
      <p:sp>
        <p:nvSpPr>
          <p:cNvPr id="7" name="Veri Yer Tutucusu 6"/>
          <p:cNvSpPr>
            <a:spLocks noGrp="1"/>
          </p:cNvSpPr>
          <p:nvPr>
            <p:ph type="dt" sz="half" idx="10"/>
          </p:nvPr>
        </p:nvSpPr>
        <p:spPr/>
        <p:txBody>
          <a:bodyPr/>
          <a:lstStyle/>
          <a:p>
            <a:fld id="{4BFE3489-36B6-4F82-AAF9-1FE604B3CC06}" type="datetimeFigureOut">
              <a:rPr lang="tr-TR" smtClean="0"/>
              <a:t>11.12.2016</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323AA22-5BCD-4425-B639-81778783BE1D}" type="slidenum">
              <a:rPr lang="tr-TR" smtClean="0"/>
              <a:t>‹#›</a:t>
            </a:fld>
            <a:endParaRPr lang="tr-TR"/>
          </a:p>
        </p:txBody>
      </p:sp>
    </p:spTree>
    <p:extLst>
      <p:ext uri="{BB962C8B-B14F-4D97-AF65-F5344CB8AC3E}">
        <p14:creationId xmlns:p14="http://schemas.microsoft.com/office/powerpoint/2010/main" val="1343528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tıklayın</a:t>
            </a:r>
            <a:endParaRPr lang="tr-TR"/>
          </a:p>
        </p:txBody>
      </p:sp>
      <p:sp>
        <p:nvSpPr>
          <p:cNvPr id="3" name="Veri Yer Tutucusu 2"/>
          <p:cNvSpPr>
            <a:spLocks noGrp="1"/>
          </p:cNvSpPr>
          <p:nvPr>
            <p:ph type="dt" sz="half" idx="10"/>
          </p:nvPr>
        </p:nvSpPr>
        <p:spPr/>
        <p:txBody>
          <a:bodyPr/>
          <a:lstStyle/>
          <a:p>
            <a:fld id="{4BFE3489-36B6-4F82-AAF9-1FE604B3CC06}" type="datetimeFigureOut">
              <a:rPr lang="tr-TR" smtClean="0"/>
              <a:t>11.12.2016</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323AA22-5BCD-4425-B639-81778783BE1D}" type="slidenum">
              <a:rPr lang="tr-TR" smtClean="0"/>
              <a:t>‹#›</a:t>
            </a:fld>
            <a:endParaRPr lang="tr-TR"/>
          </a:p>
        </p:txBody>
      </p:sp>
    </p:spTree>
    <p:extLst>
      <p:ext uri="{BB962C8B-B14F-4D97-AF65-F5344CB8AC3E}">
        <p14:creationId xmlns:p14="http://schemas.microsoft.com/office/powerpoint/2010/main" val="3643058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BFE3489-36B6-4F82-AAF9-1FE604B3CC06}" type="datetimeFigureOut">
              <a:rPr lang="tr-TR" smtClean="0"/>
              <a:t>11.12.2016</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323AA22-5BCD-4425-B639-81778783BE1D}" type="slidenum">
              <a:rPr lang="tr-TR" smtClean="0"/>
              <a:t>‹#›</a:t>
            </a:fld>
            <a:endParaRPr lang="tr-TR"/>
          </a:p>
        </p:txBody>
      </p:sp>
    </p:spTree>
    <p:extLst>
      <p:ext uri="{BB962C8B-B14F-4D97-AF65-F5344CB8AC3E}">
        <p14:creationId xmlns:p14="http://schemas.microsoft.com/office/powerpoint/2010/main" val="4156453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4BFE3489-36B6-4F82-AAF9-1FE604B3CC06}" type="datetimeFigureOut">
              <a:rPr lang="tr-TR" smtClean="0"/>
              <a:t>11.12.2016</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23AA22-5BCD-4425-B639-81778783BE1D}" type="slidenum">
              <a:rPr lang="tr-TR" smtClean="0"/>
              <a:t>‹#›</a:t>
            </a:fld>
            <a:endParaRPr lang="tr-TR"/>
          </a:p>
        </p:txBody>
      </p:sp>
    </p:spTree>
    <p:extLst>
      <p:ext uri="{BB962C8B-B14F-4D97-AF65-F5344CB8AC3E}">
        <p14:creationId xmlns:p14="http://schemas.microsoft.com/office/powerpoint/2010/main" val="3020781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4BFE3489-36B6-4F82-AAF9-1FE604B3CC06}" type="datetimeFigureOut">
              <a:rPr lang="tr-TR" smtClean="0"/>
              <a:t>11.12.2016</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23AA22-5BCD-4425-B639-81778783BE1D}" type="slidenum">
              <a:rPr lang="tr-TR" smtClean="0"/>
              <a:t>‹#›</a:t>
            </a:fld>
            <a:endParaRPr lang="tr-TR"/>
          </a:p>
        </p:txBody>
      </p:sp>
    </p:spTree>
    <p:extLst>
      <p:ext uri="{BB962C8B-B14F-4D97-AF65-F5344CB8AC3E}">
        <p14:creationId xmlns:p14="http://schemas.microsoft.com/office/powerpoint/2010/main" val="1109852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FE3489-36B6-4F82-AAF9-1FE604B3CC06}" type="datetimeFigureOut">
              <a:rPr lang="tr-TR" smtClean="0"/>
              <a:t>11.12.2016</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23AA22-5BCD-4425-B639-81778783BE1D}" type="slidenum">
              <a:rPr lang="tr-TR" smtClean="0"/>
              <a:t>‹#›</a:t>
            </a:fld>
            <a:endParaRPr lang="tr-TR"/>
          </a:p>
        </p:txBody>
      </p:sp>
    </p:spTree>
    <p:extLst>
      <p:ext uri="{BB962C8B-B14F-4D97-AF65-F5344CB8AC3E}">
        <p14:creationId xmlns:p14="http://schemas.microsoft.com/office/powerpoint/2010/main" val="2967732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a:defRPr/>
            </a:pPr>
            <a:r>
              <a:rPr lang="tr-TR" b="1"/>
              <a:t>Bronşektazi</a:t>
            </a:r>
            <a:r>
              <a:rPr lang="tr-TR"/>
              <a:t> </a:t>
            </a:r>
          </a:p>
        </p:txBody>
      </p:sp>
      <p:sp>
        <p:nvSpPr>
          <p:cNvPr id="81923" name="Rectangle 3"/>
          <p:cNvSpPr>
            <a:spLocks noGrp="1" noChangeArrowheads="1"/>
          </p:cNvSpPr>
          <p:nvPr>
            <p:ph type="body" sz="half" idx="1"/>
          </p:nvPr>
        </p:nvSpPr>
        <p:spPr/>
        <p:txBody>
          <a:bodyPr/>
          <a:lstStyle/>
          <a:p>
            <a:r>
              <a:rPr lang="tr-TR" altLang="tr-TR" sz="2400">
                <a:latin typeface="Times New Roman" panose="02020603050405020304" pitchFamily="18" charset="0"/>
              </a:rPr>
              <a:t>Bronşektazi, bronşların elastik dokusunun ve kas yapısının doğuştan ya da sonradan bozulmasına bağlı olarak bronşların irreversbl (geri dönüşümsüz) şekilde genişlemesidir. </a:t>
            </a:r>
          </a:p>
        </p:txBody>
      </p:sp>
      <p:pic>
        <p:nvPicPr>
          <p:cNvPr id="81924" name="Picture 6"/>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657975" y="908050"/>
            <a:ext cx="3384550" cy="4033838"/>
          </a:xfrm>
          <a:noFill/>
        </p:spPr>
      </p:pic>
    </p:spTree>
    <p:extLst>
      <p:ext uri="{BB962C8B-B14F-4D97-AF65-F5344CB8AC3E}">
        <p14:creationId xmlns:p14="http://schemas.microsoft.com/office/powerpoint/2010/main" val="1779376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a:defRPr/>
            </a:pPr>
            <a:r>
              <a:rPr lang="tr-TR"/>
              <a:t>Torosentez</a:t>
            </a:r>
          </a:p>
        </p:txBody>
      </p:sp>
      <p:pic>
        <p:nvPicPr>
          <p:cNvPr id="91139"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124450" y="3262314"/>
            <a:ext cx="1333500" cy="1476375"/>
          </a:xfrm>
        </p:spPr>
      </p:pic>
    </p:spTree>
    <p:extLst>
      <p:ext uri="{BB962C8B-B14F-4D97-AF65-F5344CB8AC3E}">
        <p14:creationId xmlns:p14="http://schemas.microsoft.com/office/powerpoint/2010/main" val="69748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normAutofit fontScale="90000"/>
          </a:bodyPr>
          <a:lstStyle/>
          <a:p>
            <a:pPr>
              <a:defRPr/>
            </a:pPr>
            <a:r>
              <a:rPr lang="tr-TR" sz="4000"/>
              <a:t>Atelektazi:Alveol kollapsı –akciğerlerin kollobe olması</a:t>
            </a:r>
            <a:br>
              <a:rPr lang="tr-TR" sz="4000"/>
            </a:br>
            <a:endParaRPr lang="tr-TR" sz="4000"/>
          </a:p>
        </p:txBody>
      </p:sp>
      <p:pic>
        <p:nvPicPr>
          <p:cNvPr id="92163"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981201" y="2476501"/>
            <a:ext cx="3178175" cy="3649663"/>
          </a:xfrm>
        </p:spPr>
      </p:pic>
      <p:pic>
        <p:nvPicPr>
          <p:cNvPr id="9216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24788" y="1989138"/>
            <a:ext cx="2087562" cy="215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1492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pPr>
              <a:defRPr/>
            </a:pPr>
            <a:r>
              <a:rPr lang="tr-TR"/>
              <a:t>Akut Trakeabronşit</a:t>
            </a:r>
          </a:p>
        </p:txBody>
      </p:sp>
      <p:sp>
        <p:nvSpPr>
          <p:cNvPr id="93187" name="Rectangle 3"/>
          <p:cNvSpPr>
            <a:spLocks noGrp="1" noChangeArrowheads="1"/>
          </p:cNvSpPr>
          <p:nvPr>
            <p:ph idx="1"/>
          </p:nvPr>
        </p:nvSpPr>
        <p:spPr/>
        <p:txBody>
          <a:bodyPr/>
          <a:lstStyle/>
          <a:p>
            <a:pPr>
              <a:lnSpc>
                <a:spcPct val="80000"/>
              </a:lnSpc>
            </a:pPr>
            <a:r>
              <a:rPr lang="tr-TR" altLang="tr-TR"/>
              <a:t>Bronşların ve trakeanın </a:t>
            </a:r>
            <a:r>
              <a:rPr lang="tr-TR" altLang="tr-TR" u="sng"/>
              <a:t>inflamasyonudur.</a:t>
            </a:r>
          </a:p>
          <a:p>
            <a:pPr>
              <a:lnSpc>
                <a:spcPct val="80000"/>
              </a:lnSpc>
            </a:pPr>
            <a:r>
              <a:rPr lang="tr-TR" altLang="tr-TR" u="sng"/>
              <a:t>ETYOLOJİ:Fiziksel-kimyasal iritan madde inhalasyonu,mikroorganizmalar,sol.yolu yapısal anomalileri</a:t>
            </a:r>
          </a:p>
          <a:p>
            <a:pPr>
              <a:lnSpc>
                <a:spcPct val="80000"/>
              </a:lnSpc>
            </a:pPr>
            <a:r>
              <a:rPr lang="tr-TR" altLang="tr-TR" u="sng"/>
              <a:t>SEMPTOM:Ateş,öksürük,sarı/yeşil balgam,gece terlemesi,yorgunluk,baş ağrısı,dispne,gürültülü solunum.</a:t>
            </a:r>
          </a:p>
          <a:p>
            <a:pPr>
              <a:lnSpc>
                <a:spcPct val="80000"/>
              </a:lnSpc>
            </a:pPr>
            <a:r>
              <a:rPr lang="tr-TR" altLang="tr-TR" u="sng"/>
              <a:t>TED:Antibiyotik,ekspektoran,antipiretikler,öksürük egzersizleri,buhar,kotrendike değilse bol sıvı verilir.İrritan maddelerden? Uzak durması önerilir.</a:t>
            </a:r>
          </a:p>
        </p:txBody>
      </p:sp>
    </p:spTree>
    <p:extLst>
      <p:ext uri="{BB962C8B-B14F-4D97-AF65-F5344CB8AC3E}">
        <p14:creationId xmlns:p14="http://schemas.microsoft.com/office/powerpoint/2010/main" val="3674403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pPr>
              <a:defRPr/>
            </a:pPr>
            <a:r>
              <a:rPr lang="tr-TR" sz="4000"/>
              <a:t>Pnömoni:Akciğ.parankiminin inflamasyonu.</a:t>
            </a:r>
          </a:p>
        </p:txBody>
      </p:sp>
      <p:sp>
        <p:nvSpPr>
          <p:cNvPr id="94211" name="Rectangle 3"/>
          <p:cNvSpPr>
            <a:spLocks noGrp="1" noChangeArrowheads="1"/>
          </p:cNvSpPr>
          <p:nvPr>
            <p:ph idx="1"/>
          </p:nvPr>
        </p:nvSpPr>
        <p:spPr/>
        <p:txBody>
          <a:bodyPr/>
          <a:lstStyle/>
          <a:p>
            <a:r>
              <a:rPr lang="tr-TR" altLang="tr-TR"/>
              <a:t>Kaynağa göre:Toplum kökenli,hastane kökenli,aspirasyon pnömonisi,yaşlılık pnömonisi, ümmüno supresyona bağlı pnm.</a:t>
            </a:r>
          </a:p>
          <a:p>
            <a:r>
              <a:rPr lang="tr-TR" altLang="tr-TR"/>
              <a:t>Tutulan akciğer dokusuna göre:lober pnömoni,interstisyel pnömoni.</a:t>
            </a:r>
          </a:p>
          <a:p>
            <a:r>
              <a:rPr lang="tr-TR" altLang="tr-TR"/>
              <a:t>Yaş gruplarına göre ensık yeni doğan ve yaşlılarda görülmektedir.</a:t>
            </a:r>
          </a:p>
        </p:txBody>
      </p:sp>
    </p:spTree>
    <p:extLst>
      <p:ext uri="{BB962C8B-B14F-4D97-AF65-F5344CB8AC3E}">
        <p14:creationId xmlns:p14="http://schemas.microsoft.com/office/powerpoint/2010/main" val="231304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pPr>
              <a:defRPr/>
            </a:pPr>
            <a:r>
              <a:rPr lang="tr-TR" sz="4000"/>
              <a:t>Pnömoni:Akciğ.parankiminin inflamasyonu</a:t>
            </a:r>
          </a:p>
        </p:txBody>
      </p:sp>
      <p:pic>
        <p:nvPicPr>
          <p:cNvPr id="9523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681539" y="2967039"/>
            <a:ext cx="2219325" cy="2066925"/>
          </a:xfrm>
        </p:spPr>
      </p:pic>
    </p:spTree>
    <p:extLst>
      <p:ext uri="{BB962C8B-B14F-4D97-AF65-F5344CB8AC3E}">
        <p14:creationId xmlns:p14="http://schemas.microsoft.com/office/powerpoint/2010/main" val="3328264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a:defRPr/>
            </a:pPr>
            <a:r>
              <a:rPr lang="tr-TR" sz="4000"/>
              <a:t>Pnömoni:Akciğ.parankiminin inflamasyonu</a:t>
            </a:r>
          </a:p>
        </p:txBody>
      </p:sp>
      <p:pic>
        <p:nvPicPr>
          <p:cNvPr id="96259"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786314" y="3090864"/>
            <a:ext cx="2009775" cy="1819275"/>
          </a:xfrm>
        </p:spPr>
      </p:pic>
    </p:spTree>
    <p:extLst>
      <p:ext uri="{BB962C8B-B14F-4D97-AF65-F5344CB8AC3E}">
        <p14:creationId xmlns:p14="http://schemas.microsoft.com/office/powerpoint/2010/main" val="1991604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pPr>
              <a:defRPr/>
            </a:pPr>
            <a:r>
              <a:rPr lang="tr-TR" sz="4000"/>
              <a:t>Pnömoni:Akciğ.parankiminin inflamasyonu</a:t>
            </a:r>
          </a:p>
        </p:txBody>
      </p:sp>
      <p:sp>
        <p:nvSpPr>
          <p:cNvPr id="97283" name="Rectangle 3"/>
          <p:cNvSpPr>
            <a:spLocks noGrp="1" noChangeArrowheads="1"/>
          </p:cNvSpPr>
          <p:nvPr>
            <p:ph idx="1"/>
          </p:nvPr>
        </p:nvSpPr>
        <p:spPr/>
        <p:txBody>
          <a:bodyPr/>
          <a:lstStyle/>
          <a:p>
            <a:pPr>
              <a:lnSpc>
                <a:spcPct val="80000"/>
              </a:lnSpc>
            </a:pPr>
            <a:r>
              <a:rPr lang="tr-TR" altLang="tr-TR" sz="2000" b="1"/>
              <a:t>Bulaşma Yolları</a:t>
            </a:r>
          </a:p>
          <a:p>
            <a:pPr>
              <a:lnSpc>
                <a:spcPct val="80000"/>
              </a:lnSpc>
            </a:pPr>
            <a:r>
              <a:rPr lang="tr-TR" altLang="tr-TR" sz="2000"/>
              <a:t>Zatürre yakın tema ile bulaşabilen bir hastalıktır. 1-2 metrelik mesafeden yakın temas kurulması halinde bulaşabilecek bir yapıya sahiptir. </a:t>
            </a:r>
          </a:p>
          <a:p>
            <a:pPr>
              <a:lnSpc>
                <a:spcPct val="80000"/>
              </a:lnSpc>
            </a:pPr>
            <a:r>
              <a:rPr lang="tr-TR" altLang="tr-TR" sz="2000"/>
              <a:t>Hastalığın sağlıklı kişilere bulaşması, öksürük, aksırık ya da hasta kişilerin konuşması sırasında havaya yayılan damlacıkların doğrudan solunması yoluyla gerçekleşir.</a:t>
            </a:r>
          </a:p>
          <a:p>
            <a:pPr>
              <a:lnSpc>
                <a:spcPct val="80000"/>
              </a:lnSpc>
            </a:pPr>
            <a:r>
              <a:rPr lang="tr-TR" altLang="tr-TR" sz="2000"/>
              <a:t>Zatürreye neden olan bakteriler, yakın temas sonucu solunumla beraber vücuda alınır. Üst solunum yollarında, burun ve ağzın birleştiği yerde yerleşip çoğalırlar. Burada gruplar halinde yer alırlar. Kalabalık yerler, kapalı alanlar, insanların toplu hâlde yaşadığı okullar, askeriye ve yurtlar zatürrenin bulaşma olasılığının fazla olduğu yerlerdir. </a:t>
            </a:r>
          </a:p>
          <a:p>
            <a:pPr>
              <a:lnSpc>
                <a:spcPct val="80000"/>
              </a:lnSpc>
            </a:pPr>
            <a:r>
              <a:rPr lang="tr-TR" altLang="tr-TR" sz="2000"/>
              <a:t>Salgın şeklinde ortaya çıkabilir fakat soğuk algınlığı kadar bulaşıcı değildir. Bulaşması için en uygun ortam bir arada yaşayan ailedir. Özellikle küçük çocuklar arasında yaygındır.</a:t>
            </a:r>
          </a:p>
        </p:txBody>
      </p:sp>
    </p:spTree>
    <p:extLst>
      <p:ext uri="{BB962C8B-B14F-4D97-AF65-F5344CB8AC3E}">
        <p14:creationId xmlns:p14="http://schemas.microsoft.com/office/powerpoint/2010/main" val="1254368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pPr>
              <a:defRPr/>
            </a:pPr>
            <a:r>
              <a:rPr lang="tr-TR" sz="4000"/>
              <a:t>Pnömoni:Akciğ.parankiminin inflamasyonu</a:t>
            </a:r>
          </a:p>
        </p:txBody>
      </p:sp>
      <p:sp>
        <p:nvSpPr>
          <p:cNvPr id="98307" name="Rectangle 3"/>
          <p:cNvSpPr>
            <a:spLocks noGrp="1" noChangeArrowheads="1"/>
          </p:cNvSpPr>
          <p:nvPr>
            <p:ph idx="1"/>
          </p:nvPr>
        </p:nvSpPr>
        <p:spPr/>
        <p:txBody>
          <a:bodyPr/>
          <a:lstStyle/>
          <a:p>
            <a:pPr>
              <a:lnSpc>
                <a:spcPct val="80000"/>
              </a:lnSpc>
            </a:pPr>
            <a:r>
              <a:rPr lang="tr-TR" altLang="tr-TR" b="1"/>
              <a:t>Hastalığa Sebep olan Ortam Hazırlayan Nedenler</a:t>
            </a:r>
          </a:p>
          <a:p>
            <a:pPr>
              <a:lnSpc>
                <a:spcPct val="80000"/>
              </a:lnSpc>
            </a:pPr>
            <a:r>
              <a:rPr lang="tr-TR" altLang="tr-TR"/>
              <a:t>Alkol, uyuşturucu maddeler, sigara ve kötü hayat şartları, ağır geçen grip hastalığı zatürreye ortam hazırlayan etmenlerdir. Genellikle kızamık, boğmaca, grip, difteri, suçiçeği, tifo ve çeşitli bakteri enfeksiyonları ya da vücudu aşırı ölçüde zayıf düşüren hastalıkların seyri sırasında ortaya çıkar.</a:t>
            </a:r>
          </a:p>
          <a:p>
            <a:pPr>
              <a:lnSpc>
                <a:spcPct val="80000"/>
              </a:lnSpc>
            </a:pPr>
            <a:r>
              <a:rPr lang="tr-TR" altLang="tr-TR" b="1"/>
              <a:t>Anestezi,yatağa bağımlılık,etkin solunum yapamama,öksürük refleksinin baskılanması,</a:t>
            </a:r>
          </a:p>
          <a:p>
            <a:pPr>
              <a:lnSpc>
                <a:spcPct val="80000"/>
              </a:lnSpc>
            </a:pPr>
            <a:r>
              <a:rPr lang="tr-TR" altLang="tr-TR" b="1"/>
              <a:t>Solunum yoluna invaziv girişimler.</a:t>
            </a:r>
          </a:p>
          <a:p>
            <a:pPr>
              <a:lnSpc>
                <a:spcPct val="80000"/>
              </a:lnSpc>
            </a:pPr>
            <a:endParaRPr lang="tr-TR" altLang="tr-TR"/>
          </a:p>
          <a:p>
            <a:pPr>
              <a:lnSpc>
                <a:spcPct val="80000"/>
              </a:lnSpc>
            </a:pPr>
            <a:endParaRPr lang="tr-TR" altLang="tr-TR"/>
          </a:p>
        </p:txBody>
      </p:sp>
    </p:spTree>
    <p:extLst>
      <p:ext uri="{BB962C8B-B14F-4D97-AF65-F5344CB8AC3E}">
        <p14:creationId xmlns:p14="http://schemas.microsoft.com/office/powerpoint/2010/main" val="2905553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pPr>
              <a:defRPr/>
            </a:pPr>
            <a:r>
              <a:rPr lang="tr-TR" sz="4000"/>
              <a:t>Pnömoni:Akciğ.parankiminin inflamasyonu</a:t>
            </a:r>
          </a:p>
        </p:txBody>
      </p:sp>
      <p:sp>
        <p:nvSpPr>
          <p:cNvPr id="99331" name="Rectangle 3"/>
          <p:cNvSpPr>
            <a:spLocks noGrp="1" noChangeArrowheads="1"/>
          </p:cNvSpPr>
          <p:nvPr>
            <p:ph idx="1"/>
          </p:nvPr>
        </p:nvSpPr>
        <p:spPr/>
        <p:txBody>
          <a:bodyPr>
            <a:normAutofit lnSpcReduction="10000"/>
          </a:bodyPr>
          <a:lstStyle/>
          <a:p>
            <a:pPr>
              <a:lnSpc>
                <a:spcPct val="80000"/>
              </a:lnSpc>
            </a:pPr>
            <a:r>
              <a:rPr lang="tr-TR" altLang="tr-TR" sz="2000" b="1"/>
              <a:t>Belirtileri</a:t>
            </a:r>
          </a:p>
          <a:p>
            <a:pPr>
              <a:lnSpc>
                <a:spcPct val="80000"/>
              </a:lnSpc>
            </a:pPr>
            <a:r>
              <a:rPr lang="tr-TR" altLang="tr-TR" sz="2000"/>
              <a:t>Titreme </a:t>
            </a:r>
          </a:p>
          <a:p>
            <a:pPr>
              <a:lnSpc>
                <a:spcPct val="80000"/>
              </a:lnSpc>
            </a:pPr>
            <a:r>
              <a:rPr lang="tr-TR" altLang="tr-TR" sz="2000"/>
              <a:t>Sarı veya yeşil renkte balgam çıkartmak </a:t>
            </a:r>
          </a:p>
          <a:p>
            <a:pPr>
              <a:lnSpc>
                <a:spcPct val="80000"/>
              </a:lnSpc>
            </a:pPr>
            <a:r>
              <a:rPr lang="tr-TR" altLang="tr-TR" sz="2000"/>
              <a:t>Pas renginde olan koyu kırmızımsı kıvamlı balgam </a:t>
            </a:r>
          </a:p>
          <a:p>
            <a:pPr>
              <a:lnSpc>
                <a:spcPct val="80000"/>
              </a:lnSpc>
            </a:pPr>
            <a:r>
              <a:rPr lang="tr-TR" altLang="tr-TR" sz="2000"/>
              <a:t>Göğüs ağrısı </a:t>
            </a:r>
          </a:p>
          <a:p>
            <a:pPr>
              <a:lnSpc>
                <a:spcPct val="80000"/>
              </a:lnSpc>
            </a:pPr>
            <a:r>
              <a:rPr lang="tr-TR" altLang="tr-TR" sz="2000"/>
              <a:t>Kuru ve hırıltılı öksürük </a:t>
            </a:r>
          </a:p>
          <a:p>
            <a:pPr>
              <a:lnSpc>
                <a:spcPct val="80000"/>
              </a:lnSpc>
            </a:pPr>
            <a:r>
              <a:rPr lang="tr-TR" altLang="tr-TR" sz="2000"/>
              <a:t>Soluk alındığı zaman sırta çivi batırılıyormuşçasına duyulan ağrı hissi </a:t>
            </a:r>
          </a:p>
          <a:p>
            <a:pPr>
              <a:lnSpc>
                <a:spcPct val="80000"/>
              </a:lnSpc>
            </a:pPr>
            <a:r>
              <a:rPr lang="tr-TR" altLang="tr-TR" sz="2000"/>
              <a:t>Şiddetli baş ağrısı </a:t>
            </a:r>
          </a:p>
          <a:p>
            <a:pPr>
              <a:lnSpc>
                <a:spcPct val="80000"/>
              </a:lnSpc>
            </a:pPr>
            <a:r>
              <a:rPr lang="tr-TR" altLang="tr-TR" sz="2000"/>
              <a:t>Şiddetli bir titremenin ardından ateş yükselmesi </a:t>
            </a:r>
          </a:p>
          <a:p>
            <a:pPr>
              <a:lnSpc>
                <a:spcPct val="80000"/>
              </a:lnSpc>
            </a:pPr>
            <a:r>
              <a:rPr lang="tr-TR" altLang="tr-TR" sz="2000"/>
              <a:t>Şuur kaybı </a:t>
            </a:r>
          </a:p>
          <a:p>
            <a:pPr>
              <a:lnSpc>
                <a:spcPct val="80000"/>
              </a:lnSpc>
            </a:pPr>
            <a:r>
              <a:rPr lang="tr-TR" altLang="tr-TR" sz="2000"/>
              <a:t>Yorgunluk, Halsizlik </a:t>
            </a:r>
          </a:p>
          <a:p>
            <a:pPr>
              <a:lnSpc>
                <a:spcPct val="80000"/>
              </a:lnSpc>
            </a:pPr>
            <a:r>
              <a:rPr lang="tr-TR" altLang="tr-TR" sz="2000"/>
              <a:t>İştah azalması </a:t>
            </a:r>
          </a:p>
          <a:p>
            <a:pPr>
              <a:lnSpc>
                <a:spcPct val="80000"/>
              </a:lnSpc>
            </a:pPr>
            <a:endParaRPr lang="tr-TR" altLang="tr-TR" sz="2000"/>
          </a:p>
          <a:p>
            <a:pPr>
              <a:lnSpc>
                <a:spcPct val="80000"/>
              </a:lnSpc>
            </a:pPr>
            <a:endParaRPr lang="tr-TR" altLang="tr-TR" sz="2000"/>
          </a:p>
        </p:txBody>
      </p:sp>
    </p:spTree>
    <p:extLst>
      <p:ext uri="{BB962C8B-B14F-4D97-AF65-F5344CB8AC3E}">
        <p14:creationId xmlns:p14="http://schemas.microsoft.com/office/powerpoint/2010/main" val="985695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a:defRPr/>
            </a:pPr>
            <a:r>
              <a:rPr lang="tr-TR" sz="4000"/>
              <a:t>Pnömoni:Akciğ.parankiminin inflamasyonu</a:t>
            </a:r>
          </a:p>
        </p:txBody>
      </p:sp>
      <p:sp>
        <p:nvSpPr>
          <p:cNvPr id="100355" name="Rectangle 3"/>
          <p:cNvSpPr>
            <a:spLocks noGrp="1" noChangeArrowheads="1"/>
          </p:cNvSpPr>
          <p:nvPr>
            <p:ph idx="1"/>
          </p:nvPr>
        </p:nvSpPr>
        <p:spPr/>
        <p:txBody>
          <a:bodyPr>
            <a:normAutofit fontScale="92500" lnSpcReduction="10000"/>
          </a:bodyPr>
          <a:lstStyle/>
          <a:p>
            <a:pPr>
              <a:lnSpc>
                <a:spcPct val="80000"/>
              </a:lnSpc>
            </a:pPr>
            <a:r>
              <a:rPr lang="tr-TR" altLang="tr-TR" sz="2000" b="1"/>
              <a:t>Belirtileri</a:t>
            </a:r>
          </a:p>
          <a:p>
            <a:pPr>
              <a:lnSpc>
                <a:spcPct val="80000"/>
              </a:lnSpc>
            </a:pPr>
            <a:r>
              <a:rPr lang="tr-TR" altLang="tr-TR" sz="2000"/>
              <a:t>Dudaklarda oluşan uçuklar </a:t>
            </a:r>
          </a:p>
          <a:p>
            <a:pPr>
              <a:lnSpc>
                <a:spcPct val="80000"/>
              </a:lnSpc>
            </a:pPr>
            <a:r>
              <a:rPr lang="tr-TR" altLang="tr-TR" sz="2000"/>
              <a:t>Aşırı susama </a:t>
            </a:r>
          </a:p>
          <a:p>
            <a:pPr>
              <a:lnSpc>
                <a:spcPct val="80000"/>
              </a:lnSpc>
            </a:pPr>
            <a:r>
              <a:rPr lang="tr-TR" altLang="tr-TR" sz="2000"/>
              <a:t>Hızlı solunum </a:t>
            </a:r>
          </a:p>
          <a:p>
            <a:pPr>
              <a:lnSpc>
                <a:spcPct val="80000"/>
              </a:lnSpc>
            </a:pPr>
            <a:r>
              <a:rPr lang="tr-TR" altLang="tr-TR" sz="2000"/>
              <a:t>Bayılacak gibi olma </a:t>
            </a:r>
          </a:p>
          <a:p>
            <a:pPr>
              <a:lnSpc>
                <a:spcPct val="80000"/>
              </a:lnSpc>
            </a:pPr>
            <a:r>
              <a:rPr lang="tr-TR" altLang="tr-TR" sz="2000"/>
              <a:t>Baş dönmesi </a:t>
            </a:r>
          </a:p>
          <a:p>
            <a:pPr>
              <a:lnSpc>
                <a:spcPct val="80000"/>
              </a:lnSpc>
            </a:pPr>
            <a:r>
              <a:rPr lang="tr-TR" altLang="tr-TR" sz="2000"/>
              <a:t>Yüzde şişme </a:t>
            </a:r>
          </a:p>
          <a:p>
            <a:pPr>
              <a:lnSpc>
                <a:spcPct val="80000"/>
              </a:lnSpc>
            </a:pPr>
            <a:r>
              <a:rPr lang="tr-TR" altLang="tr-TR" sz="2000"/>
              <a:t>Boğaz ağrısı </a:t>
            </a:r>
          </a:p>
          <a:p>
            <a:pPr>
              <a:lnSpc>
                <a:spcPct val="80000"/>
              </a:lnSpc>
            </a:pPr>
            <a:r>
              <a:rPr lang="tr-TR" altLang="tr-TR" sz="2000"/>
              <a:t>Yan ağrısı </a:t>
            </a:r>
          </a:p>
          <a:p>
            <a:pPr>
              <a:lnSpc>
                <a:spcPct val="80000"/>
              </a:lnSpc>
            </a:pPr>
            <a:r>
              <a:rPr lang="tr-TR" altLang="tr-TR" sz="2000"/>
              <a:t>Kuru ve beyaz dil </a:t>
            </a:r>
          </a:p>
          <a:p>
            <a:pPr>
              <a:lnSpc>
                <a:spcPct val="80000"/>
              </a:lnSpc>
            </a:pPr>
            <a:r>
              <a:rPr lang="tr-TR" altLang="tr-TR" sz="2000"/>
              <a:t>Dudaklarda mavileşme </a:t>
            </a:r>
          </a:p>
          <a:p>
            <a:pPr>
              <a:lnSpc>
                <a:spcPct val="80000"/>
              </a:lnSpc>
            </a:pPr>
            <a:r>
              <a:rPr lang="tr-TR" altLang="tr-TR" sz="2000"/>
              <a:t>Miktarı azalmış ve bekletildiğinde açık renk tortu bırakan idrar </a:t>
            </a:r>
          </a:p>
          <a:p>
            <a:pPr>
              <a:lnSpc>
                <a:spcPct val="80000"/>
              </a:lnSpc>
            </a:pPr>
            <a:r>
              <a:rPr lang="tr-TR" altLang="tr-TR" sz="2000"/>
              <a:t>Koma </a:t>
            </a:r>
          </a:p>
        </p:txBody>
      </p:sp>
    </p:spTree>
    <p:extLst>
      <p:ext uri="{BB962C8B-B14F-4D97-AF65-F5344CB8AC3E}">
        <p14:creationId xmlns:p14="http://schemas.microsoft.com/office/powerpoint/2010/main" val="2465243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normAutofit/>
          </a:bodyPr>
          <a:lstStyle/>
          <a:p>
            <a:pPr>
              <a:defRPr/>
            </a:pPr>
            <a:r>
              <a:rPr lang="tr-TR" sz="3800" b="1"/>
              <a:t>Etyoloji </a:t>
            </a:r>
            <a:br>
              <a:rPr lang="tr-TR" sz="3800"/>
            </a:br>
            <a:endParaRPr lang="tr-TR" sz="3800"/>
          </a:p>
        </p:txBody>
      </p:sp>
      <p:sp>
        <p:nvSpPr>
          <p:cNvPr id="82947" name="Rectangle 3"/>
          <p:cNvSpPr>
            <a:spLocks noGrp="1" noChangeArrowheads="1"/>
          </p:cNvSpPr>
          <p:nvPr>
            <p:ph idx="1"/>
          </p:nvPr>
        </p:nvSpPr>
        <p:spPr/>
        <p:txBody>
          <a:bodyPr/>
          <a:lstStyle/>
          <a:p>
            <a:r>
              <a:rPr lang="tr-TR" altLang="tr-TR" sz="2400">
                <a:latin typeface="Times New Roman" panose="02020603050405020304" pitchFamily="18" charset="0"/>
              </a:rPr>
              <a:t>Bronşektaziye, enfeksiyonlar (tüberküloz, boğmaca gibi), bağışıklık sistemindeki bozukluklar, çocukluk döneminde sık geçirilen solunum yolu enfeksiyonları neden olur. </a:t>
            </a:r>
          </a:p>
        </p:txBody>
      </p:sp>
    </p:spTree>
    <p:extLst>
      <p:ext uri="{BB962C8B-B14F-4D97-AF65-F5344CB8AC3E}">
        <p14:creationId xmlns:p14="http://schemas.microsoft.com/office/powerpoint/2010/main" val="16927614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pPr>
              <a:defRPr/>
            </a:pPr>
            <a:r>
              <a:rPr lang="tr-TR" sz="4000"/>
              <a:t>Pnömoni:Akciğ.parankiminin inflamasyonu</a:t>
            </a:r>
          </a:p>
        </p:txBody>
      </p:sp>
      <p:sp>
        <p:nvSpPr>
          <p:cNvPr id="101379" name="Rectangle 3"/>
          <p:cNvSpPr>
            <a:spLocks noGrp="1" noChangeArrowheads="1"/>
          </p:cNvSpPr>
          <p:nvPr>
            <p:ph idx="1"/>
          </p:nvPr>
        </p:nvSpPr>
        <p:spPr/>
        <p:txBody>
          <a:bodyPr/>
          <a:lstStyle/>
          <a:p>
            <a:r>
              <a:rPr lang="tr-TR" altLang="tr-TR" b="1"/>
              <a:t>Korunma Yolları</a:t>
            </a:r>
          </a:p>
          <a:p>
            <a:r>
              <a:rPr lang="tr-TR" altLang="tr-TR"/>
              <a:t>Dengeli düzenli beslenmek, </a:t>
            </a:r>
          </a:p>
          <a:p>
            <a:r>
              <a:rPr lang="tr-TR" altLang="tr-TR"/>
              <a:t>aşı yaptırmak, </a:t>
            </a:r>
          </a:p>
          <a:p>
            <a:r>
              <a:rPr lang="tr-TR" altLang="tr-TR"/>
              <a:t>sigara içmemek, </a:t>
            </a:r>
          </a:p>
          <a:p>
            <a:r>
              <a:rPr lang="tr-TR" altLang="tr-TR"/>
              <a:t>alkol alımından kaçınmak, </a:t>
            </a:r>
          </a:p>
          <a:p>
            <a:r>
              <a:rPr lang="tr-TR" altLang="tr-TR"/>
              <a:t>vitamin ve mineralleri düzenli almak gibi önlemler, hastalığın ortaya çıkmasında koruyucu bir etkiye sahiptir.</a:t>
            </a:r>
          </a:p>
          <a:p>
            <a:endParaRPr lang="tr-TR" altLang="tr-TR"/>
          </a:p>
        </p:txBody>
      </p:sp>
    </p:spTree>
    <p:extLst>
      <p:ext uri="{BB962C8B-B14F-4D97-AF65-F5344CB8AC3E}">
        <p14:creationId xmlns:p14="http://schemas.microsoft.com/office/powerpoint/2010/main" val="6000210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pPr>
              <a:defRPr/>
            </a:pPr>
            <a:r>
              <a:rPr lang="tr-TR"/>
              <a:t>Akciğer Tüberkülozu(Tbc)</a:t>
            </a:r>
          </a:p>
        </p:txBody>
      </p:sp>
      <p:sp>
        <p:nvSpPr>
          <p:cNvPr id="102403" name="Rectangle 3"/>
          <p:cNvSpPr>
            <a:spLocks noGrp="1" noChangeArrowheads="1"/>
          </p:cNvSpPr>
          <p:nvPr>
            <p:ph idx="1"/>
          </p:nvPr>
        </p:nvSpPr>
        <p:spPr/>
        <p:txBody>
          <a:bodyPr/>
          <a:lstStyle/>
          <a:p>
            <a:r>
              <a:rPr lang="tr-TR" altLang="tr-TR"/>
              <a:t>Bulaşıcı,infeksiyöz,inflamatuar,akut ya da kronik seyirli,bakteriyel ve bildirimi zorunlu bir hastalıktır.</a:t>
            </a:r>
          </a:p>
          <a:p>
            <a:r>
              <a:rPr lang="tr-TR" altLang="tr-TR"/>
              <a:t>Tbc.basili genellikle akciğerleri tutar,ancak kan ve lenf yolu ile diğer dokularada ulaşır ve farklı dokularda enflamasyona yol açar.</a:t>
            </a:r>
          </a:p>
          <a:p>
            <a:r>
              <a:rPr lang="tr-TR" altLang="tr-TR"/>
              <a:t>Basili aerob,asit ve alkalilere dirençli,ısı ve ışığa çok duyarlıdır.</a:t>
            </a:r>
          </a:p>
        </p:txBody>
      </p:sp>
    </p:spTree>
    <p:extLst>
      <p:ext uri="{BB962C8B-B14F-4D97-AF65-F5344CB8AC3E}">
        <p14:creationId xmlns:p14="http://schemas.microsoft.com/office/powerpoint/2010/main" val="2826673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pPr>
              <a:defRPr/>
            </a:pPr>
            <a:r>
              <a:rPr lang="tr-TR" sz="4000" b="1"/>
              <a:t>Verem= tüberküloz</a:t>
            </a:r>
            <a:br>
              <a:rPr lang="tr-TR" sz="4000" b="1"/>
            </a:br>
            <a:endParaRPr lang="tr-TR" sz="4000" b="1"/>
          </a:p>
        </p:txBody>
      </p:sp>
      <p:sp>
        <p:nvSpPr>
          <p:cNvPr id="103427" name="Rectangle 3"/>
          <p:cNvSpPr>
            <a:spLocks noGrp="1" noChangeArrowheads="1"/>
          </p:cNvSpPr>
          <p:nvPr>
            <p:ph idx="1"/>
          </p:nvPr>
        </p:nvSpPr>
        <p:spPr/>
        <p:txBody>
          <a:bodyPr/>
          <a:lstStyle/>
          <a:p>
            <a:pPr>
              <a:lnSpc>
                <a:spcPct val="80000"/>
              </a:lnSpc>
            </a:pPr>
            <a:br>
              <a:rPr lang="tr-TR" altLang="tr-TR" sz="2000"/>
            </a:br>
            <a:r>
              <a:rPr lang="tr-TR" altLang="tr-TR" sz="2000"/>
              <a:t>Bulaşıcı hastalıklar içinde en ciddi olanıdır. Sinsi bir gelişme gösterdiğinden, geç farkedilir. Erken teşhis edildiği takdirde tedavisi zor değildir. Özellikle sık hastalanan, vücut dirençleri düşük kimselerde, alkol ve uyuşturucu kullananlarda, gece eğlencelerine düşkünlükten uykusuz kalanlarda, yeterli beslenemeyenlerde, güneşten ve temiz havadan mahrum yerlerde çalışanlarda vereme yakalanma riski oldukça yüksektir. Keza, zayıf bünyeli ve asabi gençlerde -bilhassa kızlarda- bu hastalığa sık rastlanmaktadır. Tabiatta birçok tüberküloz basili bulunmakla beraber, bunlardan yalnız iki tanesi insanda hastalık yapabilmektedir. Tüberküloz hastalığı, belirtilerine göre, üç devrede incelenir. </a:t>
            </a:r>
            <a:br>
              <a:rPr lang="tr-TR" altLang="tr-TR" sz="2000"/>
            </a:br>
            <a:br>
              <a:rPr lang="tr-TR" altLang="tr-TR" sz="2000"/>
            </a:br>
            <a:endParaRPr lang="tr-TR" altLang="tr-TR" sz="2000"/>
          </a:p>
        </p:txBody>
      </p:sp>
    </p:spTree>
    <p:extLst>
      <p:ext uri="{BB962C8B-B14F-4D97-AF65-F5344CB8AC3E}">
        <p14:creationId xmlns:p14="http://schemas.microsoft.com/office/powerpoint/2010/main" val="29996388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pPr>
              <a:defRPr/>
            </a:pPr>
            <a:r>
              <a:rPr lang="tr-TR" sz="4000" b="1"/>
              <a:t>Verem= tüberküloz</a:t>
            </a:r>
            <a:br>
              <a:rPr lang="tr-TR" sz="4000" b="1"/>
            </a:br>
            <a:endParaRPr lang="tr-TR" sz="4000" b="1"/>
          </a:p>
        </p:txBody>
      </p:sp>
      <p:sp>
        <p:nvSpPr>
          <p:cNvPr id="104451" name="Rectangle 3"/>
          <p:cNvSpPr>
            <a:spLocks noGrp="1" noChangeArrowheads="1"/>
          </p:cNvSpPr>
          <p:nvPr>
            <p:ph idx="1"/>
          </p:nvPr>
        </p:nvSpPr>
        <p:spPr/>
        <p:txBody>
          <a:bodyPr/>
          <a:lstStyle/>
          <a:p>
            <a:pPr>
              <a:lnSpc>
                <a:spcPct val="80000"/>
              </a:lnSpc>
            </a:pPr>
            <a:r>
              <a:rPr lang="tr-TR" altLang="tr-TR" sz="1600"/>
              <a:t>* Birinci Devre:</a:t>
            </a:r>
            <a:br>
              <a:rPr lang="tr-TR" altLang="tr-TR" sz="1600"/>
            </a:br>
            <a:r>
              <a:rPr lang="tr-TR" altLang="tr-TR" sz="1600"/>
              <a:t>- Tüberküloz basiıleri girdikleri yerde küçük ve grimsi düğümcükler şeklinde iltihap oluştururlar. Bu iltihap dÜğümlerine "tüberkül" adı verilmektedir. </a:t>
            </a:r>
            <a:br>
              <a:rPr lang="tr-TR" altLang="tr-TR" sz="1600"/>
            </a:br>
            <a:r>
              <a:rPr lang="tr-TR" altLang="tr-TR" sz="1600"/>
              <a:t>- Gelişen iltihap düğümleri birleşerek daha geniş bir yer kaplarıar. </a:t>
            </a:r>
            <a:br>
              <a:rPr lang="tr-TR" altLang="tr-TR" sz="1600"/>
            </a:br>
            <a:r>
              <a:rPr lang="tr-TR" altLang="tr-TR" sz="1600"/>
              <a:t>- İlk yerleştikleri alanda iltihap düğümleri meydana getirdikten sonra, basiller odak noktalarından çıkarak lenf damarları yoluyla lenf boğumlarına yerleşirler. Lenf boğumlarında da iltihap dÜğümleri meydana geldikten sonra birinci devre sona ermiş olur. </a:t>
            </a:r>
            <a:br>
              <a:rPr lang="tr-TR" altLang="tr-TR" sz="1600"/>
            </a:br>
            <a:r>
              <a:rPr lang="tr-TR" altLang="tr-TR" sz="1600"/>
              <a:t>* Belirtileri</a:t>
            </a:r>
            <a:br>
              <a:rPr lang="tr-TR" altLang="tr-TR" sz="1600"/>
            </a:br>
            <a:r>
              <a:rPr lang="tr-TR" altLang="tr-TR" sz="1600"/>
              <a:t>- İltihap düğümleri teşekkül eder. </a:t>
            </a:r>
            <a:br>
              <a:rPr lang="tr-TR" altLang="tr-TR" sz="1600"/>
            </a:br>
            <a:r>
              <a:rPr lang="tr-TR" altLang="tr-TR" sz="1600"/>
              <a:t>- Genel yorgunluk. </a:t>
            </a:r>
            <a:br>
              <a:rPr lang="tr-TR" altLang="tr-TR" sz="1600"/>
            </a:br>
            <a:r>
              <a:rPr lang="tr-TR" altLang="tr-TR" sz="1600"/>
              <a:t>- İştahsızlık. </a:t>
            </a:r>
            <a:br>
              <a:rPr lang="tr-TR" altLang="tr-TR" sz="1600"/>
            </a:br>
            <a:r>
              <a:rPr lang="tr-TR" altLang="tr-TR" sz="1600"/>
              <a:t>- Vücut ateşinde 38 dereceye kadar yükselme. </a:t>
            </a:r>
            <a:br>
              <a:rPr lang="tr-TR" altLang="tr-TR" sz="1600"/>
            </a:br>
            <a:r>
              <a:rPr lang="tr-TR" altLang="tr-TR" sz="1600"/>
              <a:t>- Sırt ağrıları. </a:t>
            </a:r>
            <a:br>
              <a:rPr lang="tr-TR" altLang="tr-TR" sz="1600"/>
            </a:br>
            <a:r>
              <a:rPr lang="tr-TR" altLang="tr-TR" sz="1600"/>
              <a:t>- Öksürük görülür. </a:t>
            </a:r>
            <a:br>
              <a:rPr lang="tr-TR" altLang="tr-TR" sz="1600"/>
            </a:br>
            <a:endParaRPr lang="tr-TR" altLang="tr-TR" sz="1600"/>
          </a:p>
          <a:p>
            <a:pPr>
              <a:lnSpc>
                <a:spcPct val="80000"/>
              </a:lnSpc>
            </a:pPr>
            <a:r>
              <a:rPr lang="tr-TR" altLang="tr-TR" sz="1600"/>
              <a:t>Tüberküller  röntgen filminde belli olurlar.Röntgele tanı konulabilir. </a:t>
            </a:r>
            <a:br>
              <a:rPr lang="tr-TR" altLang="tr-TR" sz="1600"/>
            </a:br>
            <a:br>
              <a:rPr lang="tr-TR" altLang="tr-TR" sz="1600"/>
            </a:br>
            <a:br>
              <a:rPr lang="tr-TR" altLang="tr-TR" sz="1600"/>
            </a:br>
            <a:r>
              <a:rPr lang="tr-TR" altLang="tr-TR" sz="1600"/>
              <a:t>Tedaviye başlanmazsa"ikinci devre" belirtileri görülür. </a:t>
            </a:r>
            <a:br>
              <a:rPr lang="tr-TR" altLang="tr-TR" sz="1600"/>
            </a:br>
            <a:endParaRPr lang="tr-TR" altLang="tr-TR" sz="1600"/>
          </a:p>
        </p:txBody>
      </p:sp>
    </p:spTree>
    <p:extLst>
      <p:ext uri="{BB962C8B-B14F-4D97-AF65-F5344CB8AC3E}">
        <p14:creationId xmlns:p14="http://schemas.microsoft.com/office/powerpoint/2010/main" val="13304785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pPr>
              <a:defRPr/>
            </a:pPr>
            <a:r>
              <a:rPr lang="tr-TR" sz="4000" b="1"/>
              <a:t>Verem= tüberküloz</a:t>
            </a:r>
            <a:br>
              <a:rPr lang="tr-TR" sz="4000" b="1"/>
            </a:br>
            <a:endParaRPr lang="tr-TR" sz="4000" b="1"/>
          </a:p>
        </p:txBody>
      </p:sp>
      <p:sp>
        <p:nvSpPr>
          <p:cNvPr id="105475" name="Rectangle 3"/>
          <p:cNvSpPr>
            <a:spLocks noGrp="1" noChangeArrowheads="1"/>
          </p:cNvSpPr>
          <p:nvPr>
            <p:ph idx="1"/>
          </p:nvPr>
        </p:nvSpPr>
        <p:spPr/>
        <p:txBody>
          <a:bodyPr/>
          <a:lstStyle/>
          <a:p>
            <a:pPr>
              <a:lnSpc>
                <a:spcPct val="90000"/>
              </a:lnSpc>
            </a:pPr>
            <a:r>
              <a:rPr lang="tr-TR" altLang="tr-TR" sz="2400"/>
              <a:t>İkinci Devre: </a:t>
            </a:r>
            <a:br>
              <a:rPr lang="tr-TR" altLang="tr-TR" sz="2400"/>
            </a:br>
            <a:r>
              <a:rPr lang="tr-TR" altLang="tr-TR" sz="2400"/>
              <a:t>Vücut direncinin iyice düştüğü bir zamanda tüberküloz basilleri yerleştikleri bölgeyi ve lenf boğumlarını terkederek bütün vücuda yayılırlar. Kan damarları ve lenf kanalları yoluyla deri, kemik, eklemler, böbrekler, bağırsaklar, gözler, beyin zarı gibi hassas bölgelere yerleşirler. Belirtileri birinci devredekine benzer şekilde kendisini gösterir. </a:t>
            </a:r>
            <a:br>
              <a:rPr lang="tr-TR" altLang="tr-TR" sz="2400"/>
            </a:br>
            <a:r>
              <a:rPr lang="tr-TR" altLang="tr-TR" sz="2400"/>
              <a:t>Vücut direncinin gücüne bağlı olarak iltihap düğümleri ya iyileşip kireçlenerek mevzi kalırlar ya da vücudu sarmaya devam ederek en tehlikeli olan üçüncü devreyi başlatırlar. </a:t>
            </a:r>
            <a:br>
              <a:rPr lang="tr-TR" altLang="tr-TR" sz="2400"/>
            </a:br>
            <a:endParaRPr lang="tr-TR" altLang="tr-TR" sz="2400"/>
          </a:p>
          <a:p>
            <a:pPr>
              <a:lnSpc>
                <a:spcPct val="90000"/>
              </a:lnSpc>
            </a:pPr>
            <a:endParaRPr lang="tr-TR" altLang="tr-TR" sz="2400"/>
          </a:p>
          <a:p>
            <a:pPr>
              <a:lnSpc>
                <a:spcPct val="90000"/>
              </a:lnSpc>
            </a:pPr>
            <a:endParaRPr lang="tr-TR" altLang="tr-TR" sz="2400"/>
          </a:p>
          <a:p>
            <a:pPr>
              <a:lnSpc>
                <a:spcPct val="90000"/>
              </a:lnSpc>
            </a:pPr>
            <a:endParaRPr lang="tr-TR" altLang="tr-TR" sz="2400"/>
          </a:p>
        </p:txBody>
      </p:sp>
    </p:spTree>
    <p:extLst>
      <p:ext uri="{BB962C8B-B14F-4D97-AF65-F5344CB8AC3E}">
        <p14:creationId xmlns:p14="http://schemas.microsoft.com/office/powerpoint/2010/main" val="12955882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pPr>
              <a:defRPr/>
            </a:pPr>
            <a:r>
              <a:rPr lang="tr-TR" sz="4000" b="1"/>
              <a:t>Verem= tüberküloz</a:t>
            </a:r>
            <a:br>
              <a:rPr lang="tr-TR" sz="4000" b="1"/>
            </a:br>
            <a:endParaRPr lang="tr-TR" sz="4000" b="1"/>
          </a:p>
        </p:txBody>
      </p:sp>
      <p:sp>
        <p:nvSpPr>
          <p:cNvPr id="106499" name="Rectangle 3"/>
          <p:cNvSpPr>
            <a:spLocks noGrp="1" noChangeArrowheads="1"/>
          </p:cNvSpPr>
          <p:nvPr>
            <p:ph idx="1"/>
          </p:nvPr>
        </p:nvSpPr>
        <p:spPr/>
        <p:txBody>
          <a:bodyPr/>
          <a:lstStyle/>
          <a:p>
            <a:pPr>
              <a:lnSpc>
                <a:spcPct val="80000"/>
              </a:lnSpc>
            </a:pPr>
            <a:r>
              <a:rPr lang="tr-TR" altLang="tr-TR" sz="1800"/>
              <a:t>Üçüncü Devre: </a:t>
            </a:r>
            <a:br>
              <a:rPr lang="tr-TR" altLang="tr-TR" sz="1800"/>
            </a:br>
            <a:r>
              <a:rPr lang="tr-TR" altLang="tr-TR" sz="1800"/>
              <a:t>- Grip ya da bronşiti andıran belirtilerle başlar. </a:t>
            </a:r>
            <a:br>
              <a:rPr lang="tr-TR" altLang="tr-TR" sz="1800"/>
            </a:br>
            <a:r>
              <a:rPr lang="tr-TR" altLang="tr-TR" sz="1800"/>
              <a:t>- Yorgunluk, akşamları yükselen hafif ateş ve balgamlı öksürükle devam eder. </a:t>
            </a:r>
            <a:br>
              <a:rPr lang="tr-TR" altLang="tr-TR" sz="1800"/>
            </a:br>
            <a:r>
              <a:rPr lang="tr-TR" altLang="tr-TR" sz="1800"/>
              <a:t>- Halsizlik, iştahsızlık, kilo kaybı, gece terlemeleri üçüncü devrenin başladığını belli eden kesin işaretlerdir. </a:t>
            </a:r>
            <a:br>
              <a:rPr lang="tr-TR" altLang="tr-TR" sz="1800"/>
            </a:br>
            <a:r>
              <a:rPr lang="tr-TR" altLang="tr-TR" sz="1800"/>
              <a:t>- Balgamlı öksürük, tüberküllerin akciğerlere geçtiğini gösterir. Bir ila otuz milim genişliğinde akciğerlerin köprücük kemiği altında kalan bölgesine yerleşen iltihaplı basil düğümleri, birleşerek daha geniş alanlara yayılırlar. </a:t>
            </a:r>
            <a:br>
              <a:rPr lang="tr-TR" altLang="tr-TR" sz="1800"/>
            </a:br>
            <a:r>
              <a:rPr lang="tr-TR" altLang="tr-TR" sz="1800"/>
              <a:t>- Tüberküloz basiıleri genellikle tek akciğerde yerleşirler. Ancak üçüncü devrenin ilerlemesi halinde diğer akciğere de geçiş yaparak burayı da işgal ederler. </a:t>
            </a:r>
            <a:br>
              <a:rPr lang="tr-TR" altLang="tr-TR" sz="1800"/>
            </a:br>
            <a:br>
              <a:rPr lang="tr-TR" altLang="tr-TR" sz="1800"/>
            </a:br>
            <a:r>
              <a:rPr lang="tr-TR" altLang="tr-TR" sz="1800"/>
              <a:t>DİKKAT: Hastanın balgamlı öksürükleri başladığı zaman tüberküloz bulaşıcılık özelliği kazanır. Tüberküloza yakalandığı anlaşılan hasta mutlaka hastahane tedavisi görmeli, eşi ve çocukları ile aynı odada yatmamalıdır. </a:t>
            </a:r>
            <a:br>
              <a:rPr lang="tr-TR" altLang="tr-TR" sz="1800"/>
            </a:br>
            <a:br>
              <a:rPr lang="tr-TR" altLang="tr-TR" sz="1800"/>
            </a:br>
            <a:endParaRPr lang="tr-TR" altLang="tr-TR" sz="1800"/>
          </a:p>
        </p:txBody>
      </p:sp>
    </p:spTree>
    <p:extLst>
      <p:ext uri="{BB962C8B-B14F-4D97-AF65-F5344CB8AC3E}">
        <p14:creationId xmlns:p14="http://schemas.microsoft.com/office/powerpoint/2010/main" val="31487725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pPr>
              <a:defRPr/>
            </a:pPr>
            <a:r>
              <a:rPr lang="tr-TR" sz="4000" b="1"/>
              <a:t>Verem= tüberküloz</a:t>
            </a:r>
            <a:br>
              <a:rPr lang="tr-TR" sz="4000" b="1"/>
            </a:br>
            <a:endParaRPr lang="tr-TR" sz="4000" b="1"/>
          </a:p>
        </p:txBody>
      </p:sp>
      <p:sp>
        <p:nvSpPr>
          <p:cNvPr id="107523" name="Rectangle 3"/>
          <p:cNvSpPr>
            <a:spLocks noGrp="1" noChangeArrowheads="1"/>
          </p:cNvSpPr>
          <p:nvPr>
            <p:ph idx="1"/>
          </p:nvPr>
        </p:nvSpPr>
        <p:spPr>
          <a:xfrm>
            <a:off x="1981201" y="1600200"/>
            <a:ext cx="8435975" cy="5068888"/>
          </a:xfrm>
        </p:spPr>
        <p:txBody>
          <a:bodyPr/>
          <a:lstStyle/>
          <a:p>
            <a:pPr>
              <a:lnSpc>
                <a:spcPct val="80000"/>
              </a:lnSpc>
            </a:pPr>
            <a:r>
              <a:rPr lang="tr-TR" altLang="tr-TR" sz="1800"/>
              <a:t>* KORUNMA</a:t>
            </a:r>
            <a:br>
              <a:rPr lang="tr-TR" altLang="tr-TR" sz="1800"/>
            </a:br>
            <a:r>
              <a:rPr lang="tr-TR" altLang="tr-TR" sz="1800"/>
              <a:t>- Çocuklara, doğumdan sonraki ilk yıl verem (BCG) aşısı yapılmalıdır. </a:t>
            </a:r>
            <a:br>
              <a:rPr lang="tr-TR" altLang="tr-TR" sz="1800"/>
            </a:br>
            <a:r>
              <a:rPr lang="tr-TR" altLang="tr-TR" sz="1800"/>
              <a:t>- 1lk belirtileri görülür görülmez ya da riskin yüksek olduğu durumlarda uzman hekime gidilmelidir.</a:t>
            </a:r>
          </a:p>
          <a:p>
            <a:pPr>
              <a:lnSpc>
                <a:spcPct val="80000"/>
              </a:lnSpc>
            </a:pPr>
            <a:r>
              <a:rPr lang="tr-TR" altLang="tr-TR" sz="1800"/>
              <a:t>Verem tanılanmışsa hastanede 4 ila 9 ay süreli tedavi gerekebilir. </a:t>
            </a:r>
            <a:br>
              <a:rPr lang="tr-TR" altLang="tr-TR" sz="1800"/>
            </a:br>
            <a:r>
              <a:rPr lang="tr-TR" altLang="tr-TR" sz="1800"/>
              <a:t>- Hastahane tedavisinden sonra. İki yıl müddetle ilaç ve sağlıklı bir beslenme uygulandığı takdirde vücuda yerleşmiş olan basiller tamamen etkisiz hale getirilir.</a:t>
            </a:r>
          </a:p>
          <a:p>
            <a:pPr>
              <a:lnSpc>
                <a:spcPct val="80000"/>
              </a:lnSpc>
            </a:pPr>
            <a:r>
              <a:rPr lang="tr-TR" altLang="tr-TR" sz="1800"/>
              <a:t>Tedavi etkin yapılmazsa dirençli tbc oluşabilir. </a:t>
            </a:r>
            <a:br>
              <a:rPr lang="tr-TR" altLang="tr-TR" sz="1800"/>
            </a:br>
            <a:r>
              <a:rPr lang="tr-TR" altLang="tr-TR" sz="1800"/>
              <a:t>- Ev tedavisi devam ederken, hasta sık sık temiz havaya çıkmalı; ruh sağlığı ve morali yerinde olmalıdır. </a:t>
            </a:r>
            <a:br>
              <a:rPr lang="tr-TR" altLang="tr-TR" sz="1800"/>
            </a:br>
            <a:endParaRPr lang="tr-TR" altLang="tr-TR" sz="1800"/>
          </a:p>
          <a:p>
            <a:pPr>
              <a:lnSpc>
                <a:spcPct val="80000"/>
              </a:lnSpc>
            </a:pPr>
            <a:r>
              <a:rPr lang="tr-TR" altLang="tr-TR" sz="1800"/>
              <a:t>TÜBERKÜLOZUN Komplikasyonları</a:t>
            </a:r>
            <a:br>
              <a:rPr lang="tr-TR" altLang="tr-TR" sz="1800"/>
            </a:br>
            <a:r>
              <a:rPr lang="tr-TR" altLang="tr-TR" sz="1800"/>
              <a:t>Tüberküloza yakalanan hastanın tedavisi geciktiği durumlarda tüberküloz basilleri tehlikeli ilave hastalıklara sebep olurlar.Basillerin vücuda yayılıp iltihap düğümleri oluşturması sırasında kalp zarı (perikard), karın zarı (periton) ve akciğer zarı (plevra) çok kolay etkilenirler. </a:t>
            </a:r>
          </a:p>
          <a:p>
            <a:pPr>
              <a:lnSpc>
                <a:spcPct val="80000"/>
              </a:lnSpc>
            </a:pPr>
            <a:r>
              <a:rPr lang="tr-TR" altLang="tr-TR" sz="1800"/>
              <a:t>Akciğer zarının tüberküloz basilleri tarafından işgal edilmesi ile ortaya çıkan hastalığa "plörezi" denir. </a:t>
            </a:r>
            <a:br>
              <a:rPr lang="tr-TR" altLang="tr-TR" sz="1800"/>
            </a:br>
            <a:endParaRPr lang="tr-TR" altLang="tr-TR" sz="1800"/>
          </a:p>
          <a:p>
            <a:pPr>
              <a:lnSpc>
                <a:spcPct val="80000"/>
              </a:lnSpc>
            </a:pPr>
            <a:endParaRPr lang="tr-TR" altLang="tr-TR" sz="1800"/>
          </a:p>
          <a:p>
            <a:pPr>
              <a:lnSpc>
                <a:spcPct val="80000"/>
              </a:lnSpc>
            </a:pPr>
            <a:endParaRPr lang="tr-TR" altLang="tr-TR" sz="1800"/>
          </a:p>
        </p:txBody>
      </p:sp>
    </p:spTree>
    <p:extLst>
      <p:ext uri="{BB962C8B-B14F-4D97-AF65-F5344CB8AC3E}">
        <p14:creationId xmlns:p14="http://schemas.microsoft.com/office/powerpoint/2010/main" val="3419715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pPr>
              <a:defRPr/>
            </a:pPr>
            <a:r>
              <a:rPr lang="tr-TR" b="1"/>
              <a:t>Tedavi</a:t>
            </a:r>
          </a:p>
        </p:txBody>
      </p:sp>
      <p:sp>
        <p:nvSpPr>
          <p:cNvPr id="108547" name="Rectangle 3"/>
          <p:cNvSpPr>
            <a:spLocks noGrp="1" noChangeArrowheads="1"/>
          </p:cNvSpPr>
          <p:nvPr>
            <p:ph idx="1"/>
          </p:nvPr>
        </p:nvSpPr>
        <p:spPr>
          <a:xfrm>
            <a:off x="1992313" y="1628776"/>
            <a:ext cx="8229600" cy="4530725"/>
          </a:xfrm>
        </p:spPr>
        <p:txBody>
          <a:bodyPr/>
          <a:lstStyle/>
          <a:p>
            <a:r>
              <a:rPr lang="tr-TR" altLang="tr-TR" sz="2400">
                <a:latin typeface="Times New Roman" panose="02020603050405020304" pitchFamily="18" charset="0"/>
              </a:rPr>
              <a:t>Postüral drenajla bronşların temizlenmesi, tedavinin önemli basamağıdır. </a:t>
            </a:r>
          </a:p>
          <a:p>
            <a:r>
              <a:rPr lang="tr-TR" altLang="tr-TR" sz="2400">
                <a:latin typeface="Times New Roman" panose="02020603050405020304" pitchFamily="18" charset="0"/>
              </a:rPr>
              <a:t>Bronşektazili bölge sınırlıysa cerrahi tedaviye başvurulabilir. </a:t>
            </a:r>
          </a:p>
          <a:p>
            <a:r>
              <a:rPr lang="tr-TR" altLang="tr-TR" sz="2400">
                <a:latin typeface="Times New Roman" panose="02020603050405020304" pitchFamily="18" charset="0"/>
              </a:rPr>
              <a:t>Solunum yetmezliğine giden vakalarda akciğer transplantasyonu yapılmaktadır. </a:t>
            </a:r>
          </a:p>
        </p:txBody>
      </p:sp>
    </p:spTree>
    <p:extLst>
      <p:ext uri="{BB962C8B-B14F-4D97-AF65-F5344CB8AC3E}">
        <p14:creationId xmlns:p14="http://schemas.microsoft.com/office/powerpoint/2010/main" val="1841860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normAutofit/>
          </a:bodyPr>
          <a:lstStyle/>
          <a:p>
            <a:pPr>
              <a:defRPr/>
            </a:pPr>
            <a:r>
              <a:rPr lang="tr-TR" sz="3800" b="1"/>
              <a:t>Belirti ve bulgular </a:t>
            </a:r>
            <a:br>
              <a:rPr lang="tr-TR" sz="3800"/>
            </a:br>
            <a:endParaRPr lang="tr-TR" sz="3800"/>
          </a:p>
        </p:txBody>
      </p:sp>
      <p:sp>
        <p:nvSpPr>
          <p:cNvPr id="83971" name="Rectangle 3"/>
          <p:cNvSpPr>
            <a:spLocks noGrp="1" noChangeArrowheads="1"/>
          </p:cNvSpPr>
          <p:nvPr>
            <p:ph idx="1"/>
          </p:nvPr>
        </p:nvSpPr>
        <p:spPr/>
        <p:txBody>
          <a:bodyPr>
            <a:normAutofit lnSpcReduction="10000"/>
          </a:bodyPr>
          <a:lstStyle/>
          <a:p>
            <a:r>
              <a:rPr lang="tr-TR" altLang="tr-TR" sz="2400">
                <a:latin typeface="Times New Roman" panose="02020603050405020304" pitchFamily="18" charset="0"/>
              </a:rPr>
              <a:t>Kronik öksürük, </a:t>
            </a:r>
          </a:p>
          <a:p>
            <a:r>
              <a:rPr lang="tr-TR" altLang="tr-TR" sz="2400">
                <a:latin typeface="Times New Roman" panose="02020603050405020304" pitchFamily="18" charset="0"/>
              </a:rPr>
              <a:t>Balgam çıkarma (Balgam özellikle sabahları çıkarılır. Kötü kokulu, pürülan ve bazen de kanlı olabilir.), </a:t>
            </a:r>
          </a:p>
          <a:p>
            <a:r>
              <a:rPr lang="tr-TR" altLang="tr-TR" sz="2400">
                <a:latin typeface="Times New Roman" panose="02020603050405020304" pitchFamily="18" charset="0"/>
              </a:rPr>
              <a:t>Nefes darlığı, </a:t>
            </a:r>
          </a:p>
          <a:p>
            <a:r>
              <a:rPr lang="tr-TR" altLang="tr-TR" sz="2400">
                <a:latin typeface="Times New Roman" panose="02020603050405020304" pitchFamily="18" charset="0"/>
              </a:rPr>
              <a:t>Siyanoz, </a:t>
            </a:r>
          </a:p>
          <a:p>
            <a:r>
              <a:rPr lang="tr-TR" altLang="tr-TR" sz="2400">
                <a:latin typeface="Times New Roman" panose="02020603050405020304" pitchFamily="18" charset="0"/>
              </a:rPr>
              <a:t>Ekspirasyonda zorlanma, </a:t>
            </a:r>
          </a:p>
          <a:p>
            <a:r>
              <a:rPr lang="tr-TR" altLang="tr-TR" sz="2400">
                <a:latin typeface="Times New Roman" panose="02020603050405020304" pitchFamily="18" charset="0"/>
              </a:rPr>
              <a:t>Alevlenme dönemlerinde hemoptizi, </a:t>
            </a:r>
          </a:p>
          <a:p>
            <a:r>
              <a:rPr lang="tr-TR" altLang="tr-TR" sz="2400">
                <a:latin typeface="Times New Roman" panose="02020603050405020304" pitchFamily="18" charset="0"/>
              </a:rPr>
              <a:t>Göğüs ağrısı, </a:t>
            </a:r>
          </a:p>
          <a:p>
            <a:r>
              <a:rPr lang="tr-TR" altLang="tr-TR" sz="2400">
                <a:latin typeface="Times New Roman" panose="02020603050405020304" pitchFamily="18" charset="0"/>
              </a:rPr>
              <a:t>Yorgunluk, </a:t>
            </a:r>
          </a:p>
          <a:p>
            <a:r>
              <a:rPr lang="tr-TR" altLang="tr-TR" sz="2400">
                <a:latin typeface="Times New Roman" panose="02020603050405020304" pitchFamily="18" charset="0"/>
              </a:rPr>
              <a:t>Çomak parmak bulgusu vardır. </a:t>
            </a:r>
          </a:p>
          <a:p>
            <a:endParaRPr lang="tr-TR" altLang="tr-TR" sz="2400">
              <a:latin typeface="Times New Roman" panose="02020603050405020304" pitchFamily="18" charset="0"/>
            </a:endParaRPr>
          </a:p>
          <a:p>
            <a:endParaRPr lang="tr-TR" altLang="tr-TR" sz="2400">
              <a:latin typeface="Times New Roman" panose="02020603050405020304" pitchFamily="18" charset="0"/>
            </a:endParaRPr>
          </a:p>
        </p:txBody>
      </p:sp>
    </p:spTree>
    <p:extLst>
      <p:ext uri="{BB962C8B-B14F-4D97-AF65-F5344CB8AC3E}">
        <p14:creationId xmlns:p14="http://schemas.microsoft.com/office/powerpoint/2010/main" val="3400788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a:defRPr/>
            </a:pPr>
            <a:endParaRPr lang="en-US"/>
          </a:p>
        </p:txBody>
      </p:sp>
      <p:sp>
        <p:nvSpPr>
          <p:cNvPr id="84995" name="Rectangle 3"/>
          <p:cNvSpPr>
            <a:spLocks noGrp="1" noChangeArrowheads="1"/>
          </p:cNvSpPr>
          <p:nvPr>
            <p:ph idx="1"/>
          </p:nvPr>
        </p:nvSpPr>
        <p:spPr/>
        <p:txBody>
          <a:bodyPr/>
          <a:lstStyle/>
          <a:p>
            <a:r>
              <a:rPr lang="tr-TR" altLang="tr-TR" sz="2400">
                <a:latin typeface="Times New Roman" panose="02020603050405020304" pitchFamily="18" charset="0"/>
              </a:rPr>
              <a:t>Hastaların yaşam beklentileri azalmış, yaşam kaliteleri bozulmuştur. </a:t>
            </a:r>
          </a:p>
          <a:p>
            <a:endParaRPr lang="tr-TR" altLang="tr-TR" sz="2400">
              <a:latin typeface="Times New Roman" panose="02020603050405020304" pitchFamily="18" charset="0"/>
            </a:endParaRPr>
          </a:p>
          <a:p>
            <a:r>
              <a:rPr lang="tr-TR" altLang="tr-TR" sz="2400">
                <a:latin typeface="Times New Roman" panose="02020603050405020304" pitchFamily="18" charset="0"/>
              </a:rPr>
              <a:t>Hastalığın seyri, bazen yıllarca aynı kalmakta ise de bazı hastalarda kısa sürede solunum yetmezliği gelişebilir. </a:t>
            </a:r>
          </a:p>
        </p:txBody>
      </p:sp>
    </p:spTree>
    <p:extLst>
      <p:ext uri="{BB962C8B-B14F-4D97-AF65-F5344CB8AC3E}">
        <p14:creationId xmlns:p14="http://schemas.microsoft.com/office/powerpoint/2010/main" val="1959459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a:defRPr/>
            </a:pPr>
            <a:r>
              <a:rPr lang="tr-TR" sz="4000"/>
              <a:t>Toraks ve Alt Solunum Sist.Hastalıkları</a:t>
            </a:r>
          </a:p>
        </p:txBody>
      </p:sp>
      <p:sp>
        <p:nvSpPr>
          <p:cNvPr id="86019" name="Rectangle 3"/>
          <p:cNvSpPr>
            <a:spLocks noGrp="1" noChangeArrowheads="1"/>
          </p:cNvSpPr>
          <p:nvPr>
            <p:ph idx="1"/>
          </p:nvPr>
        </p:nvSpPr>
        <p:spPr/>
        <p:txBody>
          <a:bodyPr/>
          <a:lstStyle/>
          <a:p>
            <a:pPr>
              <a:lnSpc>
                <a:spcPct val="90000"/>
              </a:lnSpc>
            </a:pPr>
            <a:r>
              <a:rPr lang="tr-TR" altLang="tr-TR"/>
              <a:t>Atelektazi:Alveol kollapsı –akciğerlerin kollobe olması=Sonuç oksijenlenememe ve enfeksiyon gelişimi</a:t>
            </a:r>
          </a:p>
          <a:p>
            <a:pPr>
              <a:lnSpc>
                <a:spcPct val="90000"/>
              </a:lnSpc>
            </a:pPr>
            <a:r>
              <a:rPr lang="tr-TR" altLang="tr-TR"/>
              <a:t>Etyoloji:Anestezi,sol.yolu obstrüksiyonu, sürfaktan yetersizliği,İnfeksiyonlar,plevral efüzyon,toraks ve batın cerrahisi, immobilizasyon,etkisiz soluk alıp verme ve pnömotoraks(akciğerler ekspanse olamadığı için) atelektaziye yol açabilir. </a:t>
            </a:r>
          </a:p>
        </p:txBody>
      </p:sp>
    </p:spTree>
    <p:extLst>
      <p:ext uri="{BB962C8B-B14F-4D97-AF65-F5344CB8AC3E}">
        <p14:creationId xmlns:p14="http://schemas.microsoft.com/office/powerpoint/2010/main" val="2418368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2063750" y="692150"/>
            <a:ext cx="7920038" cy="477838"/>
          </a:xfrm>
        </p:spPr>
        <p:txBody>
          <a:bodyPr>
            <a:normAutofit fontScale="90000"/>
          </a:bodyPr>
          <a:lstStyle/>
          <a:p>
            <a:pPr>
              <a:defRPr/>
            </a:pPr>
            <a:r>
              <a:rPr lang="tr-TR" sz="4000"/>
              <a:t>Atelektazi:Alveol kollapsı –akciğerlerin kollobe olması</a:t>
            </a:r>
            <a:br>
              <a:rPr lang="tr-TR" sz="4000"/>
            </a:br>
            <a:endParaRPr lang="tr-TR" sz="4000"/>
          </a:p>
        </p:txBody>
      </p:sp>
      <p:sp>
        <p:nvSpPr>
          <p:cNvPr id="87043" name="Rectangle 3"/>
          <p:cNvSpPr>
            <a:spLocks noGrp="1" noChangeArrowheads="1"/>
          </p:cNvSpPr>
          <p:nvPr>
            <p:ph idx="1"/>
          </p:nvPr>
        </p:nvSpPr>
        <p:spPr/>
        <p:txBody>
          <a:bodyPr/>
          <a:lstStyle/>
          <a:p>
            <a:r>
              <a:rPr lang="tr-TR" altLang="tr-TR"/>
              <a:t>Belirtiler:Öksürük,balgam,hafif ateş, </a:t>
            </a:r>
            <a:r>
              <a:rPr lang="tr-TR" altLang="tr-TR" u="sng"/>
              <a:t>hipoksemi</a:t>
            </a:r>
            <a:r>
              <a:rPr lang="tr-TR" altLang="tr-TR"/>
              <a:t>,halsizlik görülür.</a:t>
            </a:r>
          </a:p>
          <a:p>
            <a:r>
              <a:rPr lang="tr-TR" altLang="tr-TR"/>
              <a:t>Atelektazi yaygınsa hızlı, ani,ileri derecede </a:t>
            </a:r>
            <a:r>
              <a:rPr lang="tr-TR" altLang="tr-TR" u="sng"/>
              <a:t>dispne,siyanoz,</a:t>
            </a:r>
            <a:r>
              <a:rPr lang="tr-TR" altLang="tr-TR"/>
              <a:t>KB’de düşme,taşikardi,şok ve ateş görülür.</a:t>
            </a:r>
          </a:p>
          <a:p>
            <a:r>
              <a:rPr lang="tr-TR" altLang="tr-TR"/>
              <a:t>Tanı:Akciğer grafisi,</a:t>
            </a:r>
          </a:p>
          <a:p>
            <a:r>
              <a:rPr lang="tr-TR" altLang="tr-TR"/>
              <a:t>akciğer sesleri değerlendirilir.</a:t>
            </a:r>
          </a:p>
          <a:p>
            <a:r>
              <a:rPr lang="tr-TR" altLang="tr-TR"/>
              <a:t>Oksijen </a:t>
            </a:r>
            <a:r>
              <a:rPr lang="tr-TR" altLang="tr-TR" u="sng"/>
              <a:t>saturasyonu</a:t>
            </a:r>
            <a:r>
              <a:rPr lang="tr-TR" altLang="tr-TR"/>
              <a:t> değerlendirilir.</a:t>
            </a:r>
          </a:p>
        </p:txBody>
      </p:sp>
    </p:spTree>
    <p:extLst>
      <p:ext uri="{BB962C8B-B14F-4D97-AF65-F5344CB8AC3E}">
        <p14:creationId xmlns:p14="http://schemas.microsoft.com/office/powerpoint/2010/main" val="1749467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fontScale="90000"/>
          </a:bodyPr>
          <a:lstStyle/>
          <a:p>
            <a:pPr>
              <a:defRPr/>
            </a:pPr>
            <a:r>
              <a:rPr lang="tr-TR" sz="4000"/>
              <a:t>Atelektazi:Alveol kollapsı –akciğerlerin kollobe olması</a:t>
            </a:r>
            <a:br>
              <a:rPr lang="tr-TR" sz="4000"/>
            </a:br>
            <a:endParaRPr lang="tr-TR" sz="4000"/>
          </a:p>
        </p:txBody>
      </p:sp>
      <p:sp>
        <p:nvSpPr>
          <p:cNvPr id="88067" name="Rectangle 3"/>
          <p:cNvSpPr>
            <a:spLocks noGrp="1" noChangeArrowheads="1"/>
          </p:cNvSpPr>
          <p:nvPr>
            <p:ph idx="1"/>
          </p:nvPr>
        </p:nvSpPr>
        <p:spPr/>
        <p:txBody>
          <a:bodyPr/>
          <a:lstStyle/>
          <a:p>
            <a:pPr>
              <a:lnSpc>
                <a:spcPct val="80000"/>
              </a:lnSpc>
            </a:pPr>
            <a:r>
              <a:rPr lang="tr-TR" altLang="tr-TR"/>
              <a:t>TED:Antibiyotik,oksijen </a:t>
            </a:r>
            <a:r>
              <a:rPr lang="tr-TR" altLang="tr-TR" u="sng"/>
              <a:t>inhalasyonu</a:t>
            </a:r>
            <a:r>
              <a:rPr lang="tr-TR" altLang="tr-TR"/>
              <a:t>,eğer </a:t>
            </a:r>
            <a:r>
              <a:rPr lang="tr-TR" altLang="tr-TR" u="sng"/>
              <a:t>pnömotoraks,hemotoraks </a:t>
            </a:r>
            <a:r>
              <a:rPr lang="tr-TR" altLang="tr-TR"/>
              <a:t>varsa </a:t>
            </a:r>
            <a:r>
              <a:rPr lang="tr-TR" altLang="tr-TR" u="sng"/>
              <a:t>torosentez u</a:t>
            </a:r>
            <a:r>
              <a:rPr lang="tr-TR" altLang="tr-TR"/>
              <a:t>ygulanır.</a:t>
            </a:r>
          </a:p>
          <a:p>
            <a:pPr>
              <a:lnSpc>
                <a:spcPct val="80000"/>
              </a:lnSpc>
            </a:pPr>
            <a:r>
              <a:rPr lang="tr-TR" altLang="tr-TR"/>
              <a:t>Derin solunum öksürük egzersizleri yaptırılır.</a:t>
            </a:r>
          </a:p>
          <a:p>
            <a:pPr>
              <a:lnSpc>
                <a:spcPct val="80000"/>
              </a:lnSpc>
            </a:pPr>
            <a:r>
              <a:rPr lang="tr-TR" altLang="tr-TR"/>
              <a:t>Postüral drenaj yaptırılır.</a:t>
            </a:r>
          </a:p>
          <a:p>
            <a:pPr>
              <a:lnSpc>
                <a:spcPct val="80000"/>
              </a:lnSpc>
            </a:pPr>
            <a:r>
              <a:rPr lang="tr-TR" altLang="tr-TR"/>
              <a:t>Sekresyonlar aspire edilir/sakşınla temizlenir.</a:t>
            </a:r>
          </a:p>
          <a:p>
            <a:pPr>
              <a:lnSpc>
                <a:spcPct val="80000"/>
              </a:lnSpc>
            </a:pPr>
            <a:r>
              <a:rPr lang="tr-TR" altLang="tr-TR"/>
              <a:t>Pozisyon değişimi ve hareketlilik sağlanır.</a:t>
            </a:r>
          </a:p>
          <a:p>
            <a:pPr>
              <a:lnSpc>
                <a:spcPct val="80000"/>
              </a:lnSpc>
            </a:pPr>
            <a:r>
              <a:rPr lang="tr-TR" altLang="tr-TR"/>
              <a:t>Uygunsa bol sıvı verilir.</a:t>
            </a:r>
          </a:p>
          <a:p>
            <a:pPr>
              <a:lnSpc>
                <a:spcPct val="80000"/>
              </a:lnSpc>
            </a:pPr>
            <a:r>
              <a:rPr lang="tr-TR" altLang="tr-TR"/>
              <a:t>Basınçlı ventilasyon uygulanır.</a:t>
            </a:r>
          </a:p>
          <a:p>
            <a:pPr>
              <a:lnSpc>
                <a:spcPct val="80000"/>
              </a:lnSpc>
            </a:pPr>
            <a:r>
              <a:rPr lang="tr-TR" altLang="tr-TR"/>
              <a:t>Abdominal distansiyon önlenir.</a:t>
            </a:r>
          </a:p>
          <a:p>
            <a:pPr>
              <a:lnSpc>
                <a:spcPct val="80000"/>
              </a:lnSpc>
            </a:pPr>
            <a:endParaRPr lang="tr-TR" altLang="tr-TR"/>
          </a:p>
        </p:txBody>
      </p:sp>
    </p:spTree>
    <p:extLst>
      <p:ext uri="{BB962C8B-B14F-4D97-AF65-F5344CB8AC3E}">
        <p14:creationId xmlns:p14="http://schemas.microsoft.com/office/powerpoint/2010/main" val="1425975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normAutofit/>
          </a:bodyPr>
          <a:lstStyle/>
          <a:p>
            <a:pPr>
              <a:defRPr/>
            </a:pPr>
            <a:r>
              <a:rPr lang="tr-TR" sz="4000"/>
              <a:t>Plevralar arasında hava/kan birikimi (Pnömotoraks,hemotoraks)</a:t>
            </a:r>
          </a:p>
        </p:txBody>
      </p:sp>
      <p:pic>
        <p:nvPicPr>
          <p:cNvPr id="89091"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838700" y="3219450"/>
            <a:ext cx="1905000" cy="1562100"/>
          </a:xfrm>
        </p:spPr>
      </p:pic>
    </p:spTree>
    <p:extLst>
      <p:ext uri="{BB962C8B-B14F-4D97-AF65-F5344CB8AC3E}">
        <p14:creationId xmlns:p14="http://schemas.microsoft.com/office/powerpoint/2010/main" val="3128567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1981200" y="274639"/>
            <a:ext cx="8229600" cy="706437"/>
          </a:xfrm>
        </p:spPr>
        <p:txBody>
          <a:bodyPr/>
          <a:lstStyle/>
          <a:p>
            <a:pPr>
              <a:defRPr/>
            </a:pPr>
            <a:r>
              <a:rPr lang="tr-TR" sz="4000"/>
              <a:t>Ak ciğer Dokusu</a:t>
            </a:r>
          </a:p>
        </p:txBody>
      </p:sp>
      <p:pic>
        <p:nvPicPr>
          <p:cNvPr id="9011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981200" y="836614"/>
            <a:ext cx="8229600" cy="6021387"/>
          </a:xfrm>
        </p:spPr>
      </p:pic>
    </p:spTree>
    <p:extLst>
      <p:ext uri="{BB962C8B-B14F-4D97-AF65-F5344CB8AC3E}">
        <p14:creationId xmlns:p14="http://schemas.microsoft.com/office/powerpoint/2010/main" val="180041793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803</Words>
  <Application>Microsoft Office PowerPoint</Application>
  <PresentationFormat>Geniş ekran</PresentationFormat>
  <Paragraphs>119</Paragraphs>
  <Slides>27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27</vt:i4>
      </vt:variant>
    </vt:vector>
  </HeadingPairs>
  <TitlesOfParts>
    <vt:vector size="32" baseType="lpstr">
      <vt:lpstr>Arial</vt:lpstr>
      <vt:lpstr>Calibri</vt:lpstr>
      <vt:lpstr>Calibri Light</vt:lpstr>
      <vt:lpstr>Times New Roman</vt:lpstr>
      <vt:lpstr>Office Teması</vt:lpstr>
      <vt:lpstr>Bronşektazi </vt:lpstr>
      <vt:lpstr>Etyoloji  </vt:lpstr>
      <vt:lpstr>Belirti ve bulgular  </vt:lpstr>
      <vt:lpstr>PowerPoint Sunusu</vt:lpstr>
      <vt:lpstr>Toraks ve Alt Solunum Sist.Hastalıkları</vt:lpstr>
      <vt:lpstr>Atelektazi:Alveol kollapsı –akciğerlerin kollobe olması </vt:lpstr>
      <vt:lpstr>Atelektazi:Alveol kollapsı –akciğerlerin kollobe olması </vt:lpstr>
      <vt:lpstr>Plevralar arasında hava/kan birikimi (Pnömotoraks,hemotoraks)</vt:lpstr>
      <vt:lpstr>Ak ciğer Dokusu</vt:lpstr>
      <vt:lpstr>Torosentez</vt:lpstr>
      <vt:lpstr>Atelektazi:Alveol kollapsı –akciğerlerin kollobe olması </vt:lpstr>
      <vt:lpstr>Akut Trakeabronşit</vt:lpstr>
      <vt:lpstr>Pnömoni:Akciğ.parankiminin inflamasyonu.</vt:lpstr>
      <vt:lpstr>Pnömoni:Akciğ.parankiminin inflamasyonu</vt:lpstr>
      <vt:lpstr>Pnömoni:Akciğ.parankiminin inflamasyonu</vt:lpstr>
      <vt:lpstr>Pnömoni:Akciğ.parankiminin inflamasyonu</vt:lpstr>
      <vt:lpstr>Pnömoni:Akciğ.parankiminin inflamasyonu</vt:lpstr>
      <vt:lpstr>Pnömoni:Akciğ.parankiminin inflamasyonu</vt:lpstr>
      <vt:lpstr>Pnömoni:Akciğ.parankiminin inflamasyonu</vt:lpstr>
      <vt:lpstr>Pnömoni:Akciğ.parankiminin inflamasyonu</vt:lpstr>
      <vt:lpstr>Akciğer Tüberkülozu(Tbc)</vt:lpstr>
      <vt:lpstr>Verem= tüberküloz </vt:lpstr>
      <vt:lpstr>Verem= tüberküloz </vt:lpstr>
      <vt:lpstr>Verem= tüberküloz </vt:lpstr>
      <vt:lpstr>Verem= tüberküloz </vt:lpstr>
      <vt:lpstr>Verem= tüberküloz </vt:lpstr>
      <vt:lpstr>Tedavi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Bronşektazi </dc:title>
  <dc:creator>D</dc:creator>
  <cp:lastModifiedBy>D</cp:lastModifiedBy>
  <cp:revision>1</cp:revision>
  <dcterms:created xsi:type="dcterms:W3CDTF">2016-12-11T14:33:33Z</dcterms:created>
  <dcterms:modified xsi:type="dcterms:W3CDTF">2016-12-11T14:33:39Z</dcterms:modified>
</cp:coreProperties>
</file>