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5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8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5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D7CD7-2F28-4EBA-8541-6FDF653B72E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6972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9A361-1E1B-401C-B411-7F5CE37334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711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9A2B-2422-47BB-BDDF-1CFBD7F759B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78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5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2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5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5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0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5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3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737EC-11F7-4A31-B224-12855FBF7888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0D61-F142-45D8-9821-FBDDC2FCA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5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2640014" y="2565400"/>
            <a:ext cx="7127875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>
                <a:latin typeface="Arial" charset="0"/>
              </a:rPr>
              <a:t>ALT SOLUNUM YOLU HASTALIKLARI</a:t>
            </a:r>
            <a:r>
              <a:rPr lang="tr-TR" sz="3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0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6683" r="38933" b="38194"/>
          <a:stretch>
            <a:fillRect/>
          </a:stretch>
        </p:blipFill>
        <p:spPr bwMode="auto">
          <a:xfrm>
            <a:off x="3071814" y="1916113"/>
            <a:ext cx="59769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5234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989139"/>
            <a:ext cx="3960812" cy="43195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Sağ akciğerdeki loblar;</a:t>
            </a:r>
          </a:p>
          <a:p>
            <a:pPr algn="ctr"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Lobus superior,</a:t>
            </a:r>
          </a:p>
          <a:p>
            <a:pPr algn="ctr"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Lobus medius,</a:t>
            </a:r>
          </a:p>
          <a:p>
            <a:pPr algn="ctr"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Lobus inferior,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Sol akciğerdeki loblar;</a:t>
            </a:r>
          </a:p>
          <a:p>
            <a:pPr algn="ctr"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Lobus superior,</a:t>
            </a:r>
          </a:p>
          <a:p>
            <a:pPr algn="ctr"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Lobus inferior ,</a:t>
            </a:r>
          </a:p>
        </p:txBody>
      </p:sp>
      <p:pic>
        <p:nvPicPr>
          <p:cNvPr id="6656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7683" r="46306" b="42122"/>
          <a:stretch>
            <a:fillRect/>
          </a:stretch>
        </p:blipFill>
        <p:spPr bwMode="auto">
          <a:xfrm>
            <a:off x="6024563" y="1412875"/>
            <a:ext cx="4392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268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1" y="188913"/>
            <a:ext cx="7840663" cy="1223962"/>
          </a:xfrm>
        </p:spPr>
        <p:txBody>
          <a:bodyPr/>
          <a:lstStyle/>
          <a:p>
            <a:pPr>
              <a:defRPr/>
            </a:pPr>
            <a:r>
              <a:rPr lang="tr-TR" sz="3200"/>
              <a:t>  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27350" y="1341438"/>
            <a:ext cx="6769100" cy="53276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900"/>
              <a:t>                 </a:t>
            </a:r>
            <a:r>
              <a:rPr lang="tr-TR" altLang="tr-TR" b="1">
                <a:solidFill>
                  <a:srgbClr val="FF3300"/>
                </a:solidFill>
                <a:latin typeface="Comic Sans MS" panose="030F0702030302020204" pitchFamily="66" charset="0"/>
              </a:rPr>
              <a:t>Göğüs Boşluğu</a:t>
            </a:r>
          </a:p>
          <a:p>
            <a:pPr>
              <a:lnSpc>
                <a:spcPct val="90000"/>
              </a:lnSpc>
            </a:pPr>
            <a:r>
              <a:rPr lang="tr-TR" altLang="tr-TR" b="1">
                <a:latin typeface="Comic Sans MS" panose="030F0702030302020204" pitchFamily="66" charset="0"/>
              </a:rPr>
              <a:t>Esas solunum ve dolaşım organlarını içinde barındıran kemik ve kıkırdaktan yapılmış, tepesi kesik koni şeklinde bir boşluktur.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>
                <a:solidFill>
                  <a:schemeClr val="tx2"/>
                </a:solidFill>
                <a:latin typeface="Comic Sans MS" panose="030F0702030302020204" pitchFamily="66" charset="0"/>
              </a:rPr>
              <a:t>                   </a:t>
            </a:r>
            <a:r>
              <a:rPr lang="tr-TR" altLang="tr-TR" b="1">
                <a:solidFill>
                  <a:srgbClr val="FF3300"/>
                </a:solidFill>
                <a:latin typeface="Comic Sans MS" panose="030F0702030302020204" pitchFamily="66" charset="0"/>
              </a:rPr>
              <a:t>Mediastium</a:t>
            </a:r>
          </a:p>
          <a:p>
            <a:pPr>
              <a:lnSpc>
                <a:spcPct val="9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altLang="tr-TR" b="1">
                <a:latin typeface="Comic Sans MS" panose="030F0702030302020204" pitchFamily="66" charset="0"/>
              </a:rPr>
              <a:t>Her iki akciğerin mediastinal yüzleri arasında kalan aralığa verilen isimdir.</a:t>
            </a:r>
          </a:p>
          <a:p>
            <a:pPr>
              <a:lnSpc>
                <a:spcPct val="90000"/>
              </a:lnSpc>
              <a:buSzPct val="130000"/>
              <a:buFont typeface="Wingdings" panose="05000000000000000000" pitchFamily="2" charset="2"/>
              <a:buNone/>
            </a:pPr>
            <a:r>
              <a:rPr lang="tr-TR" altLang="tr-TR" b="1">
                <a:solidFill>
                  <a:srgbClr val="FF3300"/>
                </a:solidFill>
                <a:latin typeface="Comic Sans MS" panose="030F0702030302020204" pitchFamily="66" charset="0"/>
              </a:rPr>
              <a:t>                       Plevra</a:t>
            </a:r>
            <a:r>
              <a:rPr lang="tr-TR" altLang="tr-TR" b="1">
                <a:solidFill>
                  <a:srgbClr val="33CC33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90000"/>
              </a:lnSpc>
              <a:buSzPct val="125000"/>
              <a:buFont typeface="Wingdings" panose="05000000000000000000" pitchFamily="2" charset="2"/>
              <a:buChar char="§"/>
            </a:pPr>
            <a:r>
              <a:rPr lang="tr-TR" altLang="tr-TR" b="1">
                <a:latin typeface="Comic Sans MS" panose="030F0702030302020204" pitchFamily="66" charset="0"/>
              </a:rPr>
              <a:t>Akciğerleri ayrı ayrı bir torba gibi saran seröz zara denir.</a:t>
            </a:r>
          </a:p>
        </p:txBody>
      </p:sp>
    </p:spTree>
    <p:extLst>
      <p:ext uri="{BB962C8B-B14F-4D97-AF65-F5344CB8AC3E}">
        <p14:creationId xmlns:p14="http://schemas.microsoft.com/office/powerpoint/2010/main" val="40443641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>
                <a:latin typeface="Arial" charset="0"/>
              </a:rPr>
              <a:t>Bronşit</a:t>
            </a:r>
            <a:r>
              <a:rPr lang="tr-TR">
                <a:latin typeface="Arial" charset="0"/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400">
                <a:latin typeface="Times New Roman" panose="02020603050405020304" pitchFamily="18" charset="0"/>
              </a:rPr>
              <a:t>Bronşların inflamasyonuna(iltihaplanma) bronşit denir.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Akut veya kronik olarak seyreder.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Bronşit tablosu iki yılda bir tekrarlıyor ve en az üç ay devam ediyorsa tabloya artık kronik bronşit denir. </a:t>
            </a:r>
          </a:p>
        </p:txBody>
      </p:sp>
      <p:pic>
        <p:nvPicPr>
          <p:cNvPr id="68612" name="Picture 5" descr="mnmnmn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3" y="3573464"/>
            <a:ext cx="3600450" cy="2314575"/>
          </a:xfrm>
        </p:spPr>
      </p:pic>
    </p:spTree>
    <p:extLst>
      <p:ext uri="{BB962C8B-B14F-4D97-AF65-F5344CB8AC3E}">
        <p14:creationId xmlns:p14="http://schemas.microsoft.com/office/powerpoint/2010/main" val="146309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Etyoloji </a:t>
            </a:r>
            <a:br>
              <a:rPr lang="tr-TR" sz="3800"/>
            </a:br>
            <a:endParaRPr lang="tr-TR" sz="38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000">
                <a:latin typeface="Times New Roman" panose="02020603050405020304" pitchFamily="18" charset="0"/>
              </a:rPr>
              <a:t>Sigara kullanımı,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İrritan gazların solunması,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Alerjik ajanların varlığı,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Çeşitli bakteri ve virüsler hastalığın gelişiminde etkilidir. </a:t>
            </a:r>
          </a:p>
          <a:p>
            <a:endParaRPr lang="tr-TR" altLang="tr-TR" sz="2000">
              <a:latin typeface="Times New Roman" panose="02020603050405020304" pitchFamily="18" charset="0"/>
            </a:endParaRPr>
          </a:p>
        </p:txBody>
      </p:sp>
      <p:pic>
        <p:nvPicPr>
          <p:cNvPr id="69636" name="Picture 5" descr="lşlşlşlşlo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3357563"/>
            <a:ext cx="4103688" cy="2671762"/>
          </a:xfrm>
        </p:spPr>
      </p:pic>
    </p:spTree>
    <p:extLst>
      <p:ext uri="{BB962C8B-B14F-4D97-AF65-F5344CB8AC3E}">
        <p14:creationId xmlns:p14="http://schemas.microsoft.com/office/powerpoint/2010/main" val="224265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Belirti ve Bulgular </a:t>
            </a:r>
            <a:br>
              <a:rPr lang="tr-TR" sz="3800"/>
            </a:br>
            <a:endParaRPr lang="tr-TR" sz="38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000">
                <a:latin typeface="Times New Roman" panose="02020603050405020304" pitchFamily="18" charset="0"/>
              </a:rPr>
              <a:t>Öksürük,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Balgam,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Ateş,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Hemoptizi, (kan tükürme)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Göğüste yanma,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Efor dispnesi,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Siyanoz, </a:t>
            </a:r>
          </a:p>
          <a:p>
            <a:r>
              <a:rPr lang="tr-TR" altLang="tr-TR" sz="2000">
                <a:latin typeface="Times New Roman" panose="02020603050405020304" pitchFamily="18" charset="0"/>
              </a:rPr>
              <a:t>Hırıltılı solunum ve solunum güçlüğü vardır. </a:t>
            </a:r>
          </a:p>
          <a:p>
            <a:endParaRPr lang="tr-TR" altLang="tr-TR" sz="2000">
              <a:latin typeface="Times New Roman" panose="02020603050405020304" pitchFamily="18" charset="0"/>
            </a:endParaRPr>
          </a:p>
          <a:p>
            <a:endParaRPr lang="tr-TR" altLang="tr-TR" sz="2000">
              <a:latin typeface="Times New Roman" panose="02020603050405020304" pitchFamily="18" charset="0"/>
            </a:endParaRPr>
          </a:p>
          <a:p>
            <a:endParaRPr lang="tr-TR" altLang="tr-TR" sz="2000">
              <a:latin typeface="Times New Roman" panose="02020603050405020304" pitchFamily="18" charset="0"/>
            </a:endParaRPr>
          </a:p>
        </p:txBody>
      </p:sp>
      <p:pic>
        <p:nvPicPr>
          <p:cNvPr id="706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5" y="1125539"/>
            <a:ext cx="2770188" cy="3959225"/>
          </a:xfrm>
          <a:noFill/>
        </p:spPr>
      </p:pic>
    </p:spTree>
    <p:extLst>
      <p:ext uri="{BB962C8B-B14F-4D97-AF65-F5344CB8AC3E}">
        <p14:creationId xmlns:p14="http://schemas.microsoft.com/office/powerpoint/2010/main" val="414182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b="1">
                <a:latin typeface="Times New Roman" panose="02020603050405020304" pitchFamily="18" charset="0"/>
              </a:rPr>
              <a:t>Tanı Yöntemleri:</a:t>
            </a:r>
            <a:r>
              <a:rPr lang="tr-TR" altLang="tr-TR" sz="2400">
                <a:latin typeface="Times New Roman" panose="02020603050405020304" pitchFamily="18" charset="0"/>
              </a:rPr>
              <a:t>Fizik muayene, iyi alınmış anamnez, akciğer grafileri, bronkografi, bronkoskopi, tam kan sayımı ve kan gazlarının değerlendirilmesiyle tanı konur. </a:t>
            </a:r>
          </a:p>
          <a:p>
            <a:endParaRPr lang="tr-TR" altLang="tr-TR"/>
          </a:p>
          <a:p>
            <a:r>
              <a:rPr lang="tr-TR" altLang="tr-TR" sz="2400" b="1">
                <a:latin typeface="Times New Roman" panose="02020603050405020304" pitchFamily="18" charset="0"/>
              </a:rPr>
              <a:t>Tedavi: </a:t>
            </a:r>
            <a:r>
              <a:rPr lang="tr-TR" altLang="tr-TR" sz="2400">
                <a:latin typeface="Times New Roman" panose="02020603050405020304" pitchFamily="18" charset="0"/>
              </a:rPr>
              <a:t>Tıbbi tedavi uygulanır </a:t>
            </a:r>
          </a:p>
        </p:txBody>
      </p:sp>
    </p:spTree>
    <p:extLst>
      <p:ext uri="{BB962C8B-B14F-4D97-AF65-F5344CB8AC3E}">
        <p14:creationId xmlns:p14="http://schemas.microsoft.com/office/powerpoint/2010/main" val="348841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/>
              <a:t>Bronşiolit</a:t>
            </a:r>
            <a:r>
              <a:rPr lang="tr-TR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400">
                <a:latin typeface="Times New Roman" panose="02020603050405020304" pitchFamily="18" charset="0"/>
              </a:rPr>
              <a:t>Bronşiollerin inflamasyonudur.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Akut başlayabileceği gibi farenjit, larenjit veya bronşit sonucunda da görülebilir. </a:t>
            </a:r>
          </a:p>
        </p:txBody>
      </p:sp>
      <p:pic>
        <p:nvPicPr>
          <p:cNvPr id="72708" name="Picture 5" descr="mkkjj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2781300"/>
            <a:ext cx="2471738" cy="3270250"/>
          </a:xfrm>
        </p:spPr>
      </p:pic>
    </p:spTree>
    <p:extLst>
      <p:ext uri="{BB962C8B-B14F-4D97-AF65-F5344CB8AC3E}">
        <p14:creationId xmlns:p14="http://schemas.microsoft.com/office/powerpoint/2010/main" val="304030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Etyoloji </a:t>
            </a:r>
            <a:br>
              <a:rPr lang="tr-TR" sz="3800"/>
            </a:br>
            <a:endParaRPr lang="tr-TR" sz="38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>
                <a:latin typeface="Times New Roman" panose="02020603050405020304" pitchFamily="18" charset="0"/>
              </a:rPr>
              <a:t>Çeşitli virüsler bronşiolite neden olmaktadır.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Bebeklerde ve küçük çocuklarda özellikle 2-18. aylar arasında sık görülür. </a:t>
            </a:r>
          </a:p>
        </p:txBody>
      </p:sp>
    </p:spTree>
    <p:extLst>
      <p:ext uri="{BB962C8B-B14F-4D97-AF65-F5344CB8AC3E}">
        <p14:creationId xmlns:p14="http://schemas.microsoft.com/office/powerpoint/2010/main" val="56074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Belirti ve bulgular </a:t>
            </a:r>
            <a:br>
              <a:rPr lang="tr-TR" sz="3800"/>
            </a:br>
            <a:endParaRPr lang="tr-TR" sz="38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Taşipne(hızlı solunum),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39-40 °C ateş,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Nöbet halinde inatçı öksürük,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Burun kanadı solunum (Inspirasyonda burun kanatları açılır.),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Dispne (solunum güçlüğü),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Siyanoz (oksijen yetersizliğine bağlı derinin morarması) 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Interkostal kaslarda ve supraklavikular çukurlarda solunumla içeri doğru çekilmeler,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Wheezing (soluk alırken ıslık sesi çıkması), </a:t>
            </a:r>
          </a:p>
          <a:p>
            <a:pPr>
              <a:lnSpc>
                <a:spcPct val="90000"/>
              </a:lnSpc>
            </a:pPr>
            <a:r>
              <a:rPr lang="tr-TR" altLang="tr-TR" sz="2400">
                <a:latin typeface="Times New Roman" panose="02020603050405020304" pitchFamily="18" charset="0"/>
              </a:rPr>
              <a:t>Dehidratasyon ortaya çıkar. </a:t>
            </a:r>
          </a:p>
          <a:p>
            <a:pPr>
              <a:lnSpc>
                <a:spcPct val="90000"/>
              </a:lnSpc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2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Komplikasyonlar: </a:t>
            </a:r>
            <a:r>
              <a:rPr lang="tr-TR" altLang="tr-TR" sz="2400">
                <a:latin typeface="Times New Roman" panose="02020603050405020304" pitchFamily="18" charset="0"/>
              </a:rPr>
              <a:t>Solunum ve dolaşım yetersizlikleri, ilerlemiş vakaların en sık komplikasyonudur. </a:t>
            </a:r>
          </a:p>
          <a:p>
            <a:pPr>
              <a:lnSpc>
                <a:spcPct val="90000"/>
              </a:lnSpc>
            </a:pPr>
            <a:endParaRPr lang="tr-TR" altLang="tr-TR" sz="2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Tanı Yöntemleri: </a:t>
            </a:r>
            <a:r>
              <a:rPr lang="tr-TR" altLang="tr-TR" sz="2400">
                <a:latin typeface="Times New Roman" panose="02020603050405020304" pitchFamily="18" charset="0"/>
              </a:rPr>
              <a:t>Muayene ve akciğer grafileri yeterli olmaktadır. Gerekirse daha ileri tetkik yöntemleri uygulanabilir. </a:t>
            </a:r>
          </a:p>
          <a:p>
            <a:pPr>
              <a:lnSpc>
                <a:spcPct val="90000"/>
              </a:lnSpc>
            </a:pPr>
            <a:endParaRPr lang="tr-TR" altLang="tr-TR" sz="2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b="1">
                <a:latin typeface="Times New Roman" panose="02020603050405020304" pitchFamily="18" charset="0"/>
              </a:rPr>
              <a:t>Tedavi:</a:t>
            </a:r>
            <a:r>
              <a:rPr lang="tr-TR" altLang="tr-TR" sz="2400">
                <a:latin typeface="Times New Roman" panose="02020603050405020304" pitchFamily="18" charset="0"/>
              </a:rPr>
              <a:t>Komplikasyonları nedeniyle hastanede acil tedavi gereklidir.Genellikle semptomatik tedavi uygulanır, ayrıca geniş spektrumlu antibiyotikler verilir. </a:t>
            </a:r>
          </a:p>
        </p:txBody>
      </p:sp>
    </p:spTree>
    <p:extLst>
      <p:ext uri="{BB962C8B-B14F-4D97-AF65-F5344CB8AC3E}">
        <p14:creationId xmlns:p14="http://schemas.microsoft.com/office/powerpoint/2010/main" val="29795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800" b="1">
                <a:latin typeface="Arial" charset="0"/>
              </a:rPr>
              <a:t>Astım Bronşiyole (Astım Bronşit)</a:t>
            </a:r>
            <a:r>
              <a:rPr lang="tr-TR" sz="380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altLang="tr-TR" sz="2000">
              <a:latin typeface="Times New Roman" panose="02020603050405020304" pitchFamily="18" charset="0"/>
            </a:endParaRPr>
          </a:p>
          <a:p>
            <a:r>
              <a:rPr lang="tr-TR" altLang="tr-TR" sz="2400">
                <a:latin typeface="Times New Roman" panose="02020603050405020304" pitchFamily="18" charset="0"/>
              </a:rPr>
              <a:t>Genetik yatkınlığa bağlı olarak, hava yollarının, kronik inflamasyonuyla seyreden, yaygın obstrüksiyonu (tıkanma)dur. </a:t>
            </a:r>
          </a:p>
        </p:txBody>
      </p:sp>
      <p:pic>
        <p:nvPicPr>
          <p:cNvPr id="76804" name="Picture 7" descr="astt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3074988"/>
            <a:ext cx="3600450" cy="2595562"/>
          </a:xfrm>
        </p:spPr>
      </p:pic>
    </p:spTree>
    <p:extLst>
      <p:ext uri="{BB962C8B-B14F-4D97-AF65-F5344CB8AC3E}">
        <p14:creationId xmlns:p14="http://schemas.microsoft.com/office/powerpoint/2010/main" val="126556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77828" name="Picture 4" descr="Resim2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850" y="-3916363"/>
            <a:ext cx="16195675" cy="1214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8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Etyoloji </a:t>
            </a:r>
            <a:br>
              <a:rPr lang="tr-TR" sz="3800"/>
            </a:br>
            <a:endParaRPr lang="tr-TR" sz="38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Genetik yatkınlık önemlidir.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Ebeveynlerden birisi astımlıysa çocuklarda astım görülme sıklığı 3-5 kat artarken hem anne hem de baba da astım varsa çocukta görülme sıklığı 6-7 kat artar.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Sigara,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çeşitli irritan gazlar,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polenler,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tozlar,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hayvanlar,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bazı meslekler,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katkı maddeleri,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çeşitli ilaçlar, </a:t>
            </a:r>
          </a:p>
          <a:p>
            <a:pPr>
              <a:lnSpc>
                <a:spcPct val="90000"/>
              </a:lnSpc>
            </a:pPr>
            <a:r>
              <a:rPr lang="tr-TR" altLang="tr-TR" sz="2000">
                <a:latin typeface="Times New Roman" panose="02020603050405020304" pitchFamily="18" charset="0"/>
              </a:rPr>
              <a:t>deterjanlar</a:t>
            </a:r>
          </a:p>
        </p:txBody>
      </p:sp>
    </p:spTree>
    <p:extLst>
      <p:ext uri="{BB962C8B-B14F-4D97-AF65-F5344CB8AC3E}">
        <p14:creationId xmlns:p14="http://schemas.microsoft.com/office/powerpoint/2010/main" val="84250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800" b="1"/>
              <a:t>Belirti ve bulgular </a:t>
            </a:r>
            <a:br>
              <a:rPr lang="tr-TR" sz="3800"/>
            </a:br>
            <a:endParaRPr lang="tr-TR" sz="38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>
                <a:latin typeface="Times New Roman" panose="02020603050405020304" pitchFamily="18" charset="0"/>
              </a:rPr>
              <a:t>Nefes darlığı,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Kuru öksürük,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Hırıltılı ve hışırtılı solunum,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Göğüste sıkışıklık, </a:t>
            </a:r>
          </a:p>
          <a:p>
            <a:r>
              <a:rPr lang="tr-TR" altLang="tr-TR" sz="2400">
                <a:latin typeface="Times New Roman" panose="02020603050405020304" pitchFamily="18" charset="0"/>
              </a:rPr>
              <a:t>Sıklıkla geceleri gelen ve uykudan uyandıran inatçı öksürük vardır </a:t>
            </a:r>
          </a:p>
          <a:p>
            <a:endParaRPr lang="tr-TR" altLang="tr-T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4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b="1">
                <a:latin typeface="Times New Roman" panose="02020603050405020304" pitchFamily="18" charset="0"/>
              </a:rPr>
              <a:t>Tanı Yöntemleri: </a:t>
            </a:r>
            <a:r>
              <a:rPr lang="tr-TR" altLang="tr-TR" sz="2400">
                <a:latin typeface="Times New Roman" panose="02020603050405020304" pitchFamily="18" charset="0"/>
              </a:rPr>
              <a:t>İyi alınmış anamnez, akciğer grafileri, sekresyon incelemeleri, allerjik testler, solunum fonksiyon testleri tanı koymada yardımcı olur. </a:t>
            </a:r>
          </a:p>
          <a:p>
            <a:endParaRPr lang="tr-TR" altLang="tr-TR" sz="2400" b="1">
              <a:latin typeface="Times New Roman" panose="02020603050405020304" pitchFamily="18" charset="0"/>
            </a:endParaRPr>
          </a:p>
          <a:p>
            <a:r>
              <a:rPr lang="tr-TR" altLang="tr-TR" sz="2400" b="1">
                <a:latin typeface="Times New Roman" panose="02020603050405020304" pitchFamily="18" charset="0"/>
              </a:rPr>
              <a:t>Tedavi: </a:t>
            </a:r>
            <a:r>
              <a:rPr lang="tr-TR" altLang="tr-TR" sz="2400">
                <a:latin typeface="Times New Roman" panose="02020603050405020304" pitchFamily="18" charset="0"/>
              </a:rPr>
              <a:t>Tedavide en önemli adım hastanın hastalığı ile ilgili eğitimidir. Tıbbi tedavi uygulanır. </a:t>
            </a:r>
          </a:p>
        </p:txBody>
      </p:sp>
    </p:spTree>
    <p:extLst>
      <p:ext uri="{BB962C8B-B14F-4D97-AF65-F5344CB8AC3E}">
        <p14:creationId xmlns:p14="http://schemas.microsoft.com/office/powerpoint/2010/main" val="23706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87350"/>
            <a:ext cx="81026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1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198939" y="3246438"/>
            <a:ext cx="3794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/>
              <a:t>Solunum iş yükünün artış bulguları</a:t>
            </a:r>
          </a:p>
        </p:txBody>
      </p:sp>
      <p:pic>
        <p:nvPicPr>
          <p:cNvPr id="59395" name="Picture 3" descr="ANd9GcS2QVCrhXf-KcERdM2G8g9CQO7ccLVYIC8aWxB-q17oAiPgsZml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68401"/>
            <a:ext cx="66294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6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7509" r="45378" b="42903"/>
          <a:stretch>
            <a:fillRect/>
          </a:stretch>
        </p:blipFill>
        <p:spPr>
          <a:xfrm>
            <a:off x="1847850" y="981076"/>
            <a:ext cx="4535488" cy="5616575"/>
          </a:xfrm>
          <a:noFill/>
        </p:spPr>
      </p:pic>
      <p:sp>
        <p:nvSpPr>
          <p:cNvPr id="6041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672264" y="981076"/>
            <a:ext cx="3538537" cy="5616575"/>
          </a:xfrm>
        </p:spPr>
        <p:txBody>
          <a:bodyPr/>
          <a:lstStyle/>
          <a:p>
            <a:endParaRPr lang="tr-TR" altLang="tr-TR" b="1">
              <a:solidFill>
                <a:schemeClr val="tx2"/>
              </a:solidFill>
            </a:endParaRPr>
          </a:p>
          <a:p>
            <a:r>
              <a:rPr lang="tr-TR" altLang="tr-TR" b="1">
                <a:solidFill>
                  <a:schemeClr val="tx2"/>
                </a:solidFill>
                <a:latin typeface="Comic Sans MS" panose="030F0702030302020204" pitchFamily="66" charset="0"/>
              </a:rPr>
              <a:t>Alveoller </a:t>
            </a:r>
            <a:r>
              <a:rPr lang="tr-TR" altLang="tr-TR" b="1">
                <a:latin typeface="Comic Sans MS" panose="030F0702030302020204" pitchFamily="66" charset="0"/>
              </a:rPr>
              <a:t>Akciğerlerin fonksiyonel birimleri olan alveoller, küçük ve içi hava dolu keseciklerdir. Görünüşü üzüm salkımına benzer.</a:t>
            </a:r>
          </a:p>
          <a:p>
            <a:endParaRPr lang="tr-TR" altLang="tr-TR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      </a:t>
            </a:r>
            <a:r>
              <a:rPr lang="tr-TR" sz="3200" b="1">
                <a:latin typeface="Comic Sans MS" pitchFamily="-100" charset="0"/>
              </a:rPr>
              <a:t>SOLUK BORUSU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916113"/>
            <a:ext cx="4176712" cy="42100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  </a:t>
            </a:r>
            <a:r>
              <a:rPr lang="tr-TR" altLang="tr-TR" sz="1800" b="1" u="sng">
                <a:solidFill>
                  <a:schemeClr val="tx2"/>
                </a:solidFill>
                <a:latin typeface="Comic Sans MS" panose="030F0702030302020204" pitchFamily="66" charset="0"/>
              </a:rPr>
              <a:t>Soluk Borusunun Yapısı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  Trakea yaklaşık 2,5 cm genişliğinde 10-12 cm boyundadır. Kıkırdak halkalardan yapılmıştır. Sayıları 16-20 arasında değişir.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altLang="tr-TR" sz="2000" b="1">
                <a:latin typeface="Comic Sans MS" panose="030F0702030302020204" pitchFamily="66" charset="0"/>
              </a:rPr>
              <a:t> </a:t>
            </a:r>
            <a:r>
              <a:rPr lang="tr-TR" altLang="tr-TR" sz="1800" b="1">
                <a:latin typeface="Comic Sans MS" panose="030F0702030302020204" pitchFamily="66" charset="0"/>
              </a:rPr>
              <a:t>Trakea sağ ve sol 2 tane ana bronşa ayrılır. Bir bronş sağ bir bronş sol akciğere gider.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 Bronşların ince dallarına bronşiol denir.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     </a:t>
            </a:r>
            <a:r>
              <a:rPr lang="tr-TR" altLang="tr-TR" sz="1800" b="1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8659" r="53575" b="40147"/>
          <a:stretch>
            <a:fillRect/>
          </a:stretch>
        </p:blipFill>
        <p:spPr bwMode="auto">
          <a:xfrm>
            <a:off x="6024563" y="1773239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807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214313"/>
            <a:ext cx="7793037" cy="989012"/>
          </a:xfrm>
        </p:spPr>
        <p:txBody>
          <a:bodyPr/>
          <a:lstStyle/>
          <a:p>
            <a:pPr>
              <a:defRPr/>
            </a:pPr>
            <a:r>
              <a:rPr lang="tr-TR" sz="3200">
                <a:latin typeface="Arial Black" pitchFamily="-100" charset="0"/>
              </a:rPr>
              <a:t>   </a:t>
            </a:r>
            <a:r>
              <a:rPr lang="tr-TR" sz="3200" b="1">
                <a:latin typeface="Comic Sans MS" pitchFamily="-100" charset="0"/>
              </a:rPr>
              <a:t> AKCİĞERLER (PULMO)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989138"/>
            <a:ext cx="4032250" cy="40640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tr-TR" altLang="tr-TR" sz="2000" b="1">
                <a:latin typeface="Comic Sans MS" panose="030F0702030302020204" pitchFamily="66" charset="0"/>
              </a:rPr>
              <a:t>Solunum sisteminin oksijen ve karbondioksit değişiminin yapıldığı yerdir. Akciğerler costalar tarafından korunan hafif süngerimsi yumuşak elastik ve hassas bir organdır.</a:t>
            </a:r>
          </a:p>
          <a:p>
            <a:pPr>
              <a:lnSpc>
                <a:spcPct val="105000"/>
              </a:lnSpc>
            </a:pPr>
            <a:r>
              <a:rPr lang="tr-TR" altLang="tr-TR" sz="2000" b="1">
                <a:latin typeface="Comic Sans MS" panose="030F0702030302020204" pitchFamily="66" charset="0"/>
              </a:rPr>
              <a:t>Akciğerin uç kısmına akciğer tepesi </a:t>
            </a:r>
            <a:r>
              <a:rPr lang="tr-TR" altLang="tr-TR" sz="2000" b="1">
                <a:solidFill>
                  <a:srgbClr val="FF3300"/>
                </a:solidFill>
                <a:latin typeface="Comic Sans MS" panose="030F0702030302020204" pitchFamily="66" charset="0"/>
              </a:rPr>
              <a:t>(apex pulmonis),</a:t>
            </a:r>
            <a:r>
              <a:rPr lang="tr-TR" altLang="tr-TR" sz="2000" b="1">
                <a:latin typeface="Comic Sans MS" panose="030F0702030302020204" pitchFamily="66" charset="0"/>
              </a:rPr>
              <a:t> aşağıda geniş olan bölümüne ise akciğer tabanı</a:t>
            </a:r>
            <a:r>
              <a:rPr lang="tr-TR" altLang="tr-TR" sz="2000" b="1">
                <a:solidFill>
                  <a:srgbClr val="FF3300"/>
                </a:solidFill>
                <a:latin typeface="Comic Sans MS" panose="030F0702030302020204" pitchFamily="66" charset="0"/>
              </a:rPr>
              <a:t>(basis pulmonis)</a:t>
            </a:r>
            <a:r>
              <a:rPr lang="tr-TR" altLang="tr-TR" sz="2000" b="1">
                <a:latin typeface="Comic Sans MS" panose="030F0702030302020204" pitchFamily="66" charset="0"/>
              </a:rPr>
              <a:t> denir.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7683" r="45573" b="38194"/>
          <a:stretch>
            <a:fillRect/>
          </a:stretch>
        </p:blipFill>
        <p:spPr bwMode="auto">
          <a:xfrm>
            <a:off x="6383339" y="1628776"/>
            <a:ext cx="41052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365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3935413" y="1"/>
            <a:ext cx="6400800" cy="1889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566989" y="1412876"/>
            <a:ext cx="7058025" cy="518477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Akciğerin üzerini 2 katlı  plevra zarları örter. Akciğerin dış yüzeyini saran tabakasına visseral plevra, göğüs kafesinin iç yüzündeki tabakasına ise parietal plevra denir. 2 katlı zar arasında lenf sıvısı ve hava bulunur.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tr-TR" altLang="tr-TR" sz="1800" b="1">
                <a:latin typeface="Comic Sans MS" panose="030F0702030302020204" pitchFamily="66" charset="0"/>
              </a:rPr>
              <a:t>Akciğerin 4 tane yüzü vardır. Bunlar; </a:t>
            </a:r>
          </a:p>
          <a:p>
            <a:pPr>
              <a:lnSpc>
                <a:spcPct val="130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Facies costales=Kaburga ve göğüs duvarının iç yüzüne denir.</a:t>
            </a:r>
          </a:p>
          <a:p>
            <a:pPr>
              <a:lnSpc>
                <a:spcPct val="130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Facies mediastinalis= Akciğerin birbirine ve mediastinuma bakan yüzüne denir.</a:t>
            </a:r>
          </a:p>
          <a:p>
            <a:pPr>
              <a:lnSpc>
                <a:spcPct val="130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Facies interlobalis= Loblar arasındaki yüzeyine denir.</a:t>
            </a:r>
          </a:p>
          <a:p>
            <a:pPr>
              <a:lnSpc>
                <a:spcPct val="130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Facies diaphragmatica = Diafragma  üstüne  oturan yüzeyine denir.    </a:t>
            </a:r>
          </a:p>
        </p:txBody>
      </p:sp>
    </p:spTree>
    <p:extLst>
      <p:ext uri="{BB962C8B-B14F-4D97-AF65-F5344CB8AC3E}">
        <p14:creationId xmlns:p14="http://schemas.microsoft.com/office/powerpoint/2010/main" val="17520538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773238"/>
            <a:ext cx="4321175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sz="1800"/>
          </a:p>
          <a:p>
            <a:pPr>
              <a:lnSpc>
                <a:spcPct val="115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Akciğerin mediastinum yüzünde akciğer göbeği (hilus pulmonis) bulunur. Buradan</a:t>
            </a:r>
            <a:r>
              <a:rPr lang="tr-TR" altLang="tr-TR" sz="1800" b="1" i="1">
                <a:solidFill>
                  <a:srgbClr val="33CC33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1800" b="1" i="1">
                <a:solidFill>
                  <a:srgbClr val="FF3300"/>
                </a:solidFill>
                <a:latin typeface="Comic Sans MS" panose="030F0702030302020204" pitchFamily="66" charset="0"/>
              </a:rPr>
              <a:t>brochus pirincipalis dexter ya da sinister, sinirler, akciğer arteri ve venleri ve lenf damarları</a:t>
            </a:r>
            <a:r>
              <a:rPr lang="tr-TR" altLang="tr-TR" sz="1800" b="1">
                <a:latin typeface="Comic Sans MS" panose="030F0702030302020204" pitchFamily="66" charset="0"/>
              </a:rPr>
              <a:t> geçmektedir. Bu yapıların bağ doku ile sarılarak oluşturduğu yapıya akciğer kökü (radix pulmonis) denir.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endParaRPr lang="tr-TR" altLang="tr-TR" sz="1800" b="1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tr-TR" altLang="tr-TR" sz="1800" b="1">
                <a:latin typeface="Comic Sans MS" panose="030F0702030302020204" pitchFamily="66" charset="0"/>
              </a:rPr>
              <a:t>Akciğerler fissura denilen yarıklar ile loblara ayrılır. Sağ akciğer 3, sol akciğer 2 loba ayrılmıştır. </a:t>
            </a:r>
          </a:p>
        </p:txBody>
      </p:sp>
      <p:pic>
        <p:nvPicPr>
          <p:cNvPr id="645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9636" r="49268" b="41145"/>
          <a:stretch>
            <a:fillRect/>
          </a:stretch>
        </p:blipFill>
        <p:spPr bwMode="auto">
          <a:xfrm>
            <a:off x="6527800" y="1484314"/>
            <a:ext cx="4140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508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Geniş ekran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Teması</vt:lpstr>
      <vt:lpstr>ALT SOLUNUM YOLU HASTALIKLARI </vt:lpstr>
      <vt:lpstr>PowerPoint Sunusu</vt:lpstr>
      <vt:lpstr>PowerPoint Sunusu</vt:lpstr>
      <vt:lpstr>PowerPoint Sunusu</vt:lpstr>
      <vt:lpstr>PowerPoint Sunusu</vt:lpstr>
      <vt:lpstr>      SOLUK BORUSU</vt:lpstr>
      <vt:lpstr>    AKCİĞERLER (PULMO)</vt:lpstr>
      <vt:lpstr>PowerPoint Sunusu</vt:lpstr>
      <vt:lpstr>PowerPoint Sunusu</vt:lpstr>
      <vt:lpstr>PowerPoint Sunusu</vt:lpstr>
      <vt:lpstr>PowerPoint Sunusu</vt:lpstr>
      <vt:lpstr>   </vt:lpstr>
      <vt:lpstr>Bronşit </vt:lpstr>
      <vt:lpstr>Etyoloji  </vt:lpstr>
      <vt:lpstr>Belirti ve Bulgular  </vt:lpstr>
      <vt:lpstr>PowerPoint Sunusu</vt:lpstr>
      <vt:lpstr>Bronşiolit </vt:lpstr>
      <vt:lpstr>Etyoloji  </vt:lpstr>
      <vt:lpstr>Belirti ve bulgular  </vt:lpstr>
      <vt:lpstr>PowerPoint Sunusu</vt:lpstr>
      <vt:lpstr>Astım Bronşiyole (Astım Bronşit) </vt:lpstr>
      <vt:lpstr>PowerPoint Sunusu</vt:lpstr>
      <vt:lpstr>Etyoloji  </vt:lpstr>
      <vt:lpstr>Belirti ve bulgular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 SOLUNUM YOLU HASTALIKLARI </dc:title>
  <dc:creator>D</dc:creator>
  <cp:lastModifiedBy>D</cp:lastModifiedBy>
  <cp:revision>1</cp:revision>
  <dcterms:created xsi:type="dcterms:W3CDTF">2016-12-11T14:32:20Z</dcterms:created>
  <dcterms:modified xsi:type="dcterms:W3CDTF">2016-12-11T14:33:09Z</dcterms:modified>
</cp:coreProperties>
</file>