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84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78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8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A9A2B-2422-47BB-BDDF-1CFBD7F759B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5139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D7CD7-2F28-4EBA-8541-6FDF653B72E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009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9A361-1E1B-401C-B411-7F5CE37334F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2846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55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86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36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320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37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07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2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91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6EE7E-B7E7-4894-A49B-48F333314A33}" type="datetimeFigureOut">
              <a:rPr lang="tr-TR" smtClean="0"/>
              <a:t>11.12.2016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26455-C8E6-4588-B9AA-0773D43C8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70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349501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tr-TR" sz="3800" b="1"/>
              <a:t>ÜST SOLUNUM YOLU HASTALIKLARI</a:t>
            </a:r>
            <a:r>
              <a:rPr lang="tr-TR" sz="3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0297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b="1">
                <a:latin typeface="Times New Roman" panose="02020603050405020304" pitchFamily="18" charset="0"/>
              </a:rPr>
              <a:t>Tanı yöntemleri: </a:t>
            </a:r>
            <a:r>
              <a:rPr lang="tr-TR" altLang="tr-TR" sz="2400">
                <a:latin typeface="Times New Roman" panose="02020603050405020304" pitchFamily="18" charset="0"/>
              </a:rPr>
              <a:t>Tanı için boğaz kültürü yapılır. </a:t>
            </a:r>
          </a:p>
          <a:p>
            <a:r>
              <a:rPr lang="tr-TR" altLang="tr-TR" sz="2400" b="1">
                <a:latin typeface="Times New Roman" panose="02020603050405020304" pitchFamily="18" charset="0"/>
              </a:rPr>
              <a:t>Komplikasyonlar:</a:t>
            </a:r>
            <a:r>
              <a:rPr lang="tr-TR" altLang="tr-TR" sz="2400">
                <a:latin typeface="Times New Roman" panose="02020603050405020304" pitchFamily="18" charset="0"/>
              </a:rPr>
              <a:t>Ateşli romatizmal hastalıklar ve endokardit (kalbin endokard tabakasının iltihabı) tir. </a:t>
            </a:r>
          </a:p>
          <a:p>
            <a:r>
              <a:rPr lang="tr-TR" altLang="tr-TR" sz="2400" b="1">
                <a:latin typeface="Times New Roman" panose="02020603050405020304" pitchFamily="18" charset="0"/>
              </a:rPr>
              <a:t>Tedavi: </a:t>
            </a:r>
            <a:r>
              <a:rPr lang="tr-TR" altLang="tr-TR" sz="2400">
                <a:latin typeface="Times New Roman" panose="02020603050405020304" pitchFamily="18" charset="0"/>
              </a:rPr>
              <a:t>Etkene uygun antibiyotik verilir ve semptomatik tedavi uygulanır. </a:t>
            </a:r>
          </a:p>
          <a:p>
            <a:r>
              <a:rPr lang="tr-TR" altLang="tr-TR" sz="2400">
                <a:latin typeface="Times New Roman" panose="02020603050405020304" pitchFamily="18" charset="0"/>
              </a:rPr>
              <a:t>Farenjitin bulaşıcı özelliği olduğundan korunma çok önemlidir. Özellikle beta hemolitik streptokoklarla enfekte olan hastalarla yakın temas edilmemeli, salgılarından korunulmalıdır</a:t>
            </a:r>
          </a:p>
        </p:txBody>
      </p:sp>
    </p:spTree>
    <p:extLst>
      <p:ext uri="{BB962C8B-B14F-4D97-AF65-F5344CB8AC3E}">
        <p14:creationId xmlns:p14="http://schemas.microsoft.com/office/powerpoint/2010/main" val="267283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/>
              <a:t>Larenjit</a:t>
            </a:r>
            <a:r>
              <a:rPr lang="tr-TR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>
                <a:latin typeface="Times New Roman" panose="02020603050405020304" pitchFamily="18" charset="0"/>
              </a:rPr>
              <a:t>Üst solunum yolunun bir parçası olan larenksin inflamasyonudur (iltihaplanması). </a:t>
            </a:r>
          </a:p>
        </p:txBody>
      </p:sp>
      <p:pic>
        <p:nvPicPr>
          <p:cNvPr id="40964" name="Picture 5" descr="l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2565401"/>
            <a:ext cx="4103688" cy="318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818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Etyoloji </a:t>
            </a:r>
            <a:br>
              <a:rPr lang="tr-TR" sz="3800"/>
            </a:br>
            <a:endParaRPr lang="tr-TR" sz="38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000">
                <a:latin typeface="Times New Roman" panose="02020603050405020304" pitchFamily="18" charset="0"/>
              </a:rPr>
              <a:t>Genellikle çocuklarda görülür (6 ay - 6 yaşta sık). 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Özellikle soğuk havalarda ortaya çıkan bir tablodur.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Sekonder enfeksiyon olarak da ortaya çıkabilmektedir. 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Inflamasyonun nedeni genelde virüslerdir. 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Vücut direncinin düşmesi, iyi beslenememe ve ani ısı değişimleri hastalığa yatkınlık nedenidir. </a:t>
            </a:r>
          </a:p>
        </p:txBody>
      </p:sp>
      <p:pic>
        <p:nvPicPr>
          <p:cNvPr id="41988" name="Picture 5" descr="lklkl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32626" y="1484314"/>
            <a:ext cx="2843213" cy="2770187"/>
          </a:xfrm>
        </p:spPr>
      </p:pic>
    </p:spTree>
    <p:extLst>
      <p:ext uri="{BB962C8B-B14F-4D97-AF65-F5344CB8AC3E}">
        <p14:creationId xmlns:p14="http://schemas.microsoft.com/office/powerpoint/2010/main" val="4167814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Belirti ve bulgular </a:t>
            </a:r>
            <a:br>
              <a:rPr lang="tr-TR" sz="3800"/>
            </a:br>
            <a:endParaRPr lang="tr-TR" sz="38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2000">
                <a:latin typeface="Times New Roman" pitchFamily="-100" charset="0"/>
              </a:rPr>
              <a:t>Yetişkinlerde; ses kısıklığı, öksürük, ağrı, bazen ateşle seyreden bir durum söz konusudur. </a:t>
            </a:r>
          </a:p>
          <a:p>
            <a:pPr>
              <a:defRPr/>
            </a:pPr>
            <a:r>
              <a:rPr lang="tr-TR" sz="2000">
                <a:latin typeface="Times New Roman" pitchFamily="-100" charset="0"/>
              </a:rPr>
              <a:t>Çocuklarda daha ağır bir tablo görüleblir. </a:t>
            </a:r>
          </a:p>
          <a:p>
            <a:pPr>
              <a:defRPr/>
            </a:pPr>
            <a:r>
              <a:rPr lang="tr-TR" sz="2000">
                <a:latin typeface="Times New Roman" pitchFamily="-100" charset="0"/>
              </a:rPr>
              <a:t>Çocuklarda 2-3 gün önceden başlayan hafif ateş, öksürük, burun akıntısı, daha sonra öksürük, ses kısıklığı, inspiratuvar stridor (larenks spazmı) gelişir. </a:t>
            </a:r>
          </a:p>
          <a:p>
            <a:pPr>
              <a:defRPr/>
            </a:pPr>
            <a:r>
              <a:rPr lang="tr-TR" sz="2000">
                <a:latin typeface="Times New Roman" pitchFamily="-100" charset="0"/>
              </a:rPr>
              <a:t>Daha ağır durumlarda, supraklavikular çekilmeler, siyanoz, hipoksi bulguları oluşur. </a:t>
            </a:r>
          </a:p>
          <a:p>
            <a:pPr>
              <a:defRPr/>
            </a:pPr>
            <a:endParaRPr lang="tr-TR" sz="2000">
              <a:latin typeface="Times New Roman" pitchFamily="-100" charset="0"/>
            </a:endParaRPr>
          </a:p>
        </p:txBody>
      </p:sp>
      <p:pic>
        <p:nvPicPr>
          <p:cNvPr id="43012" name="Picture 5" descr="seses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3701" y="1844676"/>
            <a:ext cx="3000375" cy="3095625"/>
          </a:xfrm>
        </p:spPr>
      </p:pic>
    </p:spTree>
    <p:extLst>
      <p:ext uri="{BB962C8B-B14F-4D97-AF65-F5344CB8AC3E}">
        <p14:creationId xmlns:p14="http://schemas.microsoft.com/office/powerpoint/2010/main" val="376230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000" b="1">
                <a:latin typeface="Times New Roman" panose="02020603050405020304" pitchFamily="18" charset="0"/>
              </a:rPr>
              <a:t>Tanı Yöntemleri: </a:t>
            </a:r>
            <a:r>
              <a:rPr lang="tr-TR" altLang="tr-TR" sz="2000">
                <a:latin typeface="Times New Roman" panose="02020603050405020304" pitchFamily="18" charset="0"/>
              </a:rPr>
              <a:t>Klinik belirti ve bulgulara dayanılarak tanı konur; çünkü tablo tipiktir. Yine de alt solunum yollarına ait enfeksiyon yayılımı açısından grafiler çekilmelidir. Çocuklarda kan gazlarına bakılabilir. </a:t>
            </a:r>
          </a:p>
          <a:p>
            <a:r>
              <a:rPr lang="tr-TR" altLang="tr-TR" sz="2000" b="1">
                <a:latin typeface="Times New Roman" panose="02020603050405020304" pitchFamily="18" charset="0"/>
              </a:rPr>
              <a:t>Tedavi: </a:t>
            </a:r>
            <a:r>
              <a:rPr lang="tr-TR" altLang="tr-TR" sz="2000">
                <a:latin typeface="Times New Roman" panose="02020603050405020304" pitchFamily="18" charset="0"/>
              </a:rPr>
              <a:t>Durumu ağır olan çocuklarda ve yaşlılarda tedavi hastane şartlarında yapılmalıdır. Tıbbi tedavi yapılır. </a:t>
            </a:r>
          </a:p>
        </p:txBody>
      </p:sp>
      <p:pic>
        <p:nvPicPr>
          <p:cNvPr id="44036" name="Picture 6" descr="aklkl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6363" y="1773238"/>
            <a:ext cx="3816350" cy="2900362"/>
          </a:xfrm>
        </p:spPr>
      </p:pic>
    </p:spTree>
    <p:extLst>
      <p:ext uri="{BB962C8B-B14F-4D97-AF65-F5344CB8AC3E}">
        <p14:creationId xmlns:p14="http://schemas.microsoft.com/office/powerpoint/2010/main" val="2937914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/>
              <a:t>Anjin</a:t>
            </a:r>
            <a:r>
              <a:rPr lang="tr-TR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000">
                <a:latin typeface="Times New Roman" panose="02020603050405020304" pitchFamily="18" charset="0"/>
              </a:rPr>
              <a:t>Tonsillaların ve farenksin iltihaplanması ile karekterize bir hastalıktır. 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Daha çok çocuklarda görülür. </a:t>
            </a:r>
          </a:p>
          <a:p>
            <a:endParaRPr lang="tr-TR" altLang="tr-TR" sz="2600"/>
          </a:p>
          <a:p>
            <a:r>
              <a:rPr lang="tr-TR" altLang="tr-TR" sz="2000" b="1">
                <a:latin typeface="Times New Roman" panose="02020603050405020304" pitchFamily="18" charset="0"/>
              </a:rPr>
              <a:t>Etyoloji </a:t>
            </a:r>
            <a:r>
              <a:rPr lang="tr-TR" altLang="tr-TR" sz="2000">
                <a:latin typeface="Times New Roman" panose="02020603050405020304" pitchFamily="18" charset="0"/>
              </a:rPr>
              <a:t>:Çok çeşitli mikroorganizmalar tarafından meydana gelsede daha çok beta hemolitik streptokoklarla oluşmaktadır. </a:t>
            </a:r>
          </a:p>
        </p:txBody>
      </p:sp>
      <p:pic>
        <p:nvPicPr>
          <p:cNvPr id="45060" name="Picture 5" descr="anjjj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59600" y="1700213"/>
            <a:ext cx="3384550" cy="2538412"/>
          </a:xfrm>
        </p:spPr>
      </p:pic>
    </p:spTree>
    <p:extLst>
      <p:ext uri="{BB962C8B-B14F-4D97-AF65-F5344CB8AC3E}">
        <p14:creationId xmlns:p14="http://schemas.microsoft.com/office/powerpoint/2010/main" val="4126445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Belirti ve Bulgular </a:t>
            </a:r>
            <a:br>
              <a:rPr lang="tr-TR" sz="3800"/>
            </a:br>
            <a:endParaRPr lang="tr-TR" sz="38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Yutma güçlüğü ve ağrı 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Ani başlayan ateş,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Boğaz ağrısı,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Dilin paslı ve şişmesi,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Bulantı, kusma, iştahsızlık,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Ağızda kötü koku,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Bademcik ve yutakta kızarıklık ile şişlik nedeniyle hastanın ağzını zor açması.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Kol ve bacaklarda ağrı,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Öksürük, ses kısıklığı,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Burun akıntısı,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Çene altı lenf bezlerinde ağrı, </a:t>
            </a:r>
          </a:p>
          <a:p>
            <a:pPr>
              <a:lnSpc>
                <a:spcPct val="8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Bademciklerin üzerinde apseler, iltihaplı akıntı, küçük kanama odakları en önemli belirti ve bulgudur. </a:t>
            </a:r>
          </a:p>
          <a:p>
            <a:pPr>
              <a:lnSpc>
                <a:spcPct val="80000"/>
              </a:lnSpc>
            </a:pPr>
            <a:endParaRPr lang="tr-TR" altLang="tr-TR" sz="2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98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Belirti ve bulgular </a:t>
            </a:r>
            <a:br>
              <a:rPr lang="tr-TR" sz="3800"/>
            </a:br>
            <a:endParaRPr lang="tr-TR" sz="38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Ateş yükselmesi,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Boğazda ağrı, kuruluk, yanma ve kaşınma hissi,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Yutma güçlüğü,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Bulantı,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Gıcık öksürüğü,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Burun akıntısı ya da burun tıkanıklığı,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Enfeksiyon, larenkse yayılmışsa ses kısıklığı ile ortaya çıkar. </a:t>
            </a:r>
          </a:p>
          <a:p>
            <a:pPr>
              <a:lnSpc>
                <a:spcPct val="90000"/>
              </a:lnSpc>
            </a:pPr>
            <a:endParaRPr lang="tr-TR" altLang="tr-TR" sz="2000">
              <a:latin typeface="Times New Roman" panose="02020603050405020304" pitchFamily="18" charset="0"/>
            </a:endParaRPr>
          </a:p>
        </p:txBody>
      </p:sp>
      <p:pic>
        <p:nvPicPr>
          <p:cNvPr id="47108" name="Picture 5" descr="bhbhb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6364" y="1628775"/>
            <a:ext cx="3887787" cy="2954338"/>
          </a:xfrm>
        </p:spPr>
      </p:pic>
    </p:spTree>
    <p:extLst>
      <p:ext uri="{BB962C8B-B14F-4D97-AF65-F5344CB8AC3E}">
        <p14:creationId xmlns:p14="http://schemas.microsoft.com/office/powerpoint/2010/main" val="1416780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Komplikasyonlar </a:t>
            </a:r>
            <a:br>
              <a:rPr lang="tr-TR" sz="3800"/>
            </a:br>
            <a:endParaRPr lang="tr-TR" sz="38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>
                <a:latin typeface="Times New Roman" panose="02020603050405020304" pitchFamily="18" charset="0"/>
              </a:rPr>
              <a:t>Orta kulak iltihabı, </a:t>
            </a:r>
          </a:p>
          <a:p>
            <a:r>
              <a:rPr lang="tr-TR" altLang="tr-TR">
                <a:latin typeface="Times New Roman" panose="02020603050405020304" pitchFamily="18" charset="0"/>
              </a:rPr>
              <a:t>Kalp ve eklem romatizması, </a:t>
            </a:r>
          </a:p>
          <a:p>
            <a:r>
              <a:rPr lang="tr-TR" altLang="tr-TR">
                <a:latin typeface="Times New Roman" panose="02020603050405020304" pitchFamily="18" charset="0"/>
              </a:rPr>
              <a:t>Sinüzit, </a:t>
            </a:r>
          </a:p>
          <a:p>
            <a:r>
              <a:rPr lang="tr-TR" altLang="tr-TR">
                <a:latin typeface="Times New Roman" panose="02020603050405020304" pitchFamily="18" charset="0"/>
              </a:rPr>
              <a:t>Kronik anjindir. </a:t>
            </a:r>
          </a:p>
          <a:p>
            <a:endParaRPr lang="tr-TR" altLang="tr-T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12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400" b="1">
                <a:latin typeface="Times New Roman" panose="02020603050405020304" pitchFamily="18" charset="0"/>
              </a:rPr>
              <a:t>Tanı Yöntemleri: </a:t>
            </a:r>
            <a:r>
              <a:rPr lang="tr-TR" altLang="tr-TR" sz="2400">
                <a:latin typeface="Times New Roman" panose="02020603050405020304" pitchFamily="18" charset="0"/>
              </a:rPr>
              <a:t>Tablo tipiktir, klinik belirti ve bulgulara dayanılarak tanı konur. Hastalık etkeninin tespiti için boğaz kültürü taraması yapılır. </a:t>
            </a:r>
          </a:p>
          <a:p>
            <a:pPr>
              <a:lnSpc>
                <a:spcPct val="90000"/>
              </a:lnSpc>
            </a:pPr>
            <a:endParaRPr lang="tr-TR" altLang="tr-TR" sz="2400" b="1">
              <a:latin typeface="Times New Roman" panose="02020603050405020304" pitchFamily="18" charset="0"/>
            </a:endParaRPr>
          </a:p>
        </p:txBody>
      </p:sp>
      <p:pic>
        <p:nvPicPr>
          <p:cNvPr id="49156" name="Picture 6" descr="lşlşlş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11901" y="1700214"/>
            <a:ext cx="3732213" cy="2784475"/>
          </a:xfrm>
        </p:spPr>
      </p:pic>
    </p:spTree>
    <p:extLst>
      <p:ext uri="{BB962C8B-B14F-4D97-AF65-F5344CB8AC3E}">
        <p14:creationId xmlns:p14="http://schemas.microsoft.com/office/powerpoint/2010/main" val="278256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Sinusler</a:t>
            </a:r>
          </a:p>
        </p:txBody>
      </p:sp>
      <p:pic>
        <p:nvPicPr>
          <p:cNvPr id="317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9225" y="3409950"/>
            <a:ext cx="1123950" cy="1181100"/>
          </a:xfrm>
        </p:spPr>
      </p:pic>
    </p:spTree>
    <p:extLst>
      <p:ext uri="{BB962C8B-B14F-4D97-AF65-F5344CB8AC3E}">
        <p14:creationId xmlns:p14="http://schemas.microsoft.com/office/powerpoint/2010/main" val="228791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/>
              <a:t>Tonsillit</a:t>
            </a:r>
            <a:r>
              <a:rPr lang="tr-TR"/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400">
                <a:latin typeface="Times New Roman" panose="02020603050405020304" pitchFamily="18" charset="0"/>
              </a:rPr>
              <a:t>Tonsillit, tonsilla palatinaların enfeksiyonudur. </a:t>
            </a:r>
          </a:p>
          <a:p>
            <a:r>
              <a:rPr lang="tr-TR" altLang="tr-TR" sz="2400">
                <a:latin typeface="Times New Roman" panose="02020603050405020304" pitchFamily="18" charset="0"/>
              </a:rPr>
              <a:t>Akut tonsillit, iyileşmeden dört haftadan uzun sürerse kronik tonsillit adını alır. </a:t>
            </a:r>
          </a:p>
          <a:p>
            <a:r>
              <a:rPr lang="tr-TR" altLang="tr-TR" sz="2400">
                <a:latin typeface="Times New Roman" panose="02020603050405020304" pitchFamily="18" charset="0"/>
              </a:rPr>
              <a:t>Sıklıkla çocuklarda görülür. </a:t>
            </a:r>
          </a:p>
        </p:txBody>
      </p:sp>
      <p:pic>
        <p:nvPicPr>
          <p:cNvPr id="50180" name="Picture 5" descr="tonh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3701" y="1557339"/>
            <a:ext cx="3362325" cy="3468687"/>
          </a:xfrm>
        </p:spPr>
      </p:pic>
    </p:spTree>
    <p:extLst>
      <p:ext uri="{BB962C8B-B14F-4D97-AF65-F5344CB8AC3E}">
        <p14:creationId xmlns:p14="http://schemas.microsoft.com/office/powerpoint/2010/main" val="2333424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Tonsilit- Adenoidit</a:t>
            </a:r>
          </a:p>
        </p:txBody>
      </p:sp>
      <p:pic>
        <p:nvPicPr>
          <p:cNvPr id="5120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32175" y="1600201"/>
            <a:ext cx="4535488" cy="4441825"/>
          </a:xfrm>
        </p:spPr>
      </p:pic>
    </p:spTree>
    <p:extLst>
      <p:ext uri="{BB962C8B-B14F-4D97-AF65-F5344CB8AC3E}">
        <p14:creationId xmlns:p14="http://schemas.microsoft.com/office/powerpoint/2010/main" val="1317341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/>
              <a:t>Etyoloji: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tr-TR" altLang="tr-TR" sz="2600"/>
          </a:p>
          <a:p>
            <a:r>
              <a:rPr lang="tr-TR" altLang="tr-TR" sz="2400">
                <a:latin typeface="Times New Roman" panose="02020603050405020304" pitchFamily="18" charset="0"/>
              </a:rPr>
              <a:t>Okul öncesi çocuklarda virüsler, daha büyük çocuklarda ise bakteriler daha sık etkendir. </a:t>
            </a:r>
          </a:p>
          <a:p>
            <a:r>
              <a:rPr lang="tr-TR" altLang="tr-TR" sz="2400">
                <a:latin typeface="Times New Roman" panose="02020603050405020304" pitchFamily="18" charset="0"/>
              </a:rPr>
              <a:t>Ancak en sık izole edilen bakteri, beta hemolitik streptokoktur. </a:t>
            </a:r>
          </a:p>
          <a:p>
            <a:endParaRPr lang="tr-TR" altLang="tr-TR" sz="2400">
              <a:latin typeface="Times New Roman" panose="02020603050405020304" pitchFamily="18" charset="0"/>
            </a:endParaRPr>
          </a:p>
        </p:txBody>
      </p:sp>
      <p:pic>
        <p:nvPicPr>
          <p:cNvPr id="52228" name="Picture 5" descr="lşlşlş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8439" y="3789363"/>
            <a:ext cx="3889375" cy="2170112"/>
          </a:xfrm>
        </p:spPr>
      </p:pic>
    </p:spTree>
    <p:extLst>
      <p:ext uri="{BB962C8B-B14F-4D97-AF65-F5344CB8AC3E}">
        <p14:creationId xmlns:p14="http://schemas.microsoft.com/office/powerpoint/2010/main" val="1148773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Belirti ve bulgular </a:t>
            </a:r>
            <a:br>
              <a:rPr lang="tr-TR" sz="3800"/>
            </a:br>
            <a:endParaRPr lang="tr-TR" sz="38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Ani başlayan üşüme ve titremeyle birlikte ateş,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Boğaz ağrısı,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Yutma güçlüğü,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Baş ağrısı,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Kırgınlık, eklem ağrıları ve kulağa yansıyan ağrı,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Çocuklarda letarji (uyku hali), karın ağrısı, kusma, febril konvülziyonlar,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Servikal lenfadenopatiler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Tonsiller hiperemik (kızarık) ve hipertrofik (aşırı büyük) durumlar, </a:t>
            </a:r>
          </a:p>
        </p:txBody>
      </p:sp>
      <p:pic>
        <p:nvPicPr>
          <p:cNvPr id="53252" name="Picture 5" descr="şşşpp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0464" y="1412876"/>
            <a:ext cx="3887787" cy="3508375"/>
          </a:xfrm>
        </p:spPr>
      </p:pic>
    </p:spTree>
    <p:extLst>
      <p:ext uri="{BB962C8B-B14F-4D97-AF65-F5344CB8AC3E}">
        <p14:creationId xmlns:p14="http://schemas.microsoft.com/office/powerpoint/2010/main" val="1925477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4000"/>
              <a:t>Solunum Sist. (Üst Solunum Yolu) Hastalıkları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Tonsilit- Adenoidit:</a:t>
            </a:r>
          </a:p>
          <a:p>
            <a:r>
              <a:rPr lang="tr-TR" altLang="tr-TR"/>
              <a:t>Adenoiditte tnsilit belirtileri ile birlikte ağızdan solunum,kulak akıntısı,ağrısı,kötü koku,ses bozuklukları,gürültülü solunum, akut oditis media,uyku apnesi,pulmoner hipertansiyon görülebilir.</a:t>
            </a:r>
          </a:p>
          <a:p>
            <a:r>
              <a:rPr lang="tr-TR" altLang="tr-TR"/>
              <a:t>TED:Analjezik,Antipiretik,İstirahat,özel gargaralar(Dekonjestan etkili)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01744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4000"/>
              <a:t>Solunum(Üst Solunum Yolu) Sist.Hastalıkları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altLang="tr-TR" sz="2400"/>
              <a:t>Peritonsiller abse;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Larenjit:Ses kısıklığı,öksürük görülür.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Uykuda tıkanma(Uyku apne Sendromu)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Burun Kanaması(Epistaksis)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Burun Tıkanıklıkları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Septum Deviasyunu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Konka Hipertrofisi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Nazal Polip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Larenks tıkanması-Ödemi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Larenks Kanserleri:Yutma ve solunuma ilişkin sorunlar görülür.</a:t>
            </a:r>
          </a:p>
        </p:txBody>
      </p:sp>
    </p:spTree>
    <p:extLst>
      <p:ext uri="{BB962C8B-B14F-4D97-AF65-F5344CB8AC3E}">
        <p14:creationId xmlns:p14="http://schemas.microsoft.com/office/powerpoint/2010/main" val="303602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/>
              <a:t>Rinit</a:t>
            </a:r>
            <a:r>
              <a:rPr lang="tr-TR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71500" indent="-571500"/>
            <a:r>
              <a:rPr lang="tr-TR" altLang="tr-TR" sz="2000">
                <a:latin typeface="Times New Roman" panose="02020603050405020304" pitchFamily="18" charset="0"/>
              </a:rPr>
              <a:t>Rinit, burun içini kaplayan mukozanın enflamasyonudur. </a:t>
            </a:r>
          </a:p>
          <a:p>
            <a:pPr marL="571500" indent="-571500"/>
            <a:r>
              <a:rPr lang="tr-TR" altLang="tr-TR" sz="2000">
                <a:latin typeface="Times New Roman" panose="02020603050405020304" pitchFamily="18" charset="0"/>
              </a:rPr>
              <a:t>İnsanlarda en sık görülen viral enfeksiyon bir rinit türü olan nezledir. </a:t>
            </a:r>
          </a:p>
          <a:p>
            <a:pPr marL="571500" indent="-571500"/>
            <a:r>
              <a:rPr lang="tr-TR" altLang="tr-TR" sz="2000">
                <a:latin typeface="Times New Roman" panose="02020603050405020304" pitchFamily="18" charset="0"/>
              </a:rPr>
              <a:t>Rinitler, ana hatlarıyla üç gruba ayrılır. Bunlar;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tr-TR" altLang="tr-TR" sz="2000">
                <a:latin typeface="Times New Roman" panose="02020603050405020304" pitchFamily="18" charset="0"/>
              </a:rPr>
              <a:t>Alerjik rinitler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tr-TR" altLang="tr-TR" sz="2000">
                <a:latin typeface="Times New Roman" panose="02020603050405020304" pitchFamily="18" charset="0"/>
              </a:rPr>
              <a:t>Enfeksiyöz rinitler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tr-TR" altLang="tr-TR" sz="2000">
                <a:latin typeface="Times New Roman" panose="02020603050405020304" pitchFamily="18" charset="0"/>
              </a:rPr>
              <a:t>Non alerjik veya nonenfeksiyöz rinitlerdir. </a:t>
            </a:r>
          </a:p>
        </p:txBody>
      </p:sp>
      <p:pic>
        <p:nvPicPr>
          <p:cNvPr id="32772" name="Picture 4" descr="rin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48526" y="1341439"/>
            <a:ext cx="3059113" cy="3652837"/>
          </a:xfrm>
        </p:spPr>
      </p:pic>
    </p:spTree>
    <p:extLst>
      <p:ext uri="{BB962C8B-B14F-4D97-AF65-F5344CB8AC3E}">
        <p14:creationId xmlns:p14="http://schemas.microsoft.com/office/powerpoint/2010/main" val="2880858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Etyoloji </a:t>
            </a:r>
            <a:br>
              <a:rPr lang="tr-TR" sz="3800"/>
            </a:br>
            <a:endParaRPr lang="tr-TR" sz="38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b="1">
                <a:latin typeface="Times New Roman" panose="02020603050405020304" pitchFamily="18" charset="0"/>
              </a:rPr>
              <a:t>Alerjik rinitte</a:t>
            </a:r>
            <a:r>
              <a:rPr lang="tr-TR" altLang="tr-TR" sz="2400">
                <a:latin typeface="Times New Roman" panose="02020603050405020304" pitchFamily="18" charset="0"/>
              </a:rPr>
              <a:t> aşırı duyarlılık ve genetik faktörler ön plandadır. </a:t>
            </a:r>
          </a:p>
          <a:p>
            <a:endParaRPr lang="tr-TR" altLang="tr-TR" sz="2400" b="1">
              <a:latin typeface="Times New Roman" panose="02020603050405020304" pitchFamily="18" charset="0"/>
            </a:endParaRPr>
          </a:p>
          <a:p>
            <a:r>
              <a:rPr lang="tr-TR" altLang="tr-TR" sz="2400" b="1">
                <a:latin typeface="Times New Roman" panose="02020603050405020304" pitchFamily="18" charset="0"/>
              </a:rPr>
              <a:t>Enfeksiyöz rinitlerde </a:t>
            </a:r>
            <a:r>
              <a:rPr lang="tr-TR" altLang="tr-TR" sz="2400">
                <a:latin typeface="Times New Roman" panose="02020603050405020304" pitchFamily="18" charset="0"/>
              </a:rPr>
              <a:t>en sık etkenler virüslerdir. </a:t>
            </a:r>
          </a:p>
          <a:p>
            <a:endParaRPr lang="tr-TR" altLang="tr-TR" sz="2400" b="1">
              <a:latin typeface="Times New Roman" panose="02020603050405020304" pitchFamily="18" charset="0"/>
            </a:endParaRPr>
          </a:p>
          <a:p>
            <a:r>
              <a:rPr lang="tr-TR" altLang="tr-TR" sz="2400" b="1">
                <a:latin typeface="Times New Roman" panose="02020603050405020304" pitchFamily="18" charset="0"/>
              </a:rPr>
              <a:t>Nonalerjik-nonenfeksiyöz rinitlerin </a:t>
            </a:r>
            <a:r>
              <a:rPr lang="tr-TR" altLang="tr-TR" sz="2400">
                <a:latin typeface="Times New Roman" panose="02020603050405020304" pitchFamily="18" charset="0"/>
              </a:rPr>
              <a:t>nedeni de lokal kullanılan steroitler, stres, östrojen etkisi, larenjektomi ve trakeotomi sayılabilir. </a:t>
            </a:r>
          </a:p>
          <a:p>
            <a:endParaRPr lang="tr-TR" altLang="tr-T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13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Belirti ve bulgular </a:t>
            </a:r>
            <a:br>
              <a:rPr lang="tr-TR" sz="3800"/>
            </a:br>
            <a:endParaRPr lang="tr-TR" sz="38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Hapşırma,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Burun tıkanıklığı,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Sulu ve bol burun akıntısı,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Burunda, gözde veya damakta kaşıntı (En sık görülen semptomlardır),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Koku almada bozukluk,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Gözaltında şişkinlik ve koyu çizgiler,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Seröz postnazal akıntı,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Ses değişikliği,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Kurutlanma ve epistaksis (burun kanaması), </a:t>
            </a:r>
          </a:p>
          <a:p>
            <a:pPr>
              <a:lnSpc>
                <a:spcPct val="9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Bazen polip görülebilir. şikayetler, mevsimsel olarak özellikle ilkbaharda görülür. </a:t>
            </a:r>
          </a:p>
        </p:txBody>
      </p:sp>
      <p:pic>
        <p:nvPicPr>
          <p:cNvPr id="34820" name="Picture 4" descr="bnbnbn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3701" y="1196976"/>
            <a:ext cx="2879725" cy="2303463"/>
          </a:xfrm>
        </p:spPr>
      </p:pic>
      <p:pic>
        <p:nvPicPr>
          <p:cNvPr id="34821" name="Picture 5" descr="fdfddf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72264" y="3933825"/>
            <a:ext cx="2879725" cy="1892300"/>
          </a:xfrm>
        </p:spPr>
      </p:pic>
    </p:spTree>
    <p:extLst>
      <p:ext uri="{BB962C8B-B14F-4D97-AF65-F5344CB8AC3E}">
        <p14:creationId xmlns:p14="http://schemas.microsoft.com/office/powerpoint/2010/main" val="172640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5843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9650" y="1125539"/>
            <a:ext cx="3544888" cy="4052887"/>
          </a:xfrm>
          <a:noFill/>
        </p:spPr>
      </p:pic>
      <p:pic>
        <p:nvPicPr>
          <p:cNvPr id="3584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11900" y="1196975"/>
            <a:ext cx="3646488" cy="4014788"/>
          </a:xfrm>
          <a:noFill/>
        </p:spPr>
      </p:pic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424113" y="5373688"/>
            <a:ext cx="285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Normal burun mukozası</a:t>
            </a:r>
            <a:r>
              <a:rPr lang="tr-TR" altLang="tr-TR"/>
              <a:t> 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6600825" y="5373688"/>
            <a:ext cx="254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Allerjik rinitli mukoza</a:t>
            </a:r>
            <a:r>
              <a:rPr lang="tr-TR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919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/>
              <a:t>Farenjit</a:t>
            </a:r>
            <a:r>
              <a:rPr lang="tr-TR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000">
                <a:latin typeface="Times New Roman" panose="02020603050405020304" pitchFamily="18" charset="0"/>
              </a:rPr>
              <a:t>Farenks mukozasının iltihabi bir hastalığıdır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Farenjitte, orofarenksin iltihaplanması söz konusudur. 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Akut ve kronik olarak seyreder. 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Farenksin, birdenbire başlayan enfeksiyonuna akut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Tekrarlayan uzun süreli enfeksiyonuna da kronik faranjit denir </a:t>
            </a:r>
          </a:p>
        </p:txBody>
      </p:sp>
      <p:pic>
        <p:nvPicPr>
          <p:cNvPr id="36868" name="Picture 5" descr="fe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3700" y="1557338"/>
            <a:ext cx="3360738" cy="3467100"/>
          </a:xfrm>
        </p:spPr>
      </p:pic>
    </p:spTree>
    <p:extLst>
      <p:ext uri="{BB962C8B-B14F-4D97-AF65-F5344CB8AC3E}">
        <p14:creationId xmlns:p14="http://schemas.microsoft.com/office/powerpoint/2010/main" val="2507936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800" b="1"/>
              <a:t>Etyoloji </a:t>
            </a:r>
            <a:br>
              <a:rPr lang="tr-TR" sz="3800"/>
            </a:br>
            <a:endParaRPr lang="tr-TR" sz="38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000">
                <a:latin typeface="Times New Roman" panose="02020603050405020304" pitchFamily="18" charset="0"/>
              </a:rPr>
              <a:t>Faranjit viral veya bakteriyel kaynaklı olabilir. </a:t>
            </a:r>
          </a:p>
          <a:p>
            <a:r>
              <a:rPr lang="tr-TR" altLang="tr-TR" sz="2000">
                <a:latin typeface="Times New Roman" panose="02020603050405020304" pitchFamily="18" charset="0"/>
              </a:rPr>
              <a:t>Bazı kimyasal ve irritan maddelerin de farenkse teması, ile akut farenjit gelişebilir. </a:t>
            </a:r>
          </a:p>
        </p:txBody>
      </p:sp>
      <p:pic>
        <p:nvPicPr>
          <p:cNvPr id="37892" name="Picture 5" descr="rfrf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35414" y="3068639"/>
            <a:ext cx="3887787" cy="2752725"/>
          </a:xfrm>
        </p:spPr>
      </p:pic>
    </p:spTree>
    <p:extLst>
      <p:ext uri="{BB962C8B-B14F-4D97-AF65-F5344CB8AC3E}">
        <p14:creationId xmlns:p14="http://schemas.microsoft.com/office/powerpoint/2010/main" val="883391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>
                <a:latin typeface="Times New Roman" pitchFamily="-100" charset="0"/>
              </a:rPr>
              <a:t>Farenjit aşağıdaki durumlarda kronikleşebilir: </a:t>
            </a:r>
            <a:br>
              <a:rPr lang="tr-TR" sz="3200">
                <a:latin typeface="Times New Roman" pitchFamily="-100" charset="0"/>
              </a:rPr>
            </a:br>
            <a:endParaRPr lang="tr-TR" sz="3200">
              <a:latin typeface="Times New Roman" pitchFamily="-100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Üst solunum yollarını irrite eden gazlar ve tozların bulunduğu ortamda çalışma,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Yüksek sesle konuşma,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Kronik öksürük,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Alkol ve sigara,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Gastroözefageal reflü,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İyi tedavi edilmeyen akut farenjit,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Beta enfeksiyonu, </a:t>
            </a:r>
          </a:p>
          <a:p>
            <a:pPr>
              <a:lnSpc>
                <a:spcPct val="90000"/>
              </a:lnSpc>
            </a:pPr>
            <a:r>
              <a:rPr lang="tr-TR" altLang="tr-TR" sz="2000">
                <a:latin typeface="Times New Roman" panose="02020603050405020304" pitchFamily="18" charset="0"/>
              </a:rPr>
              <a:t>Kronik sinüzit. </a:t>
            </a:r>
          </a:p>
          <a:p>
            <a:pPr>
              <a:lnSpc>
                <a:spcPct val="90000"/>
              </a:lnSpc>
            </a:pPr>
            <a:endParaRPr lang="tr-TR" altLang="tr-TR" sz="2000">
              <a:latin typeface="Times New Roman" panose="02020603050405020304" pitchFamily="18" charset="0"/>
            </a:endParaRPr>
          </a:p>
        </p:txBody>
      </p:sp>
      <p:pic>
        <p:nvPicPr>
          <p:cNvPr id="38916" name="Picture 7" descr="fd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8164" y="1700214"/>
            <a:ext cx="2865437" cy="3303587"/>
          </a:xfrm>
        </p:spPr>
      </p:pic>
    </p:spTree>
    <p:extLst>
      <p:ext uri="{BB962C8B-B14F-4D97-AF65-F5344CB8AC3E}">
        <p14:creationId xmlns:p14="http://schemas.microsoft.com/office/powerpoint/2010/main" val="263535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887</Words>
  <Application>Microsoft Office PowerPoint</Application>
  <PresentationFormat>Geniş ekran</PresentationFormat>
  <Paragraphs>130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Teması</vt:lpstr>
      <vt:lpstr>ÜST SOLUNUM YOLU HASTALIKLARI </vt:lpstr>
      <vt:lpstr>Sinusler</vt:lpstr>
      <vt:lpstr>Rinit </vt:lpstr>
      <vt:lpstr>Etyoloji  </vt:lpstr>
      <vt:lpstr>Belirti ve bulgular  </vt:lpstr>
      <vt:lpstr>PowerPoint Sunusu</vt:lpstr>
      <vt:lpstr>Farenjit </vt:lpstr>
      <vt:lpstr>Etyoloji  </vt:lpstr>
      <vt:lpstr>Farenjit aşağıdaki durumlarda kronikleşebilir:  </vt:lpstr>
      <vt:lpstr>PowerPoint Sunusu</vt:lpstr>
      <vt:lpstr>Larenjit </vt:lpstr>
      <vt:lpstr>Etyoloji  </vt:lpstr>
      <vt:lpstr>Belirti ve bulgular  </vt:lpstr>
      <vt:lpstr>PowerPoint Sunusu</vt:lpstr>
      <vt:lpstr>Anjin </vt:lpstr>
      <vt:lpstr>Belirti ve Bulgular  </vt:lpstr>
      <vt:lpstr>Belirti ve bulgular  </vt:lpstr>
      <vt:lpstr>Komplikasyonlar  </vt:lpstr>
      <vt:lpstr>PowerPoint Sunusu</vt:lpstr>
      <vt:lpstr>Tonsillit </vt:lpstr>
      <vt:lpstr>Tonsilit- Adenoidit</vt:lpstr>
      <vt:lpstr>Etyoloji:</vt:lpstr>
      <vt:lpstr>Belirti ve bulgular  </vt:lpstr>
      <vt:lpstr>Solunum Sist. (Üst Solunum Yolu) Hastalıkları</vt:lpstr>
      <vt:lpstr>Solunum(Üst Solunum Yolu) Sist.Hastalıkları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ÜST SOLUNUM YOLU HASTALIKLARI </dc:title>
  <dc:creator>D</dc:creator>
  <cp:lastModifiedBy>D</cp:lastModifiedBy>
  <cp:revision>1</cp:revision>
  <dcterms:created xsi:type="dcterms:W3CDTF">2016-12-11T14:32:07Z</dcterms:created>
  <dcterms:modified xsi:type="dcterms:W3CDTF">2016-12-11T14:32:12Z</dcterms:modified>
</cp:coreProperties>
</file>