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73" r:id="rId5"/>
    <p:sldId id="276" r:id="rId6"/>
    <p:sldId id="272" r:id="rId7"/>
    <p:sldId id="274" r:id="rId8"/>
    <p:sldId id="275" r:id="rId9"/>
    <p:sldId id="277" r:id="rId10"/>
    <p:sldId id="271" r:id="rId11"/>
    <p:sldId id="257" r:id="rId12"/>
    <p:sldId id="268" r:id="rId13"/>
    <p:sldId id="269" r:id="rId14"/>
    <p:sldId id="270" r:id="rId15"/>
    <p:sldId id="263" r:id="rId16"/>
    <p:sldId id="264" r:id="rId17"/>
    <p:sldId id="265" r:id="rId18"/>
    <p:sldId id="266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18.10.2016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Semashko</a:t>
            </a:r>
            <a:r>
              <a:rPr lang="tr-TR" dirty="0" smtClean="0"/>
              <a:t> Modeli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Sağlık </a:t>
            </a:r>
            <a:r>
              <a:rPr lang="tr-TR" i="1" dirty="0" smtClean="0"/>
              <a:t>Herkesedir!</a:t>
            </a:r>
            <a:endParaRPr lang="tr-TR" dirty="0"/>
          </a:p>
          <a:p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943"/>
            <a:ext cx="9144000" cy="2289962"/>
          </a:xfrm>
          <a:prstGeom prst="rect">
            <a:avLst/>
          </a:prstGeom>
        </p:spPr>
      </p:pic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650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Semashko</a:t>
            </a:r>
            <a:r>
              <a:rPr lang="tr-TR" dirty="0"/>
              <a:t> </a:t>
            </a:r>
            <a:r>
              <a:rPr lang="tr-TR" dirty="0" smtClean="0"/>
              <a:t>Modeli Neden Devam Etmedi 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Ayaktan hasta hizmetlerinde </a:t>
            </a:r>
            <a:r>
              <a:rPr lang="tr-TR" dirty="0" err="1" smtClean="0"/>
              <a:t>Semashko</a:t>
            </a:r>
            <a:r>
              <a:rPr lang="tr-TR" dirty="0" smtClean="0"/>
              <a:t> yaklaşımından aşırı uzmanlaşmaya gidilmesi.</a:t>
            </a:r>
          </a:p>
          <a:p>
            <a:pPr algn="just"/>
            <a:r>
              <a:rPr lang="tr-TR" dirty="0" err="1" smtClean="0"/>
              <a:t>Semashko</a:t>
            </a:r>
            <a:r>
              <a:rPr lang="tr-TR" dirty="0" smtClean="0"/>
              <a:t> modelindeki bölge hekimlerine olan güvenin azalması sonucu hastaların bu hekimleri </a:t>
            </a:r>
            <a:r>
              <a:rPr lang="tr-TR" dirty="0" err="1" smtClean="0"/>
              <a:t>py-pass</a:t>
            </a:r>
            <a:r>
              <a:rPr lang="tr-TR" dirty="0" smtClean="0"/>
              <a:t> etmesi.</a:t>
            </a:r>
          </a:p>
          <a:p>
            <a:r>
              <a:rPr lang="tr-TR" dirty="0" smtClean="0"/>
              <a:t>Bu durumun sağlık hizmetlerinin maliyetlerini arttırması.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06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Semashko</a:t>
            </a:r>
            <a:r>
              <a:rPr lang="tr-TR" dirty="0" smtClean="0"/>
              <a:t> Modelinin Göreli </a:t>
            </a:r>
            <a:r>
              <a:rPr lang="tr-TR" dirty="0"/>
              <a:t>Başarısı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484784"/>
            <a:ext cx="5423404" cy="5274065"/>
          </a:xfrm>
        </p:spPr>
      </p:pic>
    </p:spTree>
    <p:extLst>
      <p:ext uri="{BB962C8B-B14F-4D97-AF65-F5344CB8AC3E}">
        <p14:creationId xmlns:p14="http://schemas.microsoft.com/office/powerpoint/2010/main" val="24125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3845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934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503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352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92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419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0892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Semashko</a:t>
            </a:r>
            <a:r>
              <a:rPr lang="tr-TR" dirty="0" smtClean="0"/>
              <a:t> </a:t>
            </a:r>
            <a:r>
              <a:rPr lang="tr-TR" dirty="0"/>
              <a:t>Modeli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Sağlık sistemleri incelendiğinde </a:t>
            </a:r>
            <a:r>
              <a:rPr lang="tr-TR" dirty="0" err="1" smtClean="0"/>
              <a:t>Semashko</a:t>
            </a:r>
            <a:r>
              <a:rPr lang="tr-TR" dirty="0" smtClean="0"/>
              <a:t> Modeli olarak tanımlanan sistem; </a:t>
            </a:r>
            <a:r>
              <a:rPr lang="tr-TR" dirty="0" err="1" smtClean="0"/>
              <a:t>kollektivist</a:t>
            </a:r>
            <a:r>
              <a:rPr lang="tr-TR" dirty="0" smtClean="0"/>
              <a:t> ekonominin sağlığa uyarlanmasıdır. Buna göre;</a:t>
            </a:r>
          </a:p>
          <a:p>
            <a:pPr lvl="1" algn="just"/>
            <a:r>
              <a:rPr lang="tr-TR" dirty="0" smtClean="0"/>
              <a:t>Tamamen kamu kontrolünde- mülkiyetinde(doktoru, hastanesi vs.) ve denetiminde sağlık  hizmetlerinin sunumu</a:t>
            </a:r>
          </a:p>
          <a:p>
            <a:pPr lvl="1"/>
            <a:r>
              <a:rPr lang="tr-TR" dirty="0" smtClean="0"/>
              <a:t>Vatandaşlarına tamamen ücretsiz sağlık hizmeti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757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Semashko</a:t>
            </a:r>
            <a:r>
              <a:rPr lang="tr-TR" dirty="0"/>
              <a:t> Modeli</a:t>
            </a:r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72816"/>
            <a:ext cx="8407736" cy="4176464"/>
          </a:xfrm>
        </p:spPr>
      </p:pic>
    </p:spTree>
    <p:extLst>
      <p:ext uri="{BB962C8B-B14F-4D97-AF65-F5344CB8AC3E}">
        <p14:creationId xmlns:p14="http://schemas.microsoft.com/office/powerpoint/2010/main" val="350811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692696"/>
            <a:ext cx="7488832" cy="5066772"/>
          </a:xfrm>
        </p:spPr>
      </p:pic>
    </p:spTree>
    <p:extLst>
      <p:ext uri="{BB962C8B-B14F-4D97-AF65-F5344CB8AC3E}">
        <p14:creationId xmlns:p14="http://schemas.microsoft.com/office/powerpoint/2010/main" val="321890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836712"/>
            <a:ext cx="6983470" cy="5217443"/>
          </a:xfrm>
        </p:spPr>
      </p:pic>
    </p:spTree>
    <p:extLst>
      <p:ext uri="{BB962C8B-B14F-4D97-AF65-F5344CB8AC3E}">
        <p14:creationId xmlns:p14="http://schemas.microsoft.com/office/powerpoint/2010/main" val="126602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Semashko</a:t>
            </a:r>
            <a:r>
              <a:rPr lang="tr-TR" dirty="0"/>
              <a:t> </a:t>
            </a:r>
            <a:r>
              <a:rPr lang="tr-TR" dirty="0" smtClean="0"/>
              <a:t>Modelinin Politik Çerçevesi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Semashko</a:t>
            </a:r>
            <a:r>
              <a:rPr lang="tr-TR" dirty="0" smtClean="0"/>
              <a:t> sağlık sisteminin temeli Sovyet işçileri Sağlık-Sanitasyon kongresinde atılmıştır. Buna göre;</a:t>
            </a:r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Sağlıklı yaşam koşullarının geliştirilmesi</a:t>
            </a:r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Sık görülen bulaşıcı hastalıklarla mücadele</a:t>
            </a:r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Sanitasyon önlemlerinin alınması</a:t>
            </a:r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Sağlık yasalarının oluşturulması</a:t>
            </a:r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Alkolizm ve üretim ilişkilerinden kaynaklı hastalıklarla mücadele</a:t>
            </a:r>
          </a:p>
          <a:p>
            <a:pPr lvl="1"/>
            <a:endParaRPr lang="tr-TR" dirty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339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Semashko’ya</a:t>
            </a:r>
            <a:r>
              <a:rPr lang="tr-TR" dirty="0" smtClean="0"/>
              <a:t> Göre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Kapitalist tıbbın, sosyalist tıptan temel farkı koruyucu sağlık hizmetlerine odaklanılması olarak tanımlanmaktadır.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820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Semashko</a:t>
            </a:r>
            <a:r>
              <a:rPr lang="tr-TR" dirty="0" smtClean="0"/>
              <a:t> Döneminde Gerçekleştirilenler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2400" dirty="0" err="1" smtClean="0"/>
              <a:t>Kollektif</a:t>
            </a:r>
            <a:r>
              <a:rPr lang="tr-TR" sz="2400" dirty="0" smtClean="0"/>
              <a:t> üretim merkezlerinde (komünlerde) Sağlık ve Sanitasyon Birimlerinin oluşturulması.</a:t>
            </a:r>
          </a:p>
          <a:p>
            <a:pPr algn="just"/>
            <a:r>
              <a:rPr lang="tr-TR" sz="2400" dirty="0" smtClean="0"/>
              <a:t>Kırsal bölgede ebe evleri, ilk yardım ve sanitasyon eğitim birimlerinin oluşturulması.</a:t>
            </a:r>
          </a:p>
          <a:p>
            <a:pPr algn="just"/>
            <a:r>
              <a:rPr lang="tr-TR" sz="2400" dirty="0" smtClean="0"/>
              <a:t>Veremli çocuklar için açık hava okulları (öğretmen, sağlık çalışanlarının bulunduğu) kurulması.</a:t>
            </a:r>
          </a:p>
          <a:p>
            <a:pPr algn="just"/>
            <a:r>
              <a:rPr lang="tr-TR" sz="2400" dirty="0" smtClean="0"/>
              <a:t>Bebek, çocuk ve hamile kadınlar için ise süt dağıtımının yapılması.</a:t>
            </a:r>
          </a:p>
          <a:p>
            <a:pPr algn="just"/>
            <a:r>
              <a:rPr lang="tr-TR" sz="2400" dirty="0" smtClean="0"/>
              <a:t>Ayaktan tedavinin gerçekleştirildiği hastalık özelinde dispanserlerin kurulması.</a:t>
            </a:r>
          </a:p>
          <a:p>
            <a:pPr algn="just"/>
            <a:r>
              <a:rPr lang="tr-TR" sz="2400" dirty="0" smtClean="0"/>
              <a:t>Spor ve benzeri sağlıklı yaşama ilişkin etkinliklerin gerçekleştirilebildiği istirahat evlerinin açılması.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41959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Semashko</a:t>
            </a:r>
            <a:r>
              <a:rPr lang="tr-TR" dirty="0" smtClean="0"/>
              <a:t>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1920’den 1970’lere kadar </a:t>
            </a:r>
            <a:r>
              <a:rPr lang="tr-TR" dirty="0" err="1" smtClean="0"/>
              <a:t>kollektivist</a:t>
            </a:r>
            <a:r>
              <a:rPr lang="tr-TR" dirty="0" smtClean="0"/>
              <a:t> ekonominin dışında kalan ülkelere nazaran özellikle bulaşıcı hastalıklarla mücadelede bir takım ilerlemeler sağlamıştır ancak </a:t>
            </a:r>
            <a:r>
              <a:rPr lang="tr-TR" dirty="0" smtClean="0">
                <a:solidFill>
                  <a:srgbClr val="FF0000"/>
                </a:solidFill>
              </a:rPr>
              <a:t>sürdürülebilir</a:t>
            </a:r>
            <a:r>
              <a:rPr lang="tr-TR" dirty="0" smtClean="0"/>
              <a:t> olmamıştır.</a:t>
            </a:r>
          </a:p>
          <a:p>
            <a:pPr algn="just"/>
            <a:r>
              <a:rPr lang="tr-TR" dirty="0" smtClean="0"/>
              <a:t>Aynı zamanda o dönem için gerçekten sağlık hizmeti alabilmek için informal cepten ödemelerin yaygın olduğunu hatırlamak gerekmektedir.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802636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255</Words>
  <Application>Microsoft Office PowerPoint</Application>
  <PresentationFormat>Ekran Gösterisi (4:3)</PresentationFormat>
  <Paragraphs>31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Ofis Teması</vt:lpstr>
      <vt:lpstr>Semashko Modeli</vt:lpstr>
      <vt:lpstr>Semashko Modeli</vt:lpstr>
      <vt:lpstr>Semashko Modeli</vt:lpstr>
      <vt:lpstr>PowerPoint Sunusu</vt:lpstr>
      <vt:lpstr>PowerPoint Sunusu</vt:lpstr>
      <vt:lpstr>Semashko Modelinin Politik Çerçevesi</vt:lpstr>
      <vt:lpstr>Semashko’ya Göre</vt:lpstr>
      <vt:lpstr>Semashko Döneminde Gerçekleştirilenler</vt:lpstr>
      <vt:lpstr>Semashko Modeli</vt:lpstr>
      <vt:lpstr>Semashko Modeli Neden Devam Etmedi ?</vt:lpstr>
      <vt:lpstr>Semashko Modelinin Göreli Başarısı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Hüseyin ARI</dc:creator>
  <cp:lastModifiedBy>Lenovo</cp:lastModifiedBy>
  <cp:revision>20</cp:revision>
  <dcterms:created xsi:type="dcterms:W3CDTF">2016-10-16T17:01:17Z</dcterms:created>
  <dcterms:modified xsi:type="dcterms:W3CDTF">2016-10-18T05:48:41Z</dcterms:modified>
</cp:coreProperties>
</file>