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62" r:id="rId18"/>
    <p:sldId id="263" r:id="rId19"/>
    <p:sldId id="264" r:id="rId20"/>
    <p:sldId id="268" r:id="rId21"/>
    <p:sldId id="278" r:id="rId22"/>
    <p:sldId id="265" r:id="rId23"/>
    <p:sldId id="266" r:id="rId24"/>
    <p:sldId id="279" r:id="rId25"/>
    <p:sldId id="280" r:id="rId26"/>
    <p:sldId id="281" r:id="rId27"/>
    <p:sldId id="269" r:id="rId28"/>
    <p:sldId id="270" r:id="rId29"/>
    <p:sldId id="271" r:id="rId30"/>
    <p:sldId id="273" r:id="rId31"/>
    <p:sldId id="277" r:id="rId32"/>
    <p:sldId id="282" r:id="rId33"/>
    <p:sldId id="283" r:id="rId34"/>
    <p:sldId id="267" r:id="rId35"/>
    <p:sldId id="274" r:id="rId36"/>
    <p:sldId id="275" r:id="rId37"/>
    <p:sldId id="276" r:id="rId38"/>
    <p:sldId id="257" r:id="rId3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30F60-972D-4F5D-BD59-648EB71BC858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9E54-5EC4-4CD2-B35A-4CD537E3F5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7188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30F60-972D-4F5D-BD59-648EB71BC858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9E54-5EC4-4CD2-B35A-4CD537E3F5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4020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30F60-972D-4F5D-BD59-648EB71BC858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9E54-5EC4-4CD2-B35A-4CD537E3F5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2326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30F60-972D-4F5D-BD59-648EB71BC858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9E54-5EC4-4CD2-B35A-4CD537E3F5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4230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30F60-972D-4F5D-BD59-648EB71BC858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9E54-5EC4-4CD2-B35A-4CD537E3F5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3282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30F60-972D-4F5D-BD59-648EB71BC858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9E54-5EC4-4CD2-B35A-4CD537E3F5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4340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30F60-972D-4F5D-BD59-648EB71BC858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9E54-5EC4-4CD2-B35A-4CD537E3F5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3889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30F60-972D-4F5D-BD59-648EB71BC858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9E54-5EC4-4CD2-B35A-4CD537E3F5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7226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30F60-972D-4F5D-BD59-648EB71BC858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9E54-5EC4-4CD2-B35A-4CD537E3F5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7990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30F60-972D-4F5D-BD59-648EB71BC858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9E54-5EC4-4CD2-B35A-4CD537E3F5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3782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30F60-972D-4F5D-BD59-648EB71BC858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B9E54-5EC4-4CD2-B35A-4CD537E3F5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0785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30F60-972D-4F5D-BD59-648EB71BC858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B9E54-5EC4-4CD2-B35A-4CD537E3F5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9791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Sağlık Politikaları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Sosyalizm, Sosyal Demokrasi, Kapitalizm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657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836712"/>
            <a:ext cx="6983470" cy="5217443"/>
          </a:xfrm>
        </p:spPr>
      </p:pic>
    </p:spTree>
    <p:extLst>
      <p:ext uri="{BB962C8B-B14F-4D97-AF65-F5344CB8AC3E}">
        <p14:creationId xmlns:p14="http://schemas.microsoft.com/office/powerpoint/2010/main" val="308515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Semashko</a:t>
            </a:r>
            <a:r>
              <a:rPr lang="tr-TR" dirty="0"/>
              <a:t> </a:t>
            </a:r>
            <a:r>
              <a:rPr lang="tr-TR" dirty="0" smtClean="0"/>
              <a:t>Modelinin Politik Çerçevesi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Semashko</a:t>
            </a:r>
            <a:r>
              <a:rPr lang="tr-TR" dirty="0" smtClean="0"/>
              <a:t> sağlık sisteminin temeli Sovyet işçileri Sağlık-Sanitasyon kongresinde atılmıştır. Buna göre;</a:t>
            </a:r>
          </a:p>
          <a:p>
            <a:pPr lvl="1"/>
            <a:r>
              <a:rPr lang="tr-TR" dirty="0" smtClean="0">
                <a:solidFill>
                  <a:srgbClr val="0070C0"/>
                </a:solidFill>
              </a:rPr>
              <a:t>Sağlıklı yaşam koşullarının geliştirilmesi</a:t>
            </a:r>
          </a:p>
          <a:p>
            <a:pPr lvl="1"/>
            <a:r>
              <a:rPr lang="tr-TR" dirty="0" smtClean="0">
                <a:solidFill>
                  <a:srgbClr val="0070C0"/>
                </a:solidFill>
              </a:rPr>
              <a:t>Sık görülen bulaşıcı hastalıklarla mücadele</a:t>
            </a:r>
          </a:p>
          <a:p>
            <a:pPr lvl="1"/>
            <a:r>
              <a:rPr lang="tr-TR" dirty="0" smtClean="0">
                <a:solidFill>
                  <a:srgbClr val="0070C0"/>
                </a:solidFill>
              </a:rPr>
              <a:t>Sanitasyon önlemlerinin alınması</a:t>
            </a:r>
          </a:p>
          <a:p>
            <a:pPr lvl="1"/>
            <a:r>
              <a:rPr lang="tr-TR" dirty="0" smtClean="0">
                <a:solidFill>
                  <a:srgbClr val="0070C0"/>
                </a:solidFill>
              </a:rPr>
              <a:t>Sağlık yasalarının oluşturulması</a:t>
            </a:r>
          </a:p>
          <a:p>
            <a:pPr lvl="1"/>
            <a:r>
              <a:rPr lang="tr-TR" dirty="0" smtClean="0">
                <a:solidFill>
                  <a:srgbClr val="0070C0"/>
                </a:solidFill>
              </a:rPr>
              <a:t>Alkolizm ve üretim ilişkilerinden kaynaklı hastalıklarla mücadele</a:t>
            </a:r>
          </a:p>
          <a:p>
            <a:pPr lvl="1"/>
            <a:endParaRPr lang="tr-TR" dirty="0"/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3269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Semashko’ya</a:t>
            </a:r>
            <a:r>
              <a:rPr lang="tr-TR" dirty="0" smtClean="0"/>
              <a:t> Göre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Kapitalist tıbbın, sosyalist tıptan temel farkı koruyucu sağlık hizmetlerine odaklanılması olarak tanımlanmaktadır.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115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Semashko</a:t>
            </a:r>
            <a:r>
              <a:rPr lang="tr-TR" dirty="0" smtClean="0"/>
              <a:t> Döneminde Gerçekleştirilenler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2400" dirty="0" err="1" smtClean="0"/>
              <a:t>Kollektif</a:t>
            </a:r>
            <a:r>
              <a:rPr lang="tr-TR" sz="2400" dirty="0" smtClean="0"/>
              <a:t> üretim merkezlerinde (komünlerde) Sağlık ve Sanitasyon Birimlerinin oluşturulması.</a:t>
            </a:r>
          </a:p>
          <a:p>
            <a:pPr algn="just"/>
            <a:r>
              <a:rPr lang="tr-TR" sz="2400" dirty="0" smtClean="0"/>
              <a:t>Kırsal bölgede ebe evleri, ilk yardım ve sanitasyon eğitim birimlerinin oluşturulması.</a:t>
            </a:r>
          </a:p>
          <a:p>
            <a:pPr algn="just"/>
            <a:r>
              <a:rPr lang="tr-TR" sz="2400" dirty="0" smtClean="0"/>
              <a:t>Veremli çocuklar için açık hava okulları (öğretmen, sağlık çalışanlarının bulunduğu) kurulması.</a:t>
            </a:r>
          </a:p>
          <a:p>
            <a:pPr algn="just"/>
            <a:r>
              <a:rPr lang="tr-TR" sz="2400" dirty="0" smtClean="0"/>
              <a:t>Bebek, çocuk ve hamile kadınlar için ise süt dağıtımının yapılması.</a:t>
            </a:r>
          </a:p>
          <a:p>
            <a:pPr algn="just"/>
            <a:r>
              <a:rPr lang="tr-TR" sz="2400" dirty="0" smtClean="0"/>
              <a:t>Ayaktan tedavinin gerçekleştirildiği hastalık özelinde dispanserlerin kurulması.</a:t>
            </a:r>
          </a:p>
          <a:p>
            <a:pPr algn="just"/>
            <a:r>
              <a:rPr lang="tr-TR" sz="2400" dirty="0" smtClean="0"/>
              <a:t>Spor ve benzeri sağlıklı yaşama ilişkin etkinliklerin gerçekleştirilebildiği istirahat evlerinin açılması.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04848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Semashko</a:t>
            </a:r>
            <a:r>
              <a:rPr lang="tr-TR" dirty="0" smtClean="0"/>
              <a:t> Modeli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1920’den 1970’lere kadar </a:t>
            </a:r>
            <a:r>
              <a:rPr lang="tr-TR" dirty="0" err="1" smtClean="0"/>
              <a:t>kollektivist</a:t>
            </a:r>
            <a:r>
              <a:rPr lang="tr-TR" dirty="0" smtClean="0"/>
              <a:t> ekonominin dışında kalan ülkelere nazaran özellikle bulaşıcı hastalıklarla mücadelede bir takım ilerlemeler sağlamıştır ancak </a:t>
            </a:r>
            <a:r>
              <a:rPr lang="tr-TR" dirty="0" smtClean="0">
                <a:solidFill>
                  <a:srgbClr val="FF0000"/>
                </a:solidFill>
              </a:rPr>
              <a:t>sürdürülebilir</a:t>
            </a:r>
            <a:r>
              <a:rPr lang="tr-TR" dirty="0" smtClean="0"/>
              <a:t> olmamıştır.</a:t>
            </a:r>
          </a:p>
          <a:p>
            <a:pPr algn="just"/>
            <a:r>
              <a:rPr lang="tr-TR" dirty="0" smtClean="0"/>
              <a:t>Aynı zamanda o dönem için gerçekten sağlık hizmeti alabilmek için informal cepten ödemelerin yaygın olduğunu hatırlamak gerekmektedir.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23781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Semashko</a:t>
            </a:r>
            <a:r>
              <a:rPr lang="tr-TR" dirty="0"/>
              <a:t> </a:t>
            </a:r>
            <a:r>
              <a:rPr lang="tr-TR" dirty="0" smtClean="0"/>
              <a:t>Modeli Neden Devam Etmedi 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Ayaktan hasta hizmetlerinde </a:t>
            </a:r>
            <a:r>
              <a:rPr lang="tr-TR" dirty="0" err="1" smtClean="0"/>
              <a:t>Semashko</a:t>
            </a:r>
            <a:r>
              <a:rPr lang="tr-TR" dirty="0" smtClean="0"/>
              <a:t> yaklaşımından aşırı uzmanlaşmaya gidilmesi.</a:t>
            </a:r>
          </a:p>
          <a:p>
            <a:pPr algn="just"/>
            <a:r>
              <a:rPr lang="tr-TR" dirty="0" err="1" smtClean="0"/>
              <a:t>Semashko</a:t>
            </a:r>
            <a:r>
              <a:rPr lang="tr-TR" dirty="0" smtClean="0"/>
              <a:t> modelindeki bölge hekimlerine olan güvenin azalması sonucu hastaların bu hekimleri </a:t>
            </a:r>
            <a:r>
              <a:rPr lang="tr-TR" dirty="0" err="1" smtClean="0"/>
              <a:t>py-pass</a:t>
            </a:r>
            <a:r>
              <a:rPr lang="tr-TR" dirty="0" smtClean="0"/>
              <a:t> etmesi.</a:t>
            </a:r>
          </a:p>
          <a:p>
            <a:r>
              <a:rPr lang="tr-TR" dirty="0" smtClean="0"/>
              <a:t>Bu durumun sağlık hizmetlerinin maliyetlerini arttırması.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231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Semashko</a:t>
            </a:r>
            <a:r>
              <a:rPr lang="tr-TR" dirty="0" smtClean="0"/>
              <a:t> Modelinin Göreli </a:t>
            </a:r>
            <a:r>
              <a:rPr lang="tr-TR" dirty="0"/>
              <a:t>Başarısı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484784"/>
            <a:ext cx="5423404" cy="5274065"/>
          </a:xfrm>
        </p:spPr>
      </p:pic>
    </p:spTree>
    <p:extLst>
      <p:ext uri="{BB962C8B-B14F-4D97-AF65-F5344CB8AC3E}">
        <p14:creationId xmlns:p14="http://schemas.microsoft.com/office/powerpoint/2010/main" val="170856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Sosyalizmden Farklı Olarak Sosyal Demokratik Yaklaşım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tr-TR" dirty="0" smtClean="0"/>
              <a:t>İşçi hareketlerinin artan talepleri (Paris Komünü) ve nihayetinde Sovyetler Birliğinin kuruluşu sağlık hizmetlerinde sosyal demokratik yaklaşımın doğmasına neden olmuştur.</a:t>
            </a:r>
          </a:p>
          <a:p>
            <a:pPr algn="just"/>
            <a:r>
              <a:rPr lang="tr-TR" dirty="0" smtClean="0"/>
              <a:t>Örgütlü emeğin sağlık hizmetlerinin </a:t>
            </a:r>
            <a:r>
              <a:rPr lang="tr-TR" dirty="0" smtClean="0">
                <a:solidFill>
                  <a:srgbClr val="FF0000"/>
                </a:solidFill>
              </a:rPr>
              <a:t>finansmanında</a:t>
            </a:r>
            <a:r>
              <a:rPr lang="tr-TR" dirty="0" smtClean="0"/>
              <a:t> </a:t>
            </a:r>
            <a:r>
              <a:rPr lang="tr-TR" dirty="0" err="1" smtClean="0"/>
              <a:t>Bismarkçı</a:t>
            </a:r>
            <a:r>
              <a:rPr lang="tr-TR" dirty="0" smtClean="0"/>
              <a:t> sosyal politikalar; </a:t>
            </a:r>
            <a:r>
              <a:rPr lang="tr-TR" dirty="0" smtClean="0">
                <a:solidFill>
                  <a:srgbClr val="FF0000"/>
                </a:solidFill>
              </a:rPr>
              <a:t>burjuvanın da katkılarının alınması</a:t>
            </a:r>
          </a:p>
          <a:p>
            <a:pPr algn="just"/>
            <a:r>
              <a:rPr lang="tr-TR" dirty="0" smtClean="0"/>
              <a:t>Daha ötesinde ise Sovyetler Birliği’ndeki emekçilerin örnek alınmasından çekinen İngiltere İşçi Partisi tarafından kurulan; hizmetin </a:t>
            </a:r>
            <a:r>
              <a:rPr lang="tr-TR" dirty="0" smtClean="0">
                <a:solidFill>
                  <a:srgbClr val="FF0000"/>
                </a:solidFill>
              </a:rPr>
              <a:t>genel bütçeden finanse edildiği ve kamusal bir hizmet olarak örgütlendiği </a:t>
            </a:r>
            <a:r>
              <a:rPr lang="tr-TR" dirty="0" smtClean="0"/>
              <a:t>Ulusal Sağlık Hizmetleri (NHS).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478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Sosyal Demokratik Yaklaşıma Sosyalizmden Eleştiriler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tr-TR" dirty="0" smtClean="0"/>
              <a:t>Bugün </a:t>
            </a:r>
            <a:r>
              <a:rPr lang="tr-TR" dirty="0" err="1" smtClean="0"/>
              <a:t>Beveridge</a:t>
            </a:r>
            <a:r>
              <a:rPr lang="tr-TR" dirty="0" smtClean="0"/>
              <a:t> ve </a:t>
            </a:r>
            <a:r>
              <a:rPr lang="tr-TR" dirty="0" err="1" smtClean="0"/>
              <a:t>Bismark</a:t>
            </a:r>
            <a:r>
              <a:rPr lang="tr-TR" dirty="0" smtClean="0"/>
              <a:t> olarak ifade ettiğimiz bu sağlık sistemi modelleri sosyalistler tarafından eleştiri konusudur.</a:t>
            </a:r>
          </a:p>
          <a:p>
            <a:pPr algn="just"/>
            <a:r>
              <a:rPr lang="tr-TR" dirty="0" smtClean="0"/>
              <a:t>Çünkü sosyalist görüşe göre; bu sistemler ekonomik paylaşımdan kaynaklı toplumsal eşitsizlikleri ortadan kaldırmak suretiyle sağlık eşitsizliklerini yok etmeyi </a:t>
            </a:r>
            <a:r>
              <a:rPr lang="tr-TR" dirty="0" smtClean="0">
                <a:solidFill>
                  <a:srgbClr val="FF0000"/>
                </a:solidFill>
              </a:rPr>
              <a:t>amaçlamaz.</a:t>
            </a:r>
          </a:p>
          <a:p>
            <a:pPr algn="just"/>
            <a:r>
              <a:rPr lang="tr-TR" dirty="0" smtClean="0"/>
              <a:t>Aksine, mevcut kapitalist ekonomik modelin korunarak ortaya çıkan sağlık eşitsizliklerinin devlet müdahalesiyle hafifletilmesi söz konusudur.</a:t>
            </a:r>
          </a:p>
          <a:p>
            <a:pPr algn="just"/>
            <a:r>
              <a:rPr lang="tr-TR" dirty="0" smtClean="0"/>
              <a:t>İkinci eleştiri noktası da </a:t>
            </a:r>
            <a:r>
              <a:rPr lang="tr-TR" b="1" dirty="0" smtClean="0">
                <a:solidFill>
                  <a:srgbClr val="0070C0"/>
                </a:solidFill>
              </a:rPr>
              <a:t>koruyucu ve önleyici sağlık hizmetleri</a:t>
            </a:r>
            <a:r>
              <a:rPr lang="tr-TR" dirty="0" smtClean="0"/>
              <a:t>ne öncelik vermediği ve bu hizmetleri tedavi edici hizmetlerle gerektiği gibi bütünleştirmediği üzerinedir.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222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Ancak;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Gerek </a:t>
            </a:r>
            <a:r>
              <a:rPr lang="tr-TR" dirty="0" err="1" smtClean="0"/>
              <a:t>Beveridge</a:t>
            </a:r>
            <a:r>
              <a:rPr lang="tr-TR" dirty="0" smtClean="0"/>
              <a:t> gerekse </a:t>
            </a:r>
            <a:r>
              <a:rPr lang="tr-TR" dirty="0" err="1" smtClean="0"/>
              <a:t>Bismark</a:t>
            </a:r>
            <a:r>
              <a:rPr lang="tr-TR" dirty="0" smtClean="0"/>
              <a:t> modeli </a:t>
            </a:r>
            <a:r>
              <a:rPr lang="tr-TR" dirty="0" smtClean="0">
                <a:solidFill>
                  <a:srgbClr val="FF0000"/>
                </a:solidFill>
              </a:rPr>
              <a:t>o dönem içinde</a:t>
            </a:r>
            <a:r>
              <a:rPr lang="tr-TR" dirty="0" smtClean="0"/>
              <a:t> ekonomik gelişmişliğin göstergesi olan endüstrileşmeyi(sanayileşme) en yüksek seviyede temsil eden ve birbirine rakip olan İngiltere ve Almanya’da ortaya çıkmıştır.</a:t>
            </a:r>
          </a:p>
          <a:p>
            <a:r>
              <a:rPr lang="tr-TR" dirty="0" smtClean="0"/>
              <a:t>Yani; bir ülkede </a:t>
            </a:r>
            <a:r>
              <a:rPr lang="tr-TR" dirty="0" smtClean="0">
                <a:solidFill>
                  <a:srgbClr val="0070C0"/>
                </a:solidFill>
              </a:rPr>
              <a:t>güçlü bir üretim </a:t>
            </a:r>
            <a:r>
              <a:rPr lang="tr-TR" dirty="0" smtClean="0"/>
              <a:t>yoksa ve </a:t>
            </a:r>
            <a:r>
              <a:rPr lang="tr-TR" dirty="0" smtClean="0">
                <a:solidFill>
                  <a:srgbClr val="0070C0"/>
                </a:solidFill>
              </a:rPr>
              <a:t>kayıt dışı ekonomi </a:t>
            </a:r>
            <a:r>
              <a:rPr lang="tr-TR" dirty="0" smtClean="0"/>
              <a:t>varsa orada sosyal demokratik politikalar da söz konusu olamaz.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9465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Sağlık Politikası Perspektifinden Sağlık Sorunları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Sağlık sorunları tıbbi anlamda hastalıklara işaret etmekte olsa da, sağlık politikaları perspektifinden sağlık hizmetlerine ulaşabilme bir başka ifadeyle bu </a:t>
            </a:r>
            <a:r>
              <a:rPr lang="tr-TR" dirty="0" smtClean="0">
                <a:solidFill>
                  <a:srgbClr val="FF0000"/>
                </a:solidFill>
              </a:rPr>
              <a:t>hizmetlerin bedelini ödeyebilme</a:t>
            </a:r>
            <a:r>
              <a:rPr lang="tr-TR" dirty="0" smtClean="0"/>
              <a:t> sorunu üzerinedir.</a:t>
            </a:r>
          </a:p>
          <a:p>
            <a:pPr algn="just"/>
            <a:r>
              <a:rPr lang="tr-TR" dirty="0" smtClean="0"/>
              <a:t>Hizmetin finansmanı üzerinden, sunumun kimler tarafından ve nasıl gerçekleştirileceği tartışma konusu olmaktadır.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1378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Sağlıkta Sosyalist Hareketlere Karşı Çıkanlar: Kanada Örneği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ABD’deki özel sigorta şirketleri ve ilaç endüstrisi</a:t>
            </a:r>
          </a:p>
          <a:p>
            <a:endParaRPr lang="tr-TR" dirty="0"/>
          </a:p>
          <a:p>
            <a:pPr algn="just"/>
            <a:r>
              <a:rPr lang="tr-TR" dirty="0" smtClean="0">
                <a:solidFill>
                  <a:srgbClr val="FF0000"/>
                </a:solidFill>
              </a:rPr>
              <a:t>Geçimlerini sağlık hizmeti satmaktan sağlayan Kanadalı hekimler ve örgütlerdir (Kanada Tabipler Birliği)</a:t>
            </a:r>
          </a:p>
          <a:p>
            <a:pPr algn="just"/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Emek ve emeğe ihanet mi ediyor ?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677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Kapitalist Bir Ülke Olan İngiltere’de Sağlık Sistemi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Birinci, ikinci ve üçüncü basamaklar arasında sıkı bir sevk zinciri.</a:t>
            </a:r>
          </a:p>
          <a:p>
            <a:r>
              <a:rPr lang="tr-TR" dirty="0" smtClean="0"/>
              <a:t>Birinci basamakta Genel Pratisyenler (GP)-Aile Hekimleri bulunmakta ve hastaların ilk tanı ve tedavi bu hekimler aracılığı ile sağlanmakta.</a:t>
            </a:r>
          </a:p>
          <a:p>
            <a:r>
              <a:rPr lang="tr-TR" dirty="0" err="1" smtClean="0"/>
              <a:t>GP’ler</a:t>
            </a:r>
            <a:r>
              <a:rPr lang="tr-TR" dirty="0" smtClean="0"/>
              <a:t> devlet memuru değil sözleşmeli birer sağlık çalışanıdır. </a:t>
            </a:r>
            <a:r>
              <a:rPr lang="tr-TR" dirty="0" err="1" smtClean="0"/>
              <a:t>GP’lerle</a:t>
            </a:r>
            <a:r>
              <a:rPr lang="tr-TR" dirty="0" smtClean="0"/>
              <a:t> birlikte çalışan hemşire ve diğer sağlık çalışanları da sözleşmelidir.</a:t>
            </a:r>
          </a:p>
          <a:p>
            <a:r>
              <a:rPr lang="tr-TR" dirty="0" err="1" smtClean="0"/>
              <a:t>GP’ler</a:t>
            </a:r>
            <a:r>
              <a:rPr lang="tr-TR" dirty="0" smtClean="0"/>
              <a:t> koruyucu sağlık hizmeti vermeye çalışmaz.</a:t>
            </a:r>
          </a:p>
          <a:p>
            <a:r>
              <a:rPr lang="tr-TR" dirty="0" smtClean="0"/>
              <a:t>Genel vergilerden finanse edilir ve </a:t>
            </a:r>
            <a:r>
              <a:rPr lang="tr-TR" dirty="0" err="1" smtClean="0"/>
              <a:t>NHS’e</a:t>
            </a:r>
            <a:r>
              <a:rPr lang="tr-TR" dirty="0" smtClean="0"/>
              <a:t> kamu bütçesinden ne kadar bütçe ayrılacağı bellidir.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789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Türkiye’de Sosyalleştirme Tartışmaları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tr-TR" dirty="0" smtClean="0"/>
              <a:t>1. Dünya Savaşı sonucu Osmanlı İmparatorluğu’nun yerine kurulan Türkiye Cumhuriyeti cılız sanayi ve yaygın tarım ekonomisiyle sağlıkta sosyal demokratik politikalar güdemezdi. </a:t>
            </a:r>
          </a:p>
          <a:p>
            <a:pPr algn="just"/>
            <a:r>
              <a:rPr lang="tr-TR" dirty="0" smtClean="0"/>
              <a:t>Bunun etkisi İzmir İktisat Kongresinde çizilen kapitalist ekonomik modelinin yürümemesinde de görülmüştür.</a:t>
            </a:r>
          </a:p>
          <a:p>
            <a:pPr algn="just"/>
            <a:r>
              <a:rPr lang="tr-TR" dirty="0" smtClean="0"/>
              <a:t>1924 yılında sıtma, trahom, frengi, tüberküloz gibi hastalıklarla mücadele kapsamında </a:t>
            </a:r>
            <a:r>
              <a:rPr lang="tr-TR" dirty="0" err="1" smtClean="0"/>
              <a:t>Sovyetler’de</a:t>
            </a:r>
            <a:r>
              <a:rPr lang="tr-TR" dirty="0" smtClean="0"/>
              <a:t> bulunan dispanserler Türkiye’de de açılmaya başlanmıştır. Bu dispanserlerde ücretsiz sağlık hizmeti sunulmaktaydı.</a:t>
            </a:r>
          </a:p>
          <a:p>
            <a:pPr algn="just"/>
            <a:r>
              <a:rPr lang="tr-TR" dirty="0" smtClean="0"/>
              <a:t>1955’de Demokrat Parti döneminde Hastaneler Yasası ile emek primine dayalı sosyal sigortacılık başlatılmıştır.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338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Türkiye’de Sosyalleştirme Tartışmaları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Daha sonra 1960 yılı ihtilali ile Demokratik Parti sağlık politikaları yerine, Dr. Nusret Fişek ile anılan 5 Ocak 1961’da kabul </a:t>
            </a:r>
            <a:r>
              <a:rPr lang="tr-TR" dirty="0" smtClean="0">
                <a:solidFill>
                  <a:srgbClr val="FF0000"/>
                </a:solidFill>
              </a:rPr>
              <a:t>edilen 224 Sayılı Sağlık Hizmetlerinin Sosyalleştirilmesine Dair Kanun</a:t>
            </a:r>
            <a:r>
              <a:rPr lang="tr-TR" dirty="0" smtClean="0"/>
              <a:t> yürürlüğe girmiştir.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577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224 Sayılı Sağlık Hizmetlerinin Sosyalleştirilmesine Dair Kanun’un Doğuşu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1960 darbesiyle gündeme gelen sağlık hizmetlerinin sosyalleştirilmesi o dönemin Milli Birlik Komitesi (MBK)’in bir ürünüdür. </a:t>
            </a:r>
          </a:p>
          <a:p>
            <a:r>
              <a:rPr lang="tr-TR" dirty="0" smtClean="0"/>
              <a:t>O dönemde </a:t>
            </a:r>
            <a:r>
              <a:rPr lang="tr-TR" dirty="0" err="1" smtClean="0"/>
              <a:t>Hıfzısıhha</a:t>
            </a:r>
            <a:r>
              <a:rPr lang="tr-TR" dirty="0" smtClean="0"/>
              <a:t> Okulu Müdürü olan Nusret Fişek’e MBK tarafından sağlığın sosyalleştirilmesi konusunda hazırlık yapılması istendiğinde cevabı şudur;</a:t>
            </a:r>
          </a:p>
          <a:p>
            <a:pPr lvl="1"/>
            <a:r>
              <a:rPr lang="tr-TR" dirty="0" err="1" smtClean="0"/>
              <a:t>MBK’in</a:t>
            </a:r>
            <a:r>
              <a:rPr lang="tr-TR" dirty="0" smtClean="0"/>
              <a:t> istediği olan </a:t>
            </a:r>
            <a:r>
              <a:rPr lang="tr-TR" dirty="0" smtClean="0">
                <a:solidFill>
                  <a:srgbClr val="FF0000"/>
                </a:solidFill>
              </a:rPr>
              <a:t>sosyalleştirme</a:t>
            </a:r>
            <a:r>
              <a:rPr lang="tr-TR" dirty="0" smtClean="0"/>
              <a:t> </a:t>
            </a:r>
            <a:r>
              <a:rPr lang="tr-TR" dirty="0" err="1" smtClean="0"/>
              <a:t>kominüst</a:t>
            </a:r>
            <a:r>
              <a:rPr lang="tr-TR" dirty="0" smtClean="0"/>
              <a:t> rejimlerde olduğu, yapılması gerekenin sağlık hizmetlerinin </a:t>
            </a:r>
            <a:r>
              <a:rPr lang="tr-TR" dirty="0" smtClean="0">
                <a:solidFill>
                  <a:srgbClr val="0070C0"/>
                </a:solidFill>
              </a:rPr>
              <a:t>millileştirilmesi</a:t>
            </a:r>
            <a:r>
              <a:rPr lang="tr-TR" dirty="0" smtClean="0"/>
              <a:t> yönündedir. </a:t>
            </a:r>
          </a:p>
          <a:p>
            <a:pPr lvl="1"/>
            <a:r>
              <a:rPr lang="tr-TR" dirty="0" smtClean="0"/>
              <a:t>Nusret Fişek’in aklında NHS tarzı bir sağlık sistemi olduğu anlaşılmaktadır.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412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224 Sayılı Sağlık Hizmetlerinin Sosyalleştirilmesine Dair Kanun’un Doğuşu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MKB sosyalleştirilmiş sağlık hizmetlerinde;</a:t>
            </a:r>
          </a:p>
          <a:p>
            <a:pPr lvl="1"/>
            <a:r>
              <a:rPr lang="tr-TR" dirty="0" smtClean="0">
                <a:solidFill>
                  <a:srgbClr val="0070C0"/>
                </a:solidFill>
              </a:rPr>
              <a:t>Serbest hekimliği yasaklama (Tam gün Yasası gibi)</a:t>
            </a:r>
          </a:p>
          <a:p>
            <a:pPr lvl="1"/>
            <a:r>
              <a:rPr lang="tr-TR" dirty="0" smtClean="0">
                <a:solidFill>
                  <a:srgbClr val="0070C0"/>
                </a:solidFill>
              </a:rPr>
              <a:t>Hekimlerin devlet memuru statüsünde çalıştırılması ve o statüde ücretlendirilmesi</a:t>
            </a:r>
          </a:p>
          <a:p>
            <a:pPr lvl="1"/>
            <a:r>
              <a:rPr lang="tr-TR" dirty="0" smtClean="0">
                <a:solidFill>
                  <a:srgbClr val="0070C0"/>
                </a:solidFill>
              </a:rPr>
              <a:t>Hekimler arasında rekabetin böylece ortadan kaldırılması</a:t>
            </a:r>
          </a:p>
          <a:p>
            <a:pPr lvl="1"/>
            <a:r>
              <a:rPr lang="tr-TR" dirty="0" smtClean="0">
                <a:solidFill>
                  <a:srgbClr val="0070C0"/>
                </a:solidFill>
              </a:rPr>
              <a:t>Hekim hizmetinin ücretsiz olması</a:t>
            </a:r>
          </a:p>
          <a:p>
            <a:pPr lvl="1"/>
            <a:r>
              <a:rPr lang="tr-TR" dirty="0" smtClean="0">
                <a:solidFill>
                  <a:srgbClr val="0070C0"/>
                </a:solidFill>
              </a:rPr>
              <a:t>Ancak kamuda çalışmayan hekimler kendi muayenehanelerini açabilirler ve ücretini ödemek koşuluyla isteyenler diğer sağlık kuruluşlarını (</a:t>
            </a:r>
            <a:r>
              <a:rPr lang="tr-TR" dirty="0" smtClean="0">
                <a:solidFill>
                  <a:srgbClr val="FF0000"/>
                </a:solidFill>
              </a:rPr>
              <a:t>özel</a:t>
            </a:r>
            <a:r>
              <a:rPr lang="tr-TR" dirty="0" smtClean="0">
                <a:solidFill>
                  <a:srgbClr val="0070C0"/>
                </a:solidFill>
              </a:rPr>
              <a:t>) tercih edebilirler</a:t>
            </a:r>
          </a:p>
          <a:p>
            <a:pPr marL="457200" lvl="1" indent="0" algn="just">
              <a:buNone/>
            </a:pPr>
            <a:r>
              <a:rPr lang="tr-TR" dirty="0" smtClean="0"/>
              <a:t>Nusret Fişek; bunların sakıncaları olabileceğini düşünmektedir. </a:t>
            </a:r>
          </a:p>
          <a:p>
            <a:pPr lvl="1"/>
            <a:endParaRPr lang="tr-TR" dirty="0"/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3078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224 Sayılı Sağlık Hizmetlerinin Sosyalleştirilmesine Dair Kanun’un Doğuşu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Nitekim Nusret Fişek’in </a:t>
            </a:r>
            <a:r>
              <a:rPr lang="tr-TR" dirty="0" err="1" smtClean="0"/>
              <a:t>MBK’ya</a:t>
            </a:r>
            <a:r>
              <a:rPr lang="tr-TR" dirty="0" smtClean="0"/>
              <a:t> gönderdiği ilk sağlık programı reddedilir. Gerekçeleri ise; </a:t>
            </a:r>
            <a:r>
              <a:rPr lang="tr-TR" dirty="0" smtClean="0">
                <a:solidFill>
                  <a:srgbClr val="FF0000"/>
                </a:solidFill>
              </a:rPr>
              <a:t>sağlık çalışanlarının sözleşmeli olması </a:t>
            </a:r>
            <a:r>
              <a:rPr lang="tr-TR" dirty="0" smtClean="0"/>
              <a:t>ve programda </a:t>
            </a:r>
            <a:r>
              <a:rPr lang="tr-TR" dirty="0" smtClean="0">
                <a:solidFill>
                  <a:srgbClr val="FF0000"/>
                </a:solidFill>
              </a:rPr>
              <a:t>prim toplama</a:t>
            </a:r>
            <a:r>
              <a:rPr lang="tr-TR" dirty="0" smtClean="0"/>
              <a:t> ilkesini içermesidir.</a:t>
            </a:r>
          </a:p>
          <a:p>
            <a:r>
              <a:rPr lang="tr-TR" dirty="0" smtClean="0"/>
              <a:t>İlk programda ergenlik çağına erişmiş herkesin yılda 25 lira prim ve her kilo tuz ve posta pulu başına 5 kuruş sağlık hizmetlerinde kullanılmak üzere ek vergi öngörülmekteydi.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3512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224 Sayılı Sağlık Hizmetlerinin Sosyalleştirilmesine Dair Kanun’un Doğuşu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Nüfusa Dayalı</a:t>
            </a:r>
          </a:p>
          <a:p>
            <a:r>
              <a:rPr lang="tr-TR" dirty="0" smtClean="0"/>
              <a:t>Herkesi kapsayan ve izleyen</a:t>
            </a:r>
          </a:p>
          <a:p>
            <a:r>
              <a:rPr lang="tr-TR" dirty="0" err="1" smtClean="0"/>
              <a:t>Tümelci</a:t>
            </a:r>
            <a:endParaRPr lang="tr-TR" dirty="0" smtClean="0"/>
          </a:p>
          <a:p>
            <a:r>
              <a:rPr lang="tr-TR" dirty="0" smtClean="0"/>
              <a:t>Ekiple yürütülen</a:t>
            </a:r>
          </a:p>
          <a:p>
            <a:r>
              <a:rPr lang="tr-TR" dirty="0" smtClean="0"/>
              <a:t>Ulaşılabilir</a:t>
            </a:r>
          </a:p>
          <a:p>
            <a:r>
              <a:rPr lang="tr-TR" dirty="0" smtClean="0"/>
              <a:t>Eşitlikçi</a:t>
            </a:r>
          </a:p>
          <a:p>
            <a:r>
              <a:rPr lang="tr-TR" dirty="0" smtClean="0"/>
              <a:t>Ücretsiz</a:t>
            </a:r>
          </a:p>
          <a:p>
            <a:r>
              <a:rPr lang="tr-TR" dirty="0" smtClean="0"/>
              <a:t>Sevk Zincirine Dayalı</a:t>
            </a:r>
          </a:p>
          <a:p>
            <a:r>
              <a:rPr lang="tr-TR" dirty="0" smtClean="0"/>
              <a:t>Tek Başlı; </a:t>
            </a:r>
            <a:endParaRPr lang="tr-TR" dirty="0"/>
          </a:p>
          <a:p>
            <a:pPr lvl="1"/>
            <a:r>
              <a:rPr lang="tr-TR" dirty="0" smtClean="0"/>
              <a:t>Sağlık </a:t>
            </a:r>
            <a:r>
              <a:rPr lang="tr-TR" dirty="0"/>
              <a:t>hizmeti tek elden planlanır ve denetlenir. Yasalar tüm kurumların sağlık hizmeti açısından denetlenmeleri ödevini Sağlık Bakanlığı’na vermiştir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>
                <a:solidFill>
                  <a:srgbClr val="0070C0"/>
                </a:solidFill>
              </a:rPr>
              <a:t>Sistemin merkezinde ise Sağlık Ocakları bulunmaktaydı.</a:t>
            </a:r>
            <a:endParaRPr lang="tr-T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96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224’de Sağlık Ocakları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tr-TR" dirty="0"/>
              <a:t>Sağlık ocağı nüfusa yönelik planlanır ve yapılanır. </a:t>
            </a:r>
            <a:endParaRPr lang="tr-TR" dirty="0" smtClean="0"/>
          </a:p>
          <a:p>
            <a:pPr algn="just"/>
            <a:r>
              <a:rPr lang="tr-TR" dirty="0" smtClean="0"/>
              <a:t>İçinde </a:t>
            </a:r>
            <a:r>
              <a:rPr lang="tr-TR" dirty="0"/>
              <a:t>görev alacak ekibi de, bütüncül bakış taşıdığı bilinen </a:t>
            </a:r>
            <a:r>
              <a:rPr lang="tr-TR" dirty="0">
                <a:solidFill>
                  <a:srgbClr val="FF0000"/>
                </a:solidFill>
              </a:rPr>
              <a:t>pratisyen hekim </a:t>
            </a:r>
            <a:r>
              <a:rPr lang="tr-TR" dirty="0" smtClean="0"/>
              <a:t>yönetir.</a:t>
            </a:r>
          </a:p>
          <a:p>
            <a:pPr algn="just"/>
            <a:r>
              <a:rPr lang="tr-TR" dirty="0" smtClean="0"/>
              <a:t>Anne </a:t>
            </a:r>
            <a:r>
              <a:rPr lang="tr-TR" dirty="0"/>
              <a:t>ve çocuk sağlığı sorunları ve enfeksiyonların önemi dikkate alınarak bu kadronun çekirdeği ebe, hemşire ve sağlık memurundan oluşur. </a:t>
            </a:r>
            <a:r>
              <a:rPr lang="tr-TR" dirty="0">
                <a:solidFill>
                  <a:srgbClr val="FF0000"/>
                </a:solidFill>
              </a:rPr>
              <a:t>Ebeler ve hemşireler</a:t>
            </a:r>
            <a:r>
              <a:rPr lang="tr-TR" dirty="0"/>
              <a:t> kadınları evde düzenli izler ve eğitir</a:t>
            </a:r>
            <a:r>
              <a:rPr lang="tr-TR" dirty="0" smtClean="0"/>
              <a:t>.</a:t>
            </a:r>
          </a:p>
          <a:p>
            <a:pPr algn="just"/>
            <a:r>
              <a:rPr lang="tr-TR" dirty="0"/>
              <a:t>Ebe eve kapıyı çalmadan, evin hanımının adını seslenerek doğrudan girebilen bir sağlık çalışanıdır. </a:t>
            </a:r>
            <a:endParaRPr lang="tr-TR" dirty="0" smtClean="0"/>
          </a:p>
          <a:p>
            <a:pPr algn="just"/>
            <a:r>
              <a:rPr lang="tr-TR" dirty="0" smtClean="0">
                <a:solidFill>
                  <a:srgbClr val="FF0000"/>
                </a:solidFill>
              </a:rPr>
              <a:t>Sağlık </a:t>
            </a:r>
            <a:r>
              <a:rPr lang="tr-TR" dirty="0">
                <a:solidFill>
                  <a:srgbClr val="FF0000"/>
                </a:solidFill>
              </a:rPr>
              <a:t>memuru</a:t>
            </a:r>
            <a:r>
              <a:rPr lang="tr-TR" dirty="0"/>
              <a:t>, erkeklere çalışma ortamlarında, köy ve mahalle kahvesinde ulaşabilir.</a:t>
            </a:r>
          </a:p>
        </p:txBody>
      </p:sp>
    </p:spTree>
    <p:extLst>
      <p:ext uri="{BB962C8B-B14F-4D97-AF65-F5344CB8AC3E}">
        <p14:creationId xmlns:p14="http://schemas.microsoft.com/office/powerpoint/2010/main" val="137844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224’de Sağlık Ocakları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dirty="0"/>
              <a:t>Sağlık ocağının geniş bir salonu bulunur. Burada </a:t>
            </a:r>
            <a:r>
              <a:rPr lang="tr-TR" dirty="0" smtClean="0"/>
              <a:t>hastalar </a:t>
            </a:r>
            <a:r>
              <a:rPr lang="tr-TR" dirty="0"/>
              <a:t>oturup bekler, gereğinde </a:t>
            </a:r>
            <a:r>
              <a:rPr lang="tr-TR" dirty="0" smtClean="0"/>
              <a:t>filmlerle </a:t>
            </a:r>
            <a:r>
              <a:rPr lang="tr-TR" dirty="0"/>
              <a:t>desteklenen eğitim toplantıları düzenlenir</a:t>
            </a:r>
            <a:r>
              <a:rPr lang="tr-TR" dirty="0" smtClean="0"/>
              <a:t>.</a:t>
            </a:r>
          </a:p>
          <a:p>
            <a:pPr algn="just"/>
            <a:r>
              <a:rPr lang="tr-TR" dirty="0"/>
              <a:t>Salonun ortasındaki küçük mutfakta hanımlara mama yapımından </a:t>
            </a:r>
            <a:r>
              <a:rPr lang="tr-TR" dirty="0" err="1"/>
              <a:t>arabezi</a:t>
            </a:r>
            <a:r>
              <a:rPr lang="tr-TR" dirty="0"/>
              <a:t> bağlamaya dek birçok konuda eğitim sunulur. </a:t>
            </a:r>
            <a:endParaRPr lang="tr-TR" dirty="0" smtClean="0"/>
          </a:p>
          <a:p>
            <a:pPr algn="just"/>
            <a:r>
              <a:rPr lang="tr-TR" dirty="0" smtClean="0"/>
              <a:t>Sağlık </a:t>
            </a:r>
            <a:r>
              <a:rPr lang="tr-TR" dirty="0"/>
              <a:t>ocağı birden fazla yerleşim biriminden, su kaynakları ve çevre sorunlarından sorumludur. </a:t>
            </a:r>
            <a:endParaRPr lang="tr-TR" dirty="0" smtClean="0"/>
          </a:p>
          <a:p>
            <a:pPr algn="just"/>
            <a:r>
              <a:rPr lang="tr-TR" dirty="0" smtClean="0"/>
              <a:t>Ulaşımı </a:t>
            </a:r>
            <a:r>
              <a:rPr lang="tr-TR" dirty="0"/>
              <a:t>sağlamak için her sağlık ocağına </a:t>
            </a:r>
            <a:r>
              <a:rPr lang="tr-TR" b="1" dirty="0" err="1">
                <a:solidFill>
                  <a:srgbClr val="0070C0"/>
                </a:solidFill>
              </a:rPr>
              <a:t>dörtçeker</a:t>
            </a:r>
            <a:r>
              <a:rPr lang="tr-TR" b="1" dirty="0">
                <a:solidFill>
                  <a:srgbClr val="0070C0"/>
                </a:solidFill>
              </a:rPr>
              <a:t> bir arazi aracı </a:t>
            </a:r>
            <a:r>
              <a:rPr lang="tr-TR" dirty="0"/>
              <a:t>ve </a:t>
            </a:r>
            <a:r>
              <a:rPr lang="tr-TR" dirty="0" smtClean="0">
                <a:solidFill>
                  <a:srgbClr val="FF0000"/>
                </a:solidFill>
              </a:rPr>
              <a:t>şoför</a:t>
            </a:r>
            <a:r>
              <a:rPr lang="tr-TR" dirty="0" smtClean="0"/>
              <a:t> </a:t>
            </a:r>
            <a:r>
              <a:rPr lang="tr-TR" dirty="0"/>
              <a:t>verilmiştir.</a:t>
            </a:r>
          </a:p>
        </p:txBody>
      </p:sp>
    </p:spTree>
    <p:extLst>
      <p:ext uri="{BB962C8B-B14F-4D97-AF65-F5344CB8AC3E}">
        <p14:creationId xmlns:p14="http://schemas.microsoft.com/office/powerpoint/2010/main" val="75707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Sorunun Çözümü Üzerine…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tr-TR" dirty="0" smtClean="0"/>
              <a:t>Sağlık hizmetlerin genel bütçeden finanse edildiği, sağlık hizmetlerini kendisi(devlet) sunduğu veya özel sektörden satın aldığı </a:t>
            </a:r>
            <a:r>
              <a:rPr lang="tr-TR" dirty="0" smtClean="0">
                <a:solidFill>
                  <a:srgbClr val="FF0000"/>
                </a:solidFill>
              </a:rPr>
              <a:t>ulusal sağlık hizmeti sistemi veya sosyalleştirme</a:t>
            </a:r>
            <a:endParaRPr lang="tr-TR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tr-TR" dirty="0" smtClean="0"/>
              <a:t>Devlet veya özel sektör tarafından oluşturulan sigortalara prim ödenmesi suretiyle fonlanan </a:t>
            </a:r>
            <a:r>
              <a:rPr lang="tr-TR" dirty="0" smtClean="0">
                <a:solidFill>
                  <a:srgbClr val="FF0000"/>
                </a:solidFill>
              </a:rPr>
              <a:t>sigorta sistemi</a:t>
            </a:r>
            <a:r>
              <a:rPr lang="tr-TR" dirty="0" smtClean="0"/>
              <a:t>.</a:t>
            </a:r>
          </a:p>
          <a:p>
            <a:pPr algn="just"/>
            <a:r>
              <a:rPr lang="tr-TR" dirty="0" smtClean="0"/>
              <a:t>Her iki sistemde de belirli bir düzeyde </a:t>
            </a:r>
            <a:r>
              <a:rPr lang="tr-TR" b="1" dirty="0" smtClean="0">
                <a:solidFill>
                  <a:srgbClr val="0070C0"/>
                </a:solidFill>
              </a:rPr>
              <a:t>standartlaştırılmış sağlık hizmeti</a:t>
            </a:r>
            <a:r>
              <a:rPr lang="tr-TR" dirty="0" smtClean="0"/>
              <a:t>nin finansmanı öngörülmektedir.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125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224’de Sağlık Ocakları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tr-TR" dirty="0"/>
              <a:t>Sağlık ocağının yaşamsal elemanlarından olan </a:t>
            </a:r>
            <a:r>
              <a:rPr lang="tr-TR" dirty="0">
                <a:solidFill>
                  <a:srgbClr val="FF0000"/>
                </a:solidFill>
              </a:rPr>
              <a:t>tıbbi sekreter çalışmaların düzenli kaydını tutar, sağlık çalışanları ile bulgularını paylaşır, sonuçlarını bölgeye sunarak </a:t>
            </a:r>
            <a:r>
              <a:rPr lang="tr-TR" dirty="0" smtClean="0">
                <a:solidFill>
                  <a:srgbClr val="FF0000"/>
                </a:solidFill>
              </a:rPr>
              <a:t>tartışır</a:t>
            </a:r>
            <a:r>
              <a:rPr lang="tr-TR" dirty="0" smtClean="0"/>
              <a:t>.</a:t>
            </a:r>
          </a:p>
          <a:p>
            <a:pPr algn="just"/>
            <a:r>
              <a:rPr lang="tr-TR" dirty="0"/>
              <a:t>Her sağlık ocağı nüfus yapısı, sorunları ve öncelikleri ile kendine özgüdür. </a:t>
            </a:r>
            <a:r>
              <a:rPr lang="tr-TR" dirty="0">
                <a:solidFill>
                  <a:srgbClr val="FF0000"/>
                </a:solidFill>
              </a:rPr>
              <a:t>Hedefleri saptayıp onlara ulaşabilmek sağlık çalışanlarına doyum sağlar, yeni hedefler oluşturmak için de güdüler</a:t>
            </a:r>
            <a:r>
              <a:rPr lang="tr-TR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tr-TR" dirty="0"/>
              <a:t>Toplumla iç içe yaşama, </a:t>
            </a:r>
            <a:r>
              <a:rPr lang="tr-TR" dirty="0">
                <a:solidFill>
                  <a:srgbClr val="FF0000"/>
                </a:solidFill>
              </a:rPr>
              <a:t>ev ziyaretleri yapma ve halkın günlük ya da düğün, sünnet gibi toplu etkinliklerine katılma</a:t>
            </a:r>
            <a:r>
              <a:rPr lang="tr-TR" dirty="0"/>
              <a:t>; sağlık ekibinin, özellikle de ebenin halkı yakından </a:t>
            </a:r>
            <a:r>
              <a:rPr lang="tr-TR"/>
              <a:t>tanımasını </a:t>
            </a:r>
            <a:r>
              <a:rPr lang="tr-TR" smtClean="0"/>
              <a:t>sağlar.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989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Evdeki Hesap Çarşıya Uymaz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Sağlık ocaklarında eğitim gerçekleşmez.</a:t>
            </a:r>
          </a:p>
          <a:p>
            <a:r>
              <a:rPr lang="tr-TR" dirty="0" smtClean="0"/>
              <a:t>Hastane uzmanları bırakın eğitime destek vermesini sevk edilen hastaların tedavilerinde bile katkı sunamaz.</a:t>
            </a:r>
          </a:p>
          <a:p>
            <a:r>
              <a:rPr lang="tr-TR" dirty="0" smtClean="0"/>
              <a:t>Laboratuvar araç-gereçlerinin kıtlığı söz konusudur.</a:t>
            </a:r>
          </a:p>
          <a:p>
            <a:r>
              <a:rPr lang="tr-TR" dirty="0" smtClean="0"/>
              <a:t>Tahsis edilen araçların yakıt masrafları bile karşılanamaz.</a:t>
            </a:r>
          </a:p>
          <a:p>
            <a:r>
              <a:rPr lang="tr-TR" dirty="0" smtClean="0"/>
              <a:t>Sağlık evi ziyaretleri, ebelerin denetimi gerçekleşmez.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530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Evdeki Hesap Çarşıya Uymaz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tr-TR" dirty="0" smtClean="0"/>
              <a:t>Atanan öğretmenler lojmansız oldukları için gittikleri yerdeki lojman sahibi ebelerle evlendiler. Daha sonra da öğretmen taşradan merkeze atanınca eş durumundan ebe de merkeze gelmiş oldu. </a:t>
            </a:r>
          </a:p>
          <a:p>
            <a:pPr algn="just"/>
            <a:r>
              <a:rPr lang="tr-TR" dirty="0" smtClean="0"/>
              <a:t>Diğer sağlık çalışanları da bu yolu seçerek diğer meslek gruplarından evlilik gerçekleştirdiler.</a:t>
            </a:r>
          </a:p>
          <a:p>
            <a:pPr algn="just"/>
            <a:r>
              <a:rPr lang="tr-TR" dirty="0" smtClean="0">
                <a:solidFill>
                  <a:srgbClr val="0070C0"/>
                </a:solidFill>
              </a:rPr>
              <a:t>O halde herkes için eşitlikçi, ekibe dayalı, ulaşılabilir sağlık hizmeti nasıl sağlanacak ?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8034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Evdeki Hesap Çarşıya Uymaz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Sonuç olarak uygulamada sağlık hizmetlerinin sosyalleştirilmesi başarısız olmuştur. Olası sebepleri ise;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Sağlık politikasına konusunda bir fikri olmayan </a:t>
            </a:r>
            <a:r>
              <a:rPr lang="tr-TR" dirty="0" err="1" smtClean="0">
                <a:solidFill>
                  <a:srgbClr val="FF0000"/>
                </a:solidFill>
              </a:rPr>
              <a:t>MBK’nın</a:t>
            </a:r>
            <a:r>
              <a:rPr lang="tr-TR" dirty="0" smtClean="0">
                <a:solidFill>
                  <a:srgbClr val="FF0000"/>
                </a:solidFill>
              </a:rPr>
              <a:t> belirleyici gücü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Hizmetlerinin nasıl finanse edileceğinin hiç düşünülmemesi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Sağlık çalışanlarının hepsinin etik değerlere sahip olduğu varsayımı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661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Sosyalist Açıdan 224’e Eleştiriler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dirty="0" smtClean="0">
                <a:solidFill>
                  <a:srgbClr val="FF0000"/>
                </a:solidFill>
              </a:rPr>
              <a:t>‘Eşit, parasız ve devlet eliyle hizmet’ gibi kavramlar aslında sosyalist kaynaktan beslenmemektedir (Belek ve ark.)</a:t>
            </a:r>
          </a:p>
          <a:p>
            <a:pPr lvl="1" algn="just"/>
            <a:r>
              <a:rPr lang="tr-TR" dirty="0" smtClean="0"/>
              <a:t>Sosyalleştirme tarım ve ev ekonomilerini hedeflemiş; sanayi ve hizmet sektörü devre dışı kalmıştır. Bu da emekçinin devre dışı kalması anlamına gelir.</a:t>
            </a:r>
          </a:p>
          <a:p>
            <a:pPr lvl="1" algn="just"/>
            <a:r>
              <a:rPr lang="tr-TR" dirty="0" smtClean="0"/>
              <a:t>Parası olan özele gidebiliyorsa eşitlik </a:t>
            </a:r>
            <a:r>
              <a:rPr lang="tr-TR" dirty="0" smtClean="0">
                <a:solidFill>
                  <a:srgbClr val="0070C0"/>
                </a:solidFill>
              </a:rPr>
              <a:t>burjuva eşitliğidir</a:t>
            </a:r>
            <a:r>
              <a:rPr lang="tr-TR" dirty="0" smtClean="0"/>
              <a:t> </a:t>
            </a:r>
            <a:r>
              <a:rPr lang="tr-TR" dirty="0" smtClean="0">
                <a:solidFill>
                  <a:srgbClr val="FF0000"/>
                </a:solidFill>
              </a:rPr>
              <a:t>sosyalist değil.</a:t>
            </a:r>
          </a:p>
          <a:p>
            <a:pPr lvl="1" algn="just"/>
            <a:r>
              <a:rPr lang="tr-TR" dirty="0" smtClean="0"/>
              <a:t>Koruyucu sağlık hizmetleri üretimle ilişkili olanları değil (emekçileri) ana-çocuk sağlığı ve çevre sağlığı hizmetlerine vurgu yapmakta. Dolayısıyla emekçi açısından bu anlamda bir kazanım söz konusu değildir.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22203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663 Sağlıkta Dönüşüme Eleştiriler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tr-TR" dirty="0"/>
              <a:t>Sosyalleştirme düzeni ortadan kalkacak, </a:t>
            </a:r>
            <a:r>
              <a:rPr lang="tr-TR" dirty="0">
                <a:solidFill>
                  <a:srgbClr val="FF0000"/>
                </a:solidFill>
              </a:rPr>
              <a:t>sağlığı korunmayan insanlar </a:t>
            </a:r>
            <a:r>
              <a:rPr lang="tr-TR" dirty="0"/>
              <a:t>hastalanarak karmaşa ortamında çok ve gereksiz başvurularla hekim-laboratuvar-hastane üçgeninde dolaşacak, sağlık pazarında oluşan sermayenin artmasıyla pazar payı büyüyecektir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  <a:p>
            <a:pPr algn="just"/>
            <a:endParaRPr lang="tr-TR" dirty="0" smtClean="0"/>
          </a:p>
          <a:p>
            <a:pPr algn="just"/>
            <a:r>
              <a:rPr lang="tr-TR" dirty="0"/>
              <a:t>Oluşan piyasada ilk amaç Sağlık Bakanı’nın deyimiyle “</a:t>
            </a:r>
            <a:r>
              <a:rPr lang="tr-TR" dirty="0">
                <a:solidFill>
                  <a:srgbClr val="FF0000"/>
                </a:solidFill>
              </a:rPr>
              <a:t>müşteri</a:t>
            </a:r>
            <a:r>
              <a:rPr lang="tr-TR" dirty="0"/>
              <a:t>” oluşturmak ve rekabet sağlayarak hoşnutluk yaratmaktır. Hekimin hastasının her türlü isteğini yerine getirmesi, istediği ilaçları yazıvermesi, biraz rapor almasını önermesi, hem kendisine  hem  </a:t>
            </a:r>
            <a:r>
              <a:rPr lang="tr-TR" dirty="0" smtClean="0"/>
              <a:t>hastanesine </a:t>
            </a:r>
            <a:r>
              <a:rPr lang="tr-TR" dirty="0"/>
              <a:t>yarar </a:t>
            </a:r>
            <a:r>
              <a:rPr lang="tr-TR" dirty="0" smtClean="0"/>
              <a:t>sağlayacaktır. Bu anlamda </a:t>
            </a:r>
            <a:r>
              <a:rPr lang="tr-TR" dirty="0" err="1" smtClean="0">
                <a:solidFill>
                  <a:srgbClr val="FF0000"/>
                </a:solidFill>
              </a:rPr>
              <a:t>tümelci</a:t>
            </a:r>
            <a:r>
              <a:rPr lang="tr-TR" dirty="0" smtClean="0">
                <a:solidFill>
                  <a:srgbClr val="FF0000"/>
                </a:solidFill>
              </a:rPr>
              <a:t> değil sağaltıcıdır</a:t>
            </a:r>
            <a:r>
              <a:rPr lang="tr-TR" dirty="0" smtClean="0"/>
              <a:t>.</a:t>
            </a:r>
            <a:endParaRPr lang="tr-TR" dirty="0"/>
          </a:p>
        </p:txBody>
      </p:sp>
      <p:cxnSp>
        <p:nvCxnSpPr>
          <p:cNvPr id="5" name="Düz Ok Bağlayıcısı 4"/>
          <p:cNvCxnSpPr/>
          <p:nvPr/>
        </p:nvCxnSpPr>
        <p:spPr>
          <a:xfrm flipH="1">
            <a:off x="3048000" y="1905000"/>
            <a:ext cx="4191000" cy="16679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Metin kutusu 5"/>
          <p:cNvSpPr txBox="1"/>
          <p:nvPr/>
        </p:nvSpPr>
        <p:spPr>
          <a:xfrm>
            <a:off x="838200" y="3249769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00B050"/>
                </a:solidFill>
              </a:rPr>
              <a:t>Sağlığı korumak kimin sorumluluğunda olmalı ?</a:t>
            </a:r>
            <a:endParaRPr lang="tr-TR" b="1" dirty="0">
              <a:solidFill>
                <a:srgbClr val="00B050"/>
              </a:solidFill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143500" y="3185375"/>
            <a:ext cx="3390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00B050"/>
                </a:solidFill>
              </a:rPr>
              <a:t>Hasta mı, müşteri mi ?</a:t>
            </a:r>
            <a:endParaRPr lang="tr-TR" b="1" dirty="0">
              <a:solidFill>
                <a:srgbClr val="00B050"/>
              </a:solidFill>
            </a:endParaRPr>
          </a:p>
        </p:txBody>
      </p:sp>
      <p:cxnSp>
        <p:nvCxnSpPr>
          <p:cNvPr id="10" name="Düz Ok Bağlayıcısı 9"/>
          <p:cNvCxnSpPr/>
          <p:nvPr/>
        </p:nvCxnSpPr>
        <p:spPr>
          <a:xfrm flipV="1">
            <a:off x="1758503" y="3425553"/>
            <a:ext cx="3467100" cy="9410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Metin kutusu 10"/>
          <p:cNvSpPr txBox="1"/>
          <p:nvPr/>
        </p:nvSpPr>
        <p:spPr>
          <a:xfrm>
            <a:off x="5946283" y="5934670"/>
            <a:ext cx="3162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00B050"/>
                </a:solidFill>
              </a:rPr>
              <a:t>Koruyucu sağlık hizmeti nedir? Birinci basamağın görevi midir? Başarabilir mi ?</a:t>
            </a:r>
            <a:endParaRPr lang="tr-TR" b="1" dirty="0">
              <a:solidFill>
                <a:srgbClr val="00B050"/>
              </a:solidFill>
            </a:endParaRPr>
          </a:p>
        </p:txBody>
      </p:sp>
      <p:cxnSp>
        <p:nvCxnSpPr>
          <p:cNvPr id="13" name="Düz Ok Bağlayıcısı 12"/>
          <p:cNvCxnSpPr/>
          <p:nvPr/>
        </p:nvCxnSpPr>
        <p:spPr>
          <a:xfrm>
            <a:off x="4953000" y="5715000"/>
            <a:ext cx="993283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63677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663 Sağlıkta Dönüşüme Eleştiriler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tr-TR" dirty="0"/>
              <a:t>Modelde gerçek amaç hekime ücret ödememek, hekimin ücretini serbest piyasa koşulları içinde kendisinin kazanmasını sağlamak, </a:t>
            </a:r>
            <a:r>
              <a:rPr lang="tr-TR" dirty="0">
                <a:solidFill>
                  <a:srgbClr val="FF0000"/>
                </a:solidFill>
              </a:rPr>
              <a:t>sağlığı kamu hizmeti olmaktan çıkarmaktır</a:t>
            </a:r>
            <a:r>
              <a:rPr lang="tr-TR" dirty="0"/>
              <a:t>. 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Devlet </a:t>
            </a:r>
            <a:r>
              <a:rPr lang="tr-TR" dirty="0">
                <a:solidFill>
                  <a:srgbClr val="FF0000"/>
                </a:solidFill>
              </a:rPr>
              <a:t>artık sözleşmeli hekimler çalıştıracak, iş güvencesi ve sosyal hakları olmayan bir kitle yaratacaktır. </a:t>
            </a:r>
            <a:endParaRPr lang="tr-TR" dirty="0" smtClean="0">
              <a:solidFill>
                <a:srgbClr val="FF0000"/>
              </a:solidFill>
            </a:endParaRPr>
          </a:p>
          <a:p>
            <a:pPr algn="just"/>
            <a:endParaRPr lang="tr-TR" dirty="0" smtClean="0">
              <a:solidFill>
                <a:srgbClr val="FF0000"/>
              </a:solidFill>
            </a:endParaRPr>
          </a:p>
          <a:p>
            <a:pPr algn="just"/>
            <a:r>
              <a:rPr lang="tr-TR" dirty="0" smtClean="0"/>
              <a:t>Sözleşmeli </a:t>
            </a:r>
            <a:r>
              <a:rPr lang="tr-TR" dirty="0"/>
              <a:t>çalışmada sendika, toplu sözleşme ve grev hakkı olmaması aile hekimini tümüyle savunmasız </a:t>
            </a:r>
            <a:r>
              <a:rPr lang="tr-TR" dirty="0" smtClean="0"/>
              <a:t>bırakmaktadır.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İş </a:t>
            </a:r>
            <a:r>
              <a:rPr lang="tr-TR" dirty="0"/>
              <a:t>güvencesi olmayan ve işsizlik korkusuyla giderek daha düşük ücretle çalıştırılacak bir hekim kitlesi yaratılmaktadır.</a:t>
            </a:r>
          </a:p>
          <a:p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5943600" y="25908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00B050"/>
                </a:solidFill>
              </a:rPr>
              <a:t>Sağlık kamu hizmeti midir?</a:t>
            </a:r>
            <a:endParaRPr lang="tr-TR" b="1" dirty="0">
              <a:solidFill>
                <a:srgbClr val="00B050"/>
              </a:solidFill>
            </a:endParaRPr>
          </a:p>
        </p:txBody>
      </p:sp>
      <p:cxnSp>
        <p:nvCxnSpPr>
          <p:cNvPr id="6" name="Düz Ok Bağlayıcısı 5"/>
          <p:cNvCxnSpPr/>
          <p:nvPr/>
        </p:nvCxnSpPr>
        <p:spPr>
          <a:xfrm>
            <a:off x="4876800" y="2590800"/>
            <a:ext cx="1066800" cy="3231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Metin kutusu 6"/>
          <p:cNvSpPr txBox="1"/>
          <p:nvPr/>
        </p:nvSpPr>
        <p:spPr>
          <a:xfrm>
            <a:off x="5181600" y="3870101"/>
            <a:ext cx="373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rgbClr val="00B050"/>
                </a:solidFill>
              </a:rPr>
              <a:t>İş güvencesi açısından memur mu daha güvendedir yoksa işçi mi ?</a:t>
            </a:r>
            <a:endParaRPr lang="tr-TR" sz="1400" b="1" dirty="0">
              <a:solidFill>
                <a:srgbClr val="00B050"/>
              </a:solidFill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4114800" y="3870101"/>
            <a:ext cx="1066800" cy="3231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06908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 halde nasıl bir sağlık politikası 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797317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Akalın, M. A. Sosyalleştirmenin İdeolojisi.</a:t>
            </a:r>
          </a:p>
          <a:p>
            <a:r>
              <a:rPr lang="tr-TR" dirty="0" err="1" smtClean="0"/>
              <a:t>Aksakoğulu</a:t>
            </a:r>
            <a:r>
              <a:rPr lang="tr-TR" dirty="0" smtClean="0"/>
              <a:t>, G. Çağdaş Sağlık Anlayışı Ve Aile Hekimliği</a:t>
            </a:r>
          </a:p>
          <a:p>
            <a:r>
              <a:rPr lang="tr-TR" dirty="0" smtClean="0"/>
              <a:t>Oral, A. İ. (2002). ABD ve İngiltere kamu sağlık sigortası programları üzerine karşılaştırmalı bir değerlendirme.</a:t>
            </a:r>
          </a:p>
          <a:p>
            <a:r>
              <a:rPr lang="tr-TR" dirty="0" smtClean="0"/>
              <a:t>Aksakoğlu, G. (2008). </a:t>
            </a:r>
            <a:r>
              <a:rPr lang="tr-TR" dirty="0"/>
              <a:t>SAĞLIKTA </a:t>
            </a:r>
            <a:r>
              <a:rPr lang="tr-TR" dirty="0" smtClean="0"/>
              <a:t>Sosyalleştirmenin Öyküsü. Memleket Siyaset Yönetim Dergisi; 8: 7-62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3204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Standartlaştırılmış Sağlık Hizmetin Düzeyi Sorunu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tr-TR" dirty="0" smtClean="0">
                <a:solidFill>
                  <a:srgbClr val="0070C0"/>
                </a:solidFill>
              </a:rPr>
              <a:t>Emek Gereksinimi</a:t>
            </a:r>
            <a:r>
              <a:rPr lang="tr-TR" dirty="0" smtClean="0"/>
              <a:t>; sağlık hizmetine gereksinimi olan emeğin bilinç ve örgütlülük düzeyi.</a:t>
            </a:r>
          </a:p>
          <a:p>
            <a:pPr marL="514350" indent="-514350" algn="just">
              <a:buFont typeface="+mj-lt"/>
              <a:buAutoNum type="arabicPeriod"/>
            </a:pPr>
            <a:endParaRPr lang="tr-TR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tr-TR" dirty="0" smtClean="0">
                <a:solidFill>
                  <a:srgbClr val="0070C0"/>
                </a:solidFill>
              </a:rPr>
              <a:t>Kapitalist üretimin</a:t>
            </a:r>
            <a:r>
              <a:rPr lang="tr-TR" dirty="0" smtClean="0"/>
              <a:t>(sermaye) optimum üretkenliğini sağlayacak düzeyin sağlanması.</a:t>
            </a:r>
            <a:endParaRPr lang="tr-TR" dirty="0"/>
          </a:p>
        </p:txBody>
      </p:sp>
      <p:cxnSp>
        <p:nvCxnSpPr>
          <p:cNvPr id="5" name="Düz Ok Bağlayıcısı 4"/>
          <p:cNvCxnSpPr/>
          <p:nvPr/>
        </p:nvCxnSpPr>
        <p:spPr>
          <a:xfrm>
            <a:off x="2274194" y="2895600"/>
            <a:ext cx="1600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Metin kutusu 5"/>
          <p:cNvSpPr txBox="1"/>
          <p:nvPr/>
        </p:nvSpPr>
        <p:spPr>
          <a:xfrm>
            <a:off x="3874394" y="2710934"/>
            <a:ext cx="5214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Kapitalistler tarafından metalaştırılan sağlık hizmetleri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3392510" y="5500300"/>
            <a:ext cx="449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Emeğin bilinç ve örgütlülük düzeyinin bir sınırı yoktur, bu üretimin verimliliğini düşürür.</a:t>
            </a:r>
            <a:endParaRPr lang="tr-TR" dirty="0">
              <a:solidFill>
                <a:srgbClr val="FF0000"/>
              </a:solidFill>
            </a:endParaRPr>
          </a:p>
        </p:txBody>
      </p:sp>
      <p:cxnSp>
        <p:nvCxnSpPr>
          <p:cNvPr id="10" name="Eğri Bağlayıcı 9"/>
          <p:cNvCxnSpPr/>
          <p:nvPr/>
        </p:nvCxnSpPr>
        <p:spPr>
          <a:xfrm>
            <a:off x="1295400" y="4724400"/>
            <a:ext cx="1905000" cy="1099066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725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Sosyalleştirilmiş Sağlık Hizmetleri Sisteminin Pratiği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R. </a:t>
            </a:r>
            <a:r>
              <a:rPr lang="tr-TR" dirty="0" err="1" smtClean="0"/>
              <a:t>Virchow’un</a:t>
            </a:r>
            <a:r>
              <a:rPr lang="tr-TR" dirty="0" smtClean="0"/>
              <a:t> yaklaşımına göre emeğin gereksinimlerine göre düzenlenmiş sağlık hizmetlerinin örgütlenme ilkeleri;</a:t>
            </a:r>
          </a:p>
          <a:p>
            <a:pPr lvl="1"/>
            <a:r>
              <a:rPr lang="tr-TR" b="1" dirty="0" smtClean="0">
                <a:solidFill>
                  <a:srgbClr val="00B050"/>
                </a:solidFill>
              </a:rPr>
              <a:t>Genel bütçeden finansman</a:t>
            </a:r>
          </a:p>
          <a:p>
            <a:pPr lvl="1"/>
            <a:r>
              <a:rPr lang="tr-TR" b="1" dirty="0" smtClean="0">
                <a:solidFill>
                  <a:srgbClr val="00B050"/>
                </a:solidFill>
              </a:rPr>
              <a:t>Devlet kurumlarında, devlet görevlisi sağlık emekçileri tarafından ücretsiz sunum</a:t>
            </a:r>
          </a:p>
          <a:p>
            <a:pPr lvl="1"/>
            <a:r>
              <a:rPr lang="tr-TR" b="1" dirty="0" smtClean="0">
                <a:solidFill>
                  <a:srgbClr val="00B050"/>
                </a:solidFill>
              </a:rPr>
              <a:t>Koruyucu ve önleyici sağlık hizmetlerine öncelik verilmesi</a:t>
            </a:r>
            <a:endParaRPr lang="tr-TR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58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Semashko</a:t>
            </a:r>
            <a:r>
              <a:rPr lang="tr-TR" dirty="0" smtClean="0"/>
              <a:t> Modeli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Sağlık </a:t>
            </a:r>
            <a:r>
              <a:rPr lang="tr-TR" i="1" dirty="0" smtClean="0"/>
              <a:t>Herkesedir!</a:t>
            </a:r>
            <a:endParaRPr lang="tr-TR" dirty="0"/>
          </a:p>
          <a:p>
            <a:endParaRPr lang="tr-TR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943"/>
            <a:ext cx="9144000" cy="2289962"/>
          </a:xfrm>
          <a:prstGeom prst="rect">
            <a:avLst/>
          </a:prstGeom>
        </p:spPr>
      </p:pic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514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Semashko</a:t>
            </a:r>
            <a:r>
              <a:rPr lang="tr-TR" dirty="0" smtClean="0"/>
              <a:t> </a:t>
            </a:r>
            <a:r>
              <a:rPr lang="tr-TR" dirty="0"/>
              <a:t>Modeli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Sağlık sistemleri incelendiğinde </a:t>
            </a:r>
            <a:r>
              <a:rPr lang="tr-TR" dirty="0" err="1" smtClean="0"/>
              <a:t>Semashko</a:t>
            </a:r>
            <a:r>
              <a:rPr lang="tr-TR" dirty="0" smtClean="0"/>
              <a:t> Modeli olarak tanımlanan sistem; </a:t>
            </a:r>
            <a:r>
              <a:rPr lang="tr-TR" dirty="0" err="1" smtClean="0"/>
              <a:t>kollektivist</a:t>
            </a:r>
            <a:r>
              <a:rPr lang="tr-TR" dirty="0" smtClean="0"/>
              <a:t> ekonominin sağlığa uyarlanmasıdır. Buna göre;</a:t>
            </a:r>
          </a:p>
          <a:p>
            <a:pPr lvl="1" algn="just"/>
            <a:r>
              <a:rPr lang="tr-TR" dirty="0" smtClean="0"/>
              <a:t>Tamamen kamu kontrolünde- mülkiyetinde(doktoru, hastanesi vs.) ve denetiminde sağlık  hizmetlerinin sunumu</a:t>
            </a:r>
          </a:p>
          <a:p>
            <a:pPr lvl="1"/>
            <a:r>
              <a:rPr lang="tr-TR" dirty="0" smtClean="0"/>
              <a:t>Vatandaşlarına tamamen ücretsiz sağlık hizmeti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5138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Semashko</a:t>
            </a:r>
            <a:r>
              <a:rPr lang="tr-TR" dirty="0"/>
              <a:t> Modeli</a:t>
            </a:r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772816"/>
            <a:ext cx="8407736" cy="4176464"/>
          </a:xfrm>
        </p:spPr>
      </p:pic>
    </p:spTree>
    <p:extLst>
      <p:ext uri="{BB962C8B-B14F-4D97-AF65-F5344CB8AC3E}">
        <p14:creationId xmlns:p14="http://schemas.microsoft.com/office/powerpoint/2010/main" val="82271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692696"/>
            <a:ext cx="7488832" cy="5066772"/>
          </a:xfrm>
        </p:spPr>
      </p:pic>
    </p:spTree>
    <p:extLst>
      <p:ext uri="{BB962C8B-B14F-4D97-AF65-F5344CB8AC3E}">
        <p14:creationId xmlns:p14="http://schemas.microsoft.com/office/powerpoint/2010/main" val="367206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1862</Words>
  <Application>Microsoft Office PowerPoint</Application>
  <PresentationFormat>Ekran Gösterisi (4:3)</PresentationFormat>
  <Paragraphs>170</Paragraphs>
  <Slides>38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38</vt:i4>
      </vt:variant>
    </vt:vector>
  </HeadingPairs>
  <TitlesOfParts>
    <vt:vector size="39" baseType="lpstr">
      <vt:lpstr>Ofis Teması</vt:lpstr>
      <vt:lpstr>Sağlık Politikaları</vt:lpstr>
      <vt:lpstr>Sağlık Politikası Perspektifinden Sağlık Sorunları</vt:lpstr>
      <vt:lpstr>Sorunun Çözümü Üzerine…</vt:lpstr>
      <vt:lpstr>Standartlaştırılmış Sağlık Hizmetin Düzeyi Sorunu</vt:lpstr>
      <vt:lpstr>Sosyalleştirilmiş Sağlık Hizmetleri Sisteminin Pratiği</vt:lpstr>
      <vt:lpstr>Semashko Modeli</vt:lpstr>
      <vt:lpstr>Semashko Modeli</vt:lpstr>
      <vt:lpstr>Semashko Modeli</vt:lpstr>
      <vt:lpstr>PowerPoint Sunusu</vt:lpstr>
      <vt:lpstr>PowerPoint Sunusu</vt:lpstr>
      <vt:lpstr>Semashko Modelinin Politik Çerçevesi</vt:lpstr>
      <vt:lpstr>Semashko’ya Göre</vt:lpstr>
      <vt:lpstr>Semashko Döneminde Gerçekleştirilenler</vt:lpstr>
      <vt:lpstr>Semashko Modeli</vt:lpstr>
      <vt:lpstr>Semashko Modeli Neden Devam Etmedi ?</vt:lpstr>
      <vt:lpstr>Semashko Modelinin Göreli Başarısı</vt:lpstr>
      <vt:lpstr>Sosyalizmden Farklı Olarak Sosyal Demokratik Yaklaşım</vt:lpstr>
      <vt:lpstr>Sosyal Demokratik Yaklaşıma Sosyalizmden Eleştiriler</vt:lpstr>
      <vt:lpstr>Ancak;</vt:lpstr>
      <vt:lpstr>Sağlıkta Sosyalist Hareketlere Karşı Çıkanlar: Kanada Örneği</vt:lpstr>
      <vt:lpstr>Kapitalist Bir Ülke Olan İngiltere’de Sağlık Sistemi</vt:lpstr>
      <vt:lpstr>Türkiye’de Sosyalleştirme Tartışmaları</vt:lpstr>
      <vt:lpstr>Türkiye’de Sosyalleştirme Tartışmaları</vt:lpstr>
      <vt:lpstr>224 Sayılı Sağlık Hizmetlerinin Sosyalleştirilmesine Dair Kanun’un Doğuşu</vt:lpstr>
      <vt:lpstr>224 Sayılı Sağlık Hizmetlerinin Sosyalleştirilmesine Dair Kanun’un Doğuşu</vt:lpstr>
      <vt:lpstr>224 Sayılı Sağlık Hizmetlerinin Sosyalleştirilmesine Dair Kanun’un Doğuşu</vt:lpstr>
      <vt:lpstr>224 Sayılı Sağlık Hizmetlerinin Sosyalleştirilmesine Dair Kanun’un Doğuşu</vt:lpstr>
      <vt:lpstr>224’de Sağlık Ocakları</vt:lpstr>
      <vt:lpstr>224’de Sağlık Ocakları</vt:lpstr>
      <vt:lpstr>224’de Sağlık Ocakları</vt:lpstr>
      <vt:lpstr>Evdeki Hesap Çarşıya Uymaz</vt:lpstr>
      <vt:lpstr>Evdeki Hesap Çarşıya Uymaz</vt:lpstr>
      <vt:lpstr>Evdeki Hesap Çarşıya Uymaz</vt:lpstr>
      <vt:lpstr>Sosyalist Açıdan 224’e Eleştiriler</vt:lpstr>
      <vt:lpstr>663 Sağlıkta Dönüşüme Eleştiriler</vt:lpstr>
      <vt:lpstr>663 Sağlıkta Dönüşüme Eleştiriler</vt:lpstr>
      <vt:lpstr>PowerPoint Sunusu</vt:lpstr>
      <vt:lpstr>Kaynakça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HÜSEYİN ARI</dc:creator>
  <cp:lastModifiedBy>Lenovo</cp:lastModifiedBy>
  <cp:revision>35</cp:revision>
  <dcterms:created xsi:type="dcterms:W3CDTF">2016-10-09T08:25:56Z</dcterms:created>
  <dcterms:modified xsi:type="dcterms:W3CDTF">2016-10-25T05:51:51Z</dcterms:modified>
</cp:coreProperties>
</file>