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77" r:id="rId3"/>
    <p:sldId id="278" r:id="rId4"/>
    <p:sldId id="279" r:id="rId5"/>
    <p:sldId id="281" r:id="rId6"/>
    <p:sldId id="282" r:id="rId7"/>
    <p:sldId id="283" r:id="rId8"/>
    <p:sldId id="284" r:id="rId9"/>
    <p:sldId id="302" r:id="rId10"/>
    <p:sldId id="305" r:id="rId11"/>
    <p:sldId id="303" r:id="rId12"/>
    <p:sldId id="304" r:id="rId13"/>
    <p:sldId id="280" r:id="rId14"/>
    <p:sldId id="301" r:id="rId15"/>
    <p:sldId id="288" r:id="rId16"/>
    <p:sldId id="306" r:id="rId17"/>
    <p:sldId id="296" r:id="rId18"/>
    <p:sldId id="307" r:id="rId19"/>
    <p:sldId id="292" r:id="rId20"/>
    <p:sldId id="295" r:id="rId21"/>
    <p:sldId id="287" r:id="rId22"/>
    <p:sldId id="294" r:id="rId23"/>
    <p:sldId id="299" r:id="rId24"/>
    <p:sldId id="308" r:id="rId25"/>
    <p:sldId id="309"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8.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1B7591-B953-4123-B2EB-0C0359D6E147}" type="datetimeFigureOut">
              <a:rPr lang="tr-TR" smtClean="0"/>
              <a:pPr/>
              <a:t>02.07.2013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48A9A1-8167-40D7-9D0D-54787E6F30BB}" type="slidenum">
              <a:rPr lang="tr-TR" smtClean="0"/>
              <a:pPr/>
              <a:t>‹#›</a:t>
            </a:fld>
            <a:endParaRPr lang="tr-TR"/>
          </a:p>
        </p:txBody>
      </p:sp>
    </p:spTree>
    <p:extLst>
      <p:ext uri="{BB962C8B-B14F-4D97-AF65-F5344CB8AC3E}">
        <p14:creationId xmlns="" xmlns:p14="http://schemas.microsoft.com/office/powerpoint/2010/main" val="1318994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3</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12</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13</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14</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15</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16</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17</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18</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19</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20</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21</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4</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22</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23</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24</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5</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6</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7</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8</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9</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10</a:t>
            </a:fld>
            <a:endParaRPr lang="tr-TR"/>
          </a:p>
        </p:txBody>
      </p:sp>
    </p:spTree>
    <p:extLst>
      <p:ext uri="{BB962C8B-B14F-4D97-AF65-F5344CB8AC3E}">
        <p14:creationId xmlns="" xmlns:p14="http://schemas.microsoft.com/office/powerpoint/2010/main" val="2678330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2A48A9A1-8167-40D7-9D0D-54787E6F30BB}" type="slidenum">
              <a:rPr lang="tr-TR" smtClean="0"/>
              <a:pPr/>
              <a:t>11</a:t>
            </a:fld>
            <a:endParaRPr lang="tr-TR"/>
          </a:p>
        </p:txBody>
      </p:sp>
    </p:spTree>
    <p:extLst>
      <p:ext uri="{BB962C8B-B14F-4D97-AF65-F5344CB8AC3E}">
        <p14:creationId xmlns="" xmlns:p14="http://schemas.microsoft.com/office/powerpoint/2010/main" val="2678330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Başlık, İçerik ve 2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quarter" idx="2"/>
          </p:nvPr>
        </p:nvSpPr>
        <p:spPr>
          <a:xfrm>
            <a:off x="4648200" y="1600200"/>
            <a:ext cx="40386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İçerik Yer Tutucusu"/>
          <p:cNvSpPr>
            <a:spLocks noGrp="1"/>
          </p:cNvSpPr>
          <p:nvPr>
            <p:ph sz="quarter" idx="3"/>
          </p:nvPr>
        </p:nvSpPr>
        <p:spPr>
          <a:xfrm>
            <a:off x="4648200" y="3938588"/>
            <a:ext cx="40386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Veri Yer Tutucusu"/>
          <p:cNvSpPr>
            <a:spLocks noGrp="1"/>
          </p:cNvSpPr>
          <p:nvPr>
            <p:ph type="dt" sz="half" idx="10"/>
          </p:nvPr>
        </p:nvSpPr>
        <p:spPr>
          <a:xfrm>
            <a:off x="457200" y="6245225"/>
            <a:ext cx="2133600" cy="476250"/>
          </a:xfrm>
        </p:spPr>
        <p:txBody>
          <a:bodyPr/>
          <a:lstStyle>
            <a:lvl1pPr>
              <a:defRPr/>
            </a:lvl1pPr>
          </a:lstStyle>
          <a:p>
            <a:endParaRPr lang="tr-TR"/>
          </a:p>
        </p:txBody>
      </p:sp>
      <p:sp>
        <p:nvSpPr>
          <p:cNvPr id="7" name="6 Altbilgi Yer Tutucusu"/>
          <p:cNvSpPr>
            <a:spLocks noGrp="1"/>
          </p:cNvSpPr>
          <p:nvPr>
            <p:ph type="ftr" sz="quarter" idx="11"/>
          </p:nvPr>
        </p:nvSpPr>
        <p:spPr>
          <a:xfrm>
            <a:off x="3124200" y="6245225"/>
            <a:ext cx="2895600" cy="476250"/>
          </a:xfrm>
        </p:spPr>
        <p:txBody>
          <a:bodyPr/>
          <a:lstStyle>
            <a:lvl1pPr>
              <a:defRPr/>
            </a:lvl1pPr>
          </a:lstStyle>
          <a:p>
            <a:endParaRPr lang="tr-TR"/>
          </a:p>
        </p:txBody>
      </p:sp>
      <p:sp>
        <p:nvSpPr>
          <p:cNvPr id="8" name="7 Slayt Numarası Yer Tutucusu"/>
          <p:cNvSpPr>
            <a:spLocks noGrp="1"/>
          </p:cNvSpPr>
          <p:nvPr>
            <p:ph type="sldNum" sz="quarter" idx="12"/>
          </p:nvPr>
        </p:nvSpPr>
        <p:spPr>
          <a:xfrm>
            <a:off x="6553200" y="6245225"/>
            <a:ext cx="2133600" cy="476250"/>
          </a:xfrm>
        </p:spPr>
        <p:txBody>
          <a:bodyPr/>
          <a:lstStyle>
            <a:lvl1pPr>
              <a:defRPr/>
            </a:lvl1pPr>
          </a:lstStyle>
          <a:p>
            <a:fld id="{5D9629BA-9E5B-47B4-9844-89A5C53692D2}"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02.07.2013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02.07.2013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02.07.2013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02.07.2013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02.07.2013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02.07.2013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02.07.2013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02.07.2013</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10.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12.jpe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oleObject" Target="../embeddings/oleObject2.bin"/><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AutoShape 5"/>
          <p:cNvSpPr>
            <a:spLocks noChangeArrowheads="1"/>
          </p:cNvSpPr>
          <p:nvPr/>
        </p:nvSpPr>
        <p:spPr bwMode="auto">
          <a:xfrm>
            <a:off x="684213" y="1916832"/>
            <a:ext cx="7848600" cy="2663825"/>
          </a:xfrm>
          <a:prstGeom prst="roundRect">
            <a:avLst>
              <a:gd name="adj" fmla="val 16667"/>
            </a:avLst>
          </a:prstGeom>
          <a:solidFill>
            <a:srgbClr val="C00000"/>
          </a:solidFill>
          <a:ln w="9525">
            <a:noFill/>
            <a:round/>
            <a:headEnd/>
            <a:tailEnd/>
          </a:ln>
          <a:effectLst/>
        </p:spPr>
        <p:txBody>
          <a:bodyPr wrap="none" anchor="ctr"/>
          <a:lstStyle/>
          <a:p>
            <a:pPr algn="ctr"/>
            <a:r>
              <a:rPr lang="tr-TR" sz="3200" b="1" dirty="0" smtClean="0">
                <a:solidFill>
                  <a:schemeClr val="bg1"/>
                </a:solidFill>
                <a:effectLst>
                  <a:outerShdw blurRad="38100" dist="38100" dir="2700000" algn="tl">
                    <a:srgbClr val="000000"/>
                  </a:outerShdw>
                </a:effectLst>
                <a:latin typeface="Tahoma" pitchFamily="34" charset="0"/>
              </a:rPr>
              <a:t>HASTA/YARALININ ve OLAY YERİNİN </a:t>
            </a:r>
          </a:p>
          <a:p>
            <a:pPr algn="ctr"/>
            <a:r>
              <a:rPr lang="tr-TR" sz="3200" b="1" dirty="0" smtClean="0">
                <a:solidFill>
                  <a:schemeClr val="bg1"/>
                </a:solidFill>
                <a:effectLst>
                  <a:outerShdw blurRad="38100" dist="38100" dir="2700000" algn="tl">
                    <a:srgbClr val="000000"/>
                  </a:outerShdw>
                </a:effectLst>
                <a:latin typeface="Tahoma" pitchFamily="34" charset="0"/>
              </a:rPr>
              <a:t>DEĞERLENDİRİLMESİ</a:t>
            </a:r>
            <a:endParaRPr lang="tr-TR" sz="3200" b="1" dirty="0">
              <a:solidFill>
                <a:schemeClr val="bg1"/>
              </a:solidFill>
              <a:effectLst>
                <a:outerShdw blurRad="38100" dist="38100" dir="2700000" algn="tl">
                  <a:srgbClr val="000000"/>
                </a:outerShdw>
              </a:effectLst>
              <a:latin typeface="Tahoma" pitchFamily="34" charset="0"/>
            </a:endParaRPr>
          </a:p>
        </p:txBody>
      </p:sp>
      <p:sp>
        <p:nvSpPr>
          <p:cNvPr id="6150" name="Text Box 6"/>
          <p:cNvSpPr txBox="1">
            <a:spLocks noChangeArrowheads="1"/>
          </p:cNvSpPr>
          <p:nvPr/>
        </p:nvSpPr>
        <p:spPr bwMode="auto">
          <a:xfrm>
            <a:off x="0" y="5229225"/>
            <a:ext cx="9144000" cy="954107"/>
          </a:xfrm>
          <a:prstGeom prst="rect">
            <a:avLst/>
          </a:prstGeom>
          <a:noFill/>
          <a:ln w="9525">
            <a:noFill/>
            <a:miter lim="800000"/>
            <a:headEnd/>
            <a:tailEnd/>
          </a:ln>
          <a:effectLst/>
        </p:spPr>
        <p:txBody>
          <a:bodyPr>
            <a:spAutoFit/>
          </a:bodyPr>
          <a:lstStyle/>
          <a:p>
            <a:pPr algn="ctr"/>
            <a:r>
              <a:rPr lang="tr-TR" sz="2800" b="1" dirty="0" smtClean="0">
                <a:solidFill>
                  <a:srgbClr val="CC0000"/>
                </a:solidFill>
                <a:effectLst>
                  <a:outerShdw blurRad="38100" dist="38100" dir="2700000" algn="tl">
                    <a:srgbClr val="000000">
                      <a:alpha val="43137"/>
                    </a:srgbClr>
                  </a:outerShdw>
                </a:effectLst>
                <a:latin typeface="Tahoma" pitchFamily="34" charset="0"/>
              </a:rPr>
              <a:t>AKADEMİ AKAD</a:t>
            </a:r>
          </a:p>
          <a:p>
            <a:pPr algn="ctr"/>
            <a:r>
              <a:rPr lang="tr-TR" sz="2800" b="1" dirty="0" smtClean="0">
                <a:solidFill>
                  <a:srgbClr val="CC0000"/>
                </a:solidFill>
                <a:effectLst>
                  <a:outerShdw blurRad="38100" dist="38100" dir="2700000" algn="tl">
                    <a:srgbClr val="000000">
                      <a:alpha val="43137"/>
                    </a:srgbClr>
                  </a:outerShdw>
                </a:effectLst>
                <a:latin typeface="Tahoma" pitchFamily="34" charset="0"/>
              </a:rPr>
              <a:t>ÖZEL EĞİTİM MERKEZİ</a:t>
            </a:r>
            <a:endParaRPr lang="tr-TR" sz="2800" b="1" dirty="0">
              <a:solidFill>
                <a:srgbClr val="CC0000"/>
              </a:solidFill>
              <a:effectLst>
                <a:outerShdw blurRad="38100" dist="38100" dir="2700000" algn="tl">
                  <a:srgbClr val="000000">
                    <a:alpha val="43137"/>
                  </a:srgbClr>
                </a:outerShdw>
              </a:effectLst>
              <a:latin typeface="Tahoma"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2800" b="1" dirty="0" smtClean="0">
                <a:solidFill>
                  <a:srgbClr val="CC0000"/>
                </a:solidFill>
                <a:effectLst>
                  <a:outerShdw blurRad="38100" dist="38100" dir="2700000" algn="tl">
                    <a:srgbClr val="000000"/>
                  </a:outerShdw>
                </a:effectLst>
                <a:latin typeface="Tahoma" pitchFamily="34" charset="0"/>
              </a:rPr>
              <a:t>BİLİNÇ  DURUMUNUN DEĞERLENDİRİLMESİ</a:t>
            </a:r>
            <a:endParaRPr lang="tr-TR" sz="2800" b="1" dirty="0">
              <a:solidFill>
                <a:srgbClr val="CC0000"/>
              </a:solidFill>
              <a:effectLst>
                <a:outerShdw blurRad="38100" dist="38100" dir="2700000" algn="tl">
                  <a:srgbClr val="000000"/>
                </a:outerShdw>
              </a:effectLst>
              <a:latin typeface="Tahoma" pitchFamily="34" charset="0"/>
            </a:endParaRP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sp>
        <p:nvSpPr>
          <p:cNvPr id="7" name="6 Dikdörtgen"/>
          <p:cNvSpPr/>
          <p:nvPr/>
        </p:nvSpPr>
        <p:spPr>
          <a:xfrm>
            <a:off x="539552" y="1596856"/>
            <a:ext cx="8136904" cy="3785652"/>
          </a:xfrm>
          <a:prstGeom prst="rect">
            <a:avLst/>
          </a:prstGeom>
        </p:spPr>
        <p:txBody>
          <a:bodyPr wrap="square">
            <a:spAutoFit/>
          </a:bodyPr>
          <a:lstStyle/>
          <a:p>
            <a:r>
              <a:rPr lang="tr-TR" sz="2400" dirty="0" smtClean="0">
                <a:solidFill>
                  <a:srgbClr val="0000CC"/>
                </a:solidFill>
              </a:rPr>
              <a:t>Öncelikle, hasta/yaralının bilinç durumu değerlendirilir.</a:t>
            </a:r>
          </a:p>
          <a:p>
            <a:r>
              <a:rPr lang="tr-TR" sz="2400" dirty="0" smtClean="0">
                <a:solidFill>
                  <a:srgbClr val="0000CC"/>
                </a:solidFill>
              </a:rPr>
              <a:t>Normal bir kişi kendine yöneltilen tüm uyarılara cevap verir. Bilinç düzeyi yaralanmanın ağırlığını gösterir.</a:t>
            </a:r>
          </a:p>
          <a:p>
            <a:endParaRPr lang="tr-TR" sz="2400" dirty="0" smtClean="0">
              <a:solidFill>
                <a:srgbClr val="0000CC"/>
              </a:solidFill>
            </a:endParaRPr>
          </a:p>
          <a:p>
            <a:r>
              <a:rPr lang="tr-TR" sz="2400" dirty="0" smtClean="0">
                <a:solidFill>
                  <a:srgbClr val="0000CC"/>
                </a:solidFill>
              </a:rPr>
              <a:t>Bilinç düzeyleri;</a:t>
            </a:r>
          </a:p>
          <a:p>
            <a:r>
              <a:rPr lang="tr-TR" sz="2400" dirty="0" smtClean="0">
                <a:solidFill>
                  <a:srgbClr val="0000CC"/>
                </a:solidFill>
              </a:rPr>
              <a:t>Kişinin bilinci yerinde ise= Tüm uyarılara cevap verir.</a:t>
            </a:r>
          </a:p>
          <a:p>
            <a:r>
              <a:rPr lang="tr-TR" sz="2400" dirty="0" smtClean="0">
                <a:solidFill>
                  <a:srgbClr val="0000CC"/>
                </a:solidFill>
              </a:rPr>
              <a:t>1 Derece Bilinç Kaybı = Sözlü ve gürültülü uyaranlara cevap verir.</a:t>
            </a:r>
          </a:p>
          <a:p>
            <a:r>
              <a:rPr lang="tr-TR" sz="2400" dirty="0" smtClean="0">
                <a:solidFill>
                  <a:srgbClr val="0000CC"/>
                </a:solidFill>
              </a:rPr>
              <a:t>2 Derece Bilinç Kaybı = Ağrılı uyaranlara cevap verir.</a:t>
            </a:r>
          </a:p>
          <a:p>
            <a:r>
              <a:rPr lang="tr-TR" sz="2400" dirty="0" smtClean="0">
                <a:solidFill>
                  <a:srgbClr val="0000CC"/>
                </a:solidFill>
              </a:rPr>
              <a:t>3 Derece Bilinç Kaybı = Tüm uyaranlara karşı tepkisizdir, cevap vermez,</a:t>
            </a:r>
            <a:endParaRPr lang="tr-TR" sz="2400" dirty="0">
              <a:solidFill>
                <a:srgbClr val="0000CC"/>
              </a:solidFill>
            </a:endParaRPr>
          </a:p>
        </p:txBody>
      </p:sp>
    </p:spTree>
    <p:extLst>
      <p:ext uri="{BB962C8B-B14F-4D97-AF65-F5344CB8AC3E}">
        <p14:creationId xmlns="" xmlns:p14="http://schemas.microsoft.com/office/powerpoint/2010/main" val="1256483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3200" b="1" dirty="0" smtClean="0">
                <a:solidFill>
                  <a:srgbClr val="CC0000"/>
                </a:solidFill>
                <a:effectLst>
                  <a:outerShdw blurRad="38100" dist="38100" dir="2700000" algn="tl">
                    <a:srgbClr val="000000"/>
                  </a:outerShdw>
                </a:effectLst>
                <a:latin typeface="Tahoma" pitchFamily="34" charset="0"/>
              </a:rPr>
              <a:t>SOLUNUMUN DEĞERLENDİRİLMESİ</a:t>
            </a:r>
            <a:endParaRPr lang="tr-TR" sz="3200" b="1" dirty="0">
              <a:solidFill>
                <a:srgbClr val="CC0000"/>
              </a:solidFill>
              <a:effectLst>
                <a:outerShdw blurRad="38100" dist="38100" dir="2700000" algn="tl">
                  <a:srgbClr val="000000"/>
                </a:outerShdw>
              </a:effectLst>
              <a:latin typeface="Tahoma" pitchFamily="34" charset="0"/>
            </a:endParaRPr>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sp>
        <p:nvSpPr>
          <p:cNvPr id="7" name="6 Dikdörtgen"/>
          <p:cNvSpPr/>
          <p:nvPr/>
        </p:nvSpPr>
        <p:spPr>
          <a:xfrm>
            <a:off x="899592" y="1340768"/>
            <a:ext cx="6768752" cy="2677656"/>
          </a:xfrm>
          <a:prstGeom prst="rect">
            <a:avLst/>
          </a:prstGeom>
        </p:spPr>
        <p:txBody>
          <a:bodyPr wrap="square">
            <a:spAutoFit/>
          </a:bodyPr>
          <a:lstStyle/>
          <a:p>
            <a:r>
              <a:rPr lang="tr-TR" sz="2400" dirty="0" smtClean="0">
                <a:solidFill>
                  <a:srgbClr val="0000CC"/>
                </a:solidFill>
              </a:rPr>
              <a:t>Hasta/yaralının solunumu değerlendirilirken;</a:t>
            </a:r>
          </a:p>
          <a:p>
            <a:endParaRPr lang="tr-TR" sz="2400" dirty="0" smtClean="0">
              <a:solidFill>
                <a:srgbClr val="0000CC"/>
              </a:solidFill>
            </a:endParaRPr>
          </a:p>
          <a:p>
            <a:r>
              <a:rPr lang="tr-TR" sz="2400" dirty="0" smtClean="0">
                <a:solidFill>
                  <a:srgbClr val="0000CC"/>
                </a:solidFill>
              </a:rPr>
              <a:t>—Solunum sıklığına,</a:t>
            </a:r>
          </a:p>
          <a:p>
            <a:r>
              <a:rPr lang="tr-TR" sz="2400" dirty="0" smtClean="0">
                <a:solidFill>
                  <a:srgbClr val="0000CC"/>
                </a:solidFill>
              </a:rPr>
              <a:t>—Solunum aralıklarının eşitliğine,</a:t>
            </a:r>
          </a:p>
          <a:p>
            <a:r>
              <a:rPr lang="tr-TR" sz="2400" dirty="0" smtClean="0">
                <a:solidFill>
                  <a:srgbClr val="0000CC"/>
                </a:solidFill>
              </a:rPr>
              <a:t>—Solunum derinliğine bakılır.</a:t>
            </a:r>
          </a:p>
          <a:p>
            <a:endParaRPr lang="tr-TR" sz="2400" dirty="0" smtClean="0">
              <a:solidFill>
                <a:srgbClr val="0000CC"/>
              </a:solidFill>
            </a:endParaRPr>
          </a:p>
          <a:p>
            <a:endParaRPr lang="tr-TR" sz="2400" dirty="0">
              <a:solidFill>
                <a:srgbClr val="0000CC"/>
              </a:solidFill>
            </a:endParaRPr>
          </a:p>
        </p:txBody>
      </p:sp>
      <p:sp>
        <p:nvSpPr>
          <p:cNvPr id="8" name="7 Dikdörtgen"/>
          <p:cNvSpPr/>
          <p:nvPr/>
        </p:nvSpPr>
        <p:spPr>
          <a:xfrm>
            <a:off x="755576" y="3933056"/>
            <a:ext cx="7704856" cy="1938992"/>
          </a:xfrm>
          <a:prstGeom prst="rect">
            <a:avLst/>
          </a:prstGeom>
        </p:spPr>
        <p:txBody>
          <a:bodyPr wrap="square">
            <a:spAutoFit/>
          </a:bodyPr>
          <a:lstStyle/>
          <a:p>
            <a:r>
              <a:rPr lang="tr-TR" sz="2400" dirty="0" smtClean="0">
                <a:solidFill>
                  <a:srgbClr val="0000CC"/>
                </a:solidFill>
              </a:rPr>
              <a:t>Kişinin 1 dakika içinde nefes alma ve verme sayısı solunum sıklığıdır.</a:t>
            </a:r>
          </a:p>
          <a:p>
            <a:r>
              <a:rPr lang="tr-TR" sz="2400" dirty="0" smtClean="0">
                <a:solidFill>
                  <a:srgbClr val="0000CC"/>
                </a:solidFill>
              </a:rPr>
              <a:t>—Sağlıklı yetişkin bir kişide dakikada solunum sayısı 12–20,</a:t>
            </a:r>
          </a:p>
          <a:p>
            <a:r>
              <a:rPr lang="tr-TR" sz="2400" dirty="0" smtClean="0">
                <a:solidFill>
                  <a:srgbClr val="0000CC"/>
                </a:solidFill>
              </a:rPr>
              <a:t>—Çocuklarda 16–22,</a:t>
            </a:r>
          </a:p>
          <a:p>
            <a:r>
              <a:rPr lang="tr-TR" sz="2400" dirty="0" smtClean="0">
                <a:solidFill>
                  <a:srgbClr val="0000CC"/>
                </a:solidFill>
              </a:rPr>
              <a:t>—Bebeklerde 18-24’dür.</a:t>
            </a:r>
            <a:endParaRPr lang="tr-TR" sz="2400" dirty="0">
              <a:solidFill>
                <a:srgbClr val="0000CC"/>
              </a:solidFill>
            </a:endParaRPr>
          </a:p>
        </p:txBody>
      </p:sp>
    </p:spTree>
    <p:extLst>
      <p:ext uri="{BB962C8B-B14F-4D97-AF65-F5344CB8AC3E}">
        <p14:creationId xmlns="" xmlns:p14="http://schemas.microsoft.com/office/powerpoint/2010/main" val="12564832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2800" b="1" dirty="0" smtClean="0">
                <a:solidFill>
                  <a:srgbClr val="CC0000"/>
                </a:solidFill>
                <a:effectLst>
                  <a:outerShdw blurRad="38100" dist="38100" dir="2700000" algn="tl">
                    <a:srgbClr val="000000"/>
                  </a:outerShdw>
                </a:effectLst>
                <a:latin typeface="Tahoma" pitchFamily="34" charset="0"/>
              </a:rPr>
              <a:t>KAN BASINCI ve NABIZ DEĞERLENDİRMESİ</a:t>
            </a:r>
            <a:endParaRPr lang="tr-TR" sz="2800" b="1" dirty="0">
              <a:solidFill>
                <a:srgbClr val="CC0000"/>
              </a:solidFill>
              <a:effectLst>
                <a:outerShdw blurRad="38100" dist="38100" dir="2700000" algn="tl">
                  <a:srgbClr val="000000"/>
                </a:outerShdw>
              </a:effectLst>
              <a:latin typeface="Tahoma" pitchFamily="34" charset="0"/>
            </a:endParaRPr>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sp>
        <p:nvSpPr>
          <p:cNvPr id="7" name="6 Dikdörtgen"/>
          <p:cNvSpPr/>
          <p:nvPr/>
        </p:nvSpPr>
        <p:spPr>
          <a:xfrm>
            <a:off x="323528" y="1046341"/>
            <a:ext cx="8604448" cy="5262979"/>
          </a:xfrm>
          <a:prstGeom prst="rect">
            <a:avLst/>
          </a:prstGeom>
        </p:spPr>
        <p:txBody>
          <a:bodyPr wrap="square">
            <a:spAutoFit/>
          </a:bodyPr>
          <a:lstStyle/>
          <a:p>
            <a:r>
              <a:rPr lang="tr-TR" sz="2400" b="1" dirty="0" smtClean="0">
                <a:solidFill>
                  <a:srgbClr val="0000CC"/>
                </a:solidFill>
              </a:rPr>
              <a:t>Kan Basıncının Değerlendirilmesi:</a:t>
            </a:r>
          </a:p>
          <a:p>
            <a:r>
              <a:rPr lang="tr-TR" sz="2400" dirty="0" smtClean="0">
                <a:solidFill>
                  <a:srgbClr val="0000CC"/>
                </a:solidFill>
              </a:rPr>
              <a:t>Hasta/yaralı değerlendirilirken kan basıncı kontrol edilmez. Ancak, kan basıncının anlamının bilinmesi</a:t>
            </a:r>
          </a:p>
          <a:p>
            <a:r>
              <a:rPr lang="tr-TR" sz="2400" dirty="0" smtClean="0">
                <a:solidFill>
                  <a:srgbClr val="0000CC"/>
                </a:solidFill>
              </a:rPr>
              <a:t>önemlidir.</a:t>
            </a:r>
          </a:p>
          <a:p>
            <a:r>
              <a:rPr lang="tr-TR" sz="2400" dirty="0" smtClean="0">
                <a:solidFill>
                  <a:srgbClr val="0000CC"/>
                </a:solidFill>
              </a:rPr>
              <a:t>Kalbin kasılma ve gevşeme anında damar duvarına yaptığı basınçtır. Kalbin kanı pompalama gücünü</a:t>
            </a:r>
          </a:p>
          <a:p>
            <a:r>
              <a:rPr lang="tr-TR" sz="2400" dirty="0" smtClean="0">
                <a:solidFill>
                  <a:srgbClr val="0000CC"/>
                </a:solidFill>
              </a:rPr>
              <a:t>gösterir. Normal değeri 100/50- 140/100 mm </a:t>
            </a:r>
            <a:r>
              <a:rPr lang="tr-TR" sz="2400" dirty="0" err="1" smtClean="0">
                <a:solidFill>
                  <a:srgbClr val="0000CC"/>
                </a:solidFill>
              </a:rPr>
              <a:t>Hg’dir</a:t>
            </a:r>
            <a:r>
              <a:rPr lang="tr-TR" sz="2400" dirty="0" smtClean="0">
                <a:solidFill>
                  <a:srgbClr val="0000CC"/>
                </a:solidFill>
              </a:rPr>
              <a:t>.</a:t>
            </a:r>
          </a:p>
          <a:p>
            <a:r>
              <a:rPr lang="tr-TR" sz="2400" b="1" dirty="0" smtClean="0">
                <a:solidFill>
                  <a:srgbClr val="0000CC"/>
                </a:solidFill>
              </a:rPr>
              <a:t>Nabız Değerlendirilmesi:</a:t>
            </a:r>
          </a:p>
          <a:p>
            <a:r>
              <a:rPr lang="tr-TR" sz="2400" dirty="0" smtClean="0">
                <a:solidFill>
                  <a:srgbClr val="0000CC"/>
                </a:solidFill>
              </a:rPr>
              <a:t>Kalp atımlarının atardamar duvarına yaptığı basıncın damar duvarında parmak uçlarıyla hissedilmesine</a:t>
            </a:r>
          </a:p>
          <a:p>
            <a:r>
              <a:rPr lang="tr-TR" sz="2400" dirty="0" smtClean="0">
                <a:solidFill>
                  <a:srgbClr val="0000CC"/>
                </a:solidFill>
              </a:rPr>
              <a:t>nabız denmektedir.</a:t>
            </a:r>
          </a:p>
          <a:p>
            <a:r>
              <a:rPr lang="tr-TR" sz="2400" dirty="0" smtClean="0">
                <a:solidFill>
                  <a:srgbClr val="0000CC"/>
                </a:solidFill>
              </a:rPr>
              <a:t>—Yetişkin bir kişide normal nabız sayısı dakikada 60–100,</a:t>
            </a:r>
          </a:p>
          <a:p>
            <a:r>
              <a:rPr lang="tr-TR" sz="2400" dirty="0" smtClean="0">
                <a:solidFill>
                  <a:srgbClr val="0000CC"/>
                </a:solidFill>
              </a:rPr>
              <a:t>—Çocuklarda 100–120,</a:t>
            </a:r>
          </a:p>
          <a:p>
            <a:r>
              <a:rPr lang="tr-TR" sz="2400" dirty="0" smtClean="0">
                <a:solidFill>
                  <a:srgbClr val="0000CC"/>
                </a:solidFill>
              </a:rPr>
              <a:t>—Bebeklerde 100-140’dır.</a:t>
            </a:r>
            <a:endParaRPr lang="tr-TR" sz="2400" dirty="0">
              <a:solidFill>
                <a:srgbClr val="0000CC"/>
              </a:solidFill>
            </a:endParaRPr>
          </a:p>
        </p:txBody>
      </p:sp>
    </p:spTree>
    <p:extLst>
      <p:ext uri="{BB962C8B-B14F-4D97-AF65-F5344CB8AC3E}">
        <p14:creationId xmlns="" xmlns:p14="http://schemas.microsoft.com/office/powerpoint/2010/main" val="1256483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a:xfrm>
            <a:off x="5644812" y="1196752"/>
            <a:ext cx="3319676" cy="4968280"/>
          </a:xfrm>
          <a:prstGeom prst="rect">
            <a:avLst/>
          </a:prstGeom>
          <a:noFill/>
        </p:spPr>
      </p:pic>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3200" b="1" dirty="0" smtClean="0">
                <a:solidFill>
                  <a:srgbClr val="CC0000"/>
                </a:solidFill>
                <a:effectLst>
                  <a:outerShdw blurRad="38100" dist="38100" dir="2700000" algn="tl">
                    <a:srgbClr val="000000"/>
                  </a:outerShdw>
                </a:effectLst>
                <a:latin typeface="Tahoma" pitchFamily="34" charset="0"/>
              </a:rPr>
              <a:t>NABIZ ALINABİLECEK NOKTALAR</a:t>
            </a:r>
            <a:endParaRPr lang="tr-TR" sz="3200" b="1" dirty="0">
              <a:solidFill>
                <a:srgbClr val="CC0000"/>
              </a:solidFill>
              <a:effectLst>
                <a:outerShdw blurRad="38100" dist="38100" dir="2700000" algn="tl">
                  <a:srgbClr val="000000"/>
                </a:outerShdw>
              </a:effectLst>
              <a:latin typeface="Tahoma" pitchFamily="34" charset="0"/>
            </a:endParaRP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6" name="Rectangle 3"/>
          <p:cNvSpPr txBox="1">
            <a:spLocks noChangeArrowheads="1"/>
          </p:cNvSpPr>
          <p:nvPr/>
        </p:nvSpPr>
        <p:spPr>
          <a:xfrm>
            <a:off x="179512" y="1484784"/>
            <a:ext cx="6264696" cy="4176464"/>
          </a:xfrm>
          <a:prstGeom prst="rect">
            <a:avLst/>
          </a:prstGeom>
        </p:spPr>
        <p:txBody>
          <a:bodyPr vert="horz" lIns="91440" tIns="45720" rIns="91440" bIns="45720" rtlCol="0">
            <a:noAutofit/>
          </a:bodyPr>
          <a:lstStyle/>
          <a:p>
            <a:pPr marL="342900" indent="-342900">
              <a:buFont typeface="Arial" pitchFamily="34" charset="0"/>
              <a:buChar char="•"/>
            </a:pPr>
            <a:r>
              <a:rPr lang="tr-TR" sz="2400" b="1" dirty="0">
                <a:solidFill>
                  <a:srgbClr val="0000CC"/>
                </a:solidFill>
                <a:cs typeface="Arial" pitchFamily="34" charset="0"/>
              </a:rPr>
              <a:t>Şah damarı (Adem elmasının her iki yanında</a:t>
            </a:r>
            <a:r>
              <a:rPr lang="tr-TR" sz="2400" b="1" dirty="0" smtClean="0">
                <a:solidFill>
                  <a:srgbClr val="0000CC"/>
                </a:solidFill>
                <a:cs typeface="Arial" pitchFamily="34" charset="0"/>
              </a:rPr>
              <a:t>)</a:t>
            </a:r>
          </a:p>
          <a:p>
            <a:pPr marL="342900" indent="-342900">
              <a:buFont typeface="Arial" pitchFamily="34" charset="0"/>
              <a:buChar char="•"/>
            </a:pPr>
            <a:endParaRPr lang="tr-TR" sz="2400" b="1" dirty="0">
              <a:solidFill>
                <a:srgbClr val="0000CC"/>
              </a:solidFill>
              <a:cs typeface="Arial" pitchFamily="34" charset="0"/>
            </a:endParaRPr>
          </a:p>
          <a:p>
            <a:pPr marL="342900" indent="-342900">
              <a:buFont typeface="Arial" pitchFamily="34" charset="0"/>
              <a:buChar char="•"/>
            </a:pPr>
            <a:r>
              <a:rPr lang="tr-TR" sz="2400" b="1" dirty="0">
                <a:solidFill>
                  <a:srgbClr val="0000CC"/>
                </a:solidFill>
                <a:cs typeface="Arial" pitchFamily="34" charset="0"/>
              </a:rPr>
              <a:t> Ön-kol damarı (Bileğin iç yüzü, baş parmağın üst hizası</a:t>
            </a:r>
            <a:r>
              <a:rPr lang="tr-TR" sz="2400" b="1" dirty="0" smtClean="0">
                <a:solidFill>
                  <a:srgbClr val="0000CC"/>
                </a:solidFill>
                <a:cs typeface="Arial" pitchFamily="34" charset="0"/>
              </a:rPr>
              <a:t>)</a:t>
            </a:r>
          </a:p>
          <a:p>
            <a:pPr marL="342900" indent="-342900">
              <a:buFont typeface="Arial" pitchFamily="34" charset="0"/>
              <a:buChar char="•"/>
            </a:pPr>
            <a:endParaRPr lang="tr-TR" sz="2400" b="1" dirty="0">
              <a:solidFill>
                <a:srgbClr val="0000CC"/>
              </a:solidFill>
              <a:cs typeface="Arial" pitchFamily="34" charset="0"/>
            </a:endParaRPr>
          </a:p>
          <a:p>
            <a:pPr marL="342900" indent="-342900">
              <a:buFont typeface="Arial" pitchFamily="34" charset="0"/>
              <a:buChar char="•"/>
            </a:pPr>
            <a:r>
              <a:rPr lang="tr-TR" sz="2400" b="1" dirty="0">
                <a:solidFill>
                  <a:srgbClr val="0000CC"/>
                </a:solidFill>
                <a:cs typeface="Arial" pitchFamily="34" charset="0"/>
              </a:rPr>
              <a:t> Bacak damarı (Ayak sırtının </a:t>
            </a:r>
            <a:r>
              <a:rPr lang="tr-TR" sz="2400" b="1" dirty="0" smtClean="0">
                <a:solidFill>
                  <a:srgbClr val="0000CC"/>
                </a:solidFill>
                <a:cs typeface="Arial" pitchFamily="34" charset="0"/>
              </a:rPr>
              <a:t> merkezinde)</a:t>
            </a:r>
          </a:p>
          <a:p>
            <a:pPr marL="342900" indent="-342900">
              <a:buFont typeface="Arial" pitchFamily="34" charset="0"/>
              <a:buChar char="•"/>
            </a:pPr>
            <a:endParaRPr lang="tr-TR" sz="2400" b="1" dirty="0">
              <a:solidFill>
                <a:srgbClr val="0000CC"/>
              </a:solidFill>
              <a:cs typeface="Arial" pitchFamily="34" charset="0"/>
            </a:endParaRPr>
          </a:p>
          <a:p>
            <a:pPr marL="342900" indent="-342900">
              <a:buFont typeface="Arial" pitchFamily="34" charset="0"/>
              <a:buChar char="•"/>
            </a:pPr>
            <a:r>
              <a:rPr lang="tr-TR" sz="2400" b="1" dirty="0">
                <a:solidFill>
                  <a:srgbClr val="0000CC"/>
                </a:solidFill>
                <a:cs typeface="Arial" pitchFamily="34" charset="0"/>
              </a:rPr>
              <a:t> Kol damarı (Kolun iç yüzü, dirseğin üstü</a:t>
            </a:r>
            <a:r>
              <a:rPr lang="tr-TR" sz="2400" b="1" dirty="0" smtClean="0">
                <a:solidFill>
                  <a:srgbClr val="0000CC"/>
                </a:solidFill>
                <a:cs typeface="Arial" pitchFamily="34" charset="0"/>
              </a:rPr>
              <a:t>)</a:t>
            </a:r>
          </a:p>
          <a:p>
            <a:pPr marL="342900" indent="-342900">
              <a:buFont typeface="Arial" pitchFamily="34" charset="0"/>
              <a:buChar char="•"/>
            </a:pPr>
            <a:endParaRPr lang="tr-TR" sz="2400" b="1" dirty="0">
              <a:solidFill>
                <a:srgbClr val="0000CC"/>
              </a:solidFill>
              <a:cs typeface="Arial" pitchFamily="34" charset="0"/>
            </a:endParaRPr>
          </a:p>
          <a:p>
            <a:pPr marL="342900" indent="-342900">
              <a:spcBef>
                <a:spcPts val="600"/>
              </a:spcBef>
              <a:buFont typeface="Arial" pitchFamily="34" charset="0"/>
              <a:buChar char="•"/>
            </a:pPr>
            <a:r>
              <a:rPr lang="tr-TR" sz="2400" b="1" dirty="0" smtClean="0">
                <a:solidFill>
                  <a:srgbClr val="0000CC"/>
                </a:solidFill>
                <a:cs typeface="Arial" pitchFamily="34" charset="0"/>
              </a:rPr>
              <a:t>Çocuk </a:t>
            </a:r>
            <a:r>
              <a:rPr lang="tr-TR" sz="2400" b="1" dirty="0">
                <a:solidFill>
                  <a:srgbClr val="0000CC"/>
                </a:solidFill>
                <a:cs typeface="Arial" pitchFamily="34" charset="0"/>
              </a:rPr>
              <a:t>ve yetişkinlerde </a:t>
            </a:r>
            <a:r>
              <a:rPr lang="tr-TR" sz="2400" b="1" i="1" u="sng" dirty="0">
                <a:solidFill>
                  <a:srgbClr val="0000CC"/>
                </a:solidFill>
                <a:cs typeface="Arial" pitchFamily="34" charset="0"/>
              </a:rPr>
              <a:t>şah damarından</a:t>
            </a:r>
            <a:r>
              <a:rPr lang="tr-TR" sz="2400" b="1" dirty="0">
                <a:solidFill>
                  <a:srgbClr val="0000CC"/>
                </a:solidFill>
                <a:cs typeface="Arial" pitchFamily="34" charset="0"/>
              </a:rPr>
              <a:t>, bebeklerde </a:t>
            </a:r>
            <a:r>
              <a:rPr lang="tr-TR" sz="2400" b="1" i="1" u="sng" dirty="0">
                <a:solidFill>
                  <a:srgbClr val="0000CC"/>
                </a:solidFill>
                <a:cs typeface="Arial" pitchFamily="34" charset="0"/>
              </a:rPr>
              <a:t>üst koldan </a:t>
            </a:r>
            <a:r>
              <a:rPr lang="tr-TR" sz="2400" b="1" dirty="0">
                <a:solidFill>
                  <a:srgbClr val="0000CC"/>
                </a:solidFill>
                <a:cs typeface="Arial" pitchFamily="34" charset="0"/>
              </a:rPr>
              <a:t>nabız </a:t>
            </a:r>
            <a:r>
              <a:rPr lang="tr-TR" sz="2400" b="1" dirty="0" smtClean="0">
                <a:solidFill>
                  <a:srgbClr val="0000CC"/>
                </a:solidFill>
                <a:cs typeface="Arial" pitchFamily="34" charset="0"/>
              </a:rPr>
              <a:t>alınır</a:t>
            </a:r>
            <a:endParaRPr lang="tr-TR" sz="2400" u="sng" dirty="0">
              <a:solidFill>
                <a:srgbClr val="0000CC"/>
              </a:solidFill>
              <a:cs typeface="Arial" pitchFamily="34" charset="0"/>
            </a:endParaRPr>
          </a:p>
          <a:p>
            <a:pPr marL="342900" marR="0" lvl="0" indent="-342900" algn="l" defTabSz="914400" rtl="0" eaLnBrk="1" fontAlgn="auto" latinLnBrk="0" hangingPunct="1">
              <a:lnSpc>
                <a:spcPct val="80000"/>
              </a:lnSpc>
              <a:spcBef>
                <a:spcPct val="20000"/>
              </a:spcBef>
              <a:spcAft>
                <a:spcPts val="0"/>
              </a:spcAft>
              <a:buClrTx/>
              <a:buSzTx/>
              <a:buFont typeface="Arial" pitchFamily="34" charset="0"/>
              <a:buChar char="•"/>
              <a:tabLst/>
              <a:defRPr/>
            </a:pPr>
            <a:endParaRPr lang="tr-TR" sz="2400" baseline="0" dirty="0" smtClean="0">
              <a:solidFill>
                <a:srgbClr val="0000CC"/>
              </a:solidFill>
              <a:cs typeface="Arial" pitchFamily="34" charset="0"/>
            </a:endParaRPr>
          </a:p>
          <a:p>
            <a:pPr marR="0" lvl="0" algn="l" defTabSz="914400" rtl="0" eaLnBrk="1" fontAlgn="auto" latinLnBrk="0" hangingPunct="1">
              <a:lnSpc>
                <a:spcPct val="80000"/>
              </a:lnSpc>
              <a:spcBef>
                <a:spcPct val="20000"/>
              </a:spcBef>
              <a:spcAft>
                <a:spcPts val="0"/>
              </a:spcAft>
              <a:buClrTx/>
              <a:buSzTx/>
              <a:tabLst/>
              <a:defRPr/>
            </a:pPr>
            <a:r>
              <a:rPr lang="tr-TR" sz="2400" dirty="0" smtClean="0">
                <a:solidFill>
                  <a:srgbClr val="0000CC"/>
                </a:solidFill>
                <a:cs typeface="Arial" pitchFamily="34" charset="0"/>
              </a:rPr>
              <a:t> </a:t>
            </a:r>
            <a:endParaRPr lang="tr-TR" sz="2400" baseline="0" dirty="0">
              <a:solidFill>
                <a:srgbClr val="0000CC"/>
              </a:solidFill>
              <a:cs typeface="Arial" pitchFamily="34" charset="0"/>
            </a:endParaRPr>
          </a:p>
        </p:txBody>
      </p:sp>
      <p:pic>
        <p:nvPicPr>
          <p:cNvPr id="2050" name="Resim 1" descr="C:\Documents and Settings\Halil\Local Settings\Temporary Internet Files\Content.Outlook\OWFFCP1P\Graphic1.jpg"/>
          <p:cNvPicPr>
            <a:picLocks noChangeAspect="1" noChangeArrowheads="1"/>
          </p:cNvPicPr>
          <p:nvPr/>
        </p:nvPicPr>
        <p:blipFill>
          <a:blip r:embed="rId4" cstate="print"/>
          <a:srcRect b="17006"/>
          <a:stretch>
            <a:fillRect/>
          </a:stretch>
        </p:blipFill>
        <p:spPr bwMode="auto">
          <a:xfrm>
            <a:off x="8748464" y="6453336"/>
            <a:ext cx="208232" cy="216024"/>
          </a:xfrm>
          <a:prstGeom prst="rect">
            <a:avLst/>
          </a:prstGeom>
          <a:noFill/>
          <a:ln w="9525">
            <a:noFill/>
            <a:miter lim="800000"/>
            <a:headEnd/>
            <a:tailEnd/>
          </a:ln>
        </p:spPr>
      </p:pic>
    </p:spTree>
    <p:extLst>
      <p:ext uri="{BB962C8B-B14F-4D97-AF65-F5344CB8AC3E}">
        <p14:creationId xmlns="" xmlns:p14="http://schemas.microsoft.com/office/powerpoint/2010/main" val="29421805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2800" b="1" dirty="0" smtClean="0">
                <a:solidFill>
                  <a:srgbClr val="CC0000"/>
                </a:solidFill>
                <a:effectLst>
                  <a:outerShdw blurRad="38100" dist="38100" dir="2700000" algn="tl">
                    <a:srgbClr val="000000"/>
                  </a:outerShdw>
                </a:effectLst>
                <a:latin typeface="Tahoma" pitchFamily="34" charset="0"/>
              </a:rPr>
              <a:t>VÜCUD ISISININ DEĞERLENDİRİLMESİ</a:t>
            </a:r>
            <a:endParaRPr lang="tr-TR" sz="2800" b="1" dirty="0">
              <a:solidFill>
                <a:srgbClr val="CC0000"/>
              </a:solidFill>
              <a:effectLst>
                <a:outerShdw blurRad="38100" dist="38100" dir="2700000" algn="tl">
                  <a:srgbClr val="000000"/>
                </a:outerShdw>
              </a:effectLst>
              <a:latin typeface="Tahoma" pitchFamily="34" charset="0"/>
            </a:endParaRPr>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sp>
        <p:nvSpPr>
          <p:cNvPr id="9" name="8 Dikdörtgen"/>
          <p:cNvSpPr/>
          <p:nvPr/>
        </p:nvSpPr>
        <p:spPr>
          <a:xfrm>
            <a:off x="539552" y="2204864"/>
            <a:ext cx="8064896" cy="2308324"/>
          </a:xfrm>
          <a:prstGeom prst="rect">
            <a:avLst/>
          </a:prstGeom>
        </p:spPr>
        <p:txBody>
          <a:bodyPr wrap="square">
            <a:spAutoFit/>
          </a:bodyPr>
          <a:lstStyle/>
          <a:p>
            <a:r>
              <a:rPr lang="tr-TR" sz="2400" dirty="0" smtClean="0">
                <a:solidFill>
                  <a:srgbClr val="0000CC"/>
                </a:solidFill>
              </a:rPr>
              <a:t>İlkyardımda vücut ısısı koltuk altından ölçülmelidir.</a:t>
            </a:r>
          </a:p>
          <a:p>
            <a:r>
              <a:rPr lang="tr-TR" sz="2400" dirty="0" smtClean="0">
                <a:solidFill>
                  <a:srgbClr val="0000CC"/>
                </a:solidFill>
              </a:rPr>
              <a:t>Normal vücut ısısı 36,5 </a:t>
            </a:r>
            <a:r>
              <a:rPr lang="tr-TR" sz="2400" dirty="0" err="1" smtClean="0">
                <a:solidFill>
                  <a:srgbClr val="0000CC"/>
                </a:solidFill>
              </a:rPr>
              <a:t>C’dir</a:t>
            </a:r>
            <a:r>
              <a:rPr lang="tr-TR" sz="2400" dirty="0" smtClean="0">
                <a:solidFill>
                  <a:srgbClr val="0000CC"/>
                </a:solidFill>
              </a:rPr>
              <a:t>. </a:t>
            </a:r>
          </a:p>
          <a:p>
            <a:r>
              <a:rPr lang="tr-TR" sz="2400" dirty="0" smtClean="0">
                <a:solidFill>
                  <a:srgbClr val="0000CC"/>
                </a:solidFill>
              </a:rPr>
              <a:t>Normal değerin üstünde olması yüksek ateş, altında olması düşük ateş olarak belirtilir. </a:t>
            </a:r>
          </a:p>
          <a:p>
            <a:r>
              <a:rPr lang="tr-TR" sz="2400" dirty="0" smtClean="0">
                <a:solidFill>
                  <a:srgbClr val="0000CC"/>
                </a:solidFill>
              </a:rPr>
              <a:t>41–42 C üstü ve 34,5 C tehlike olduğunu ifade eder. </a:t>
            </a:r>
          </a:p>
          <a:p>
            <a:r>
              <a:rPr lang="tr-TR" sz="2400" dirty="0" smtClean="0">
                <a:solidFill>
                  <a:srgbClr val="0000CC"/>
                </a:solidFill>
              </a:rPr>
              <a:t>31.0 C ve altı ölümcüldür.</a:t>
            </a:r>
            <a:endParaRPr lang="tr-TR" sz="2400" dirty="0">
              <a:solidFill>
                <a:srgbClr val="0000CC"/>
              </a:solidFill>
            </a:endParaRPr>
          </a:p>
        </p:txBody>
      </p:sp>
    </p:spTree>
    <p:extLst>
      <p:ext uri="{BB962C8B-B14F-4D97-AF65-F5344CB8AC3E}">
        <p14:creationId xmlns="" xmlns:p14="http://schemas.microsoft.com/office/powerpoint/2010/main" val="12564832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2800" b="1" dirty="0" smtClean="0">
                <a:solidFill>
                  <a:srgbClr val="CC0000"/>
                </a:solidFill>
                <a:effectLst>
                  <a:outerShdw blurRad="38100" dist="38100" dir="2700000" algn="tl">
                    <a:srgbClr val="000000"/>
                  </a:outerShdw>
                </a:effectLst>
                <a:latin typeface="Tahoma" pitchFamily="34" charset="0"/>
              </a:rPr>
              <a:t>HASTA / YARALI DEĞERLENDİRME AMACI</a:t>
            </a:r>
            <a:endParaRPr lang="tr-TR" sz="2800" b="1" dirty="0">
              <a:solidFill>
                <a:srgbClr val="CC0000"/>
              </a:solidFill>
              <a:effectLst>
                <a:outerShdw blurRad="38100" dist="38100" dir="2700000" algn="tl">
                  <a:srgbClr val="000000"/>
                </a:outerShdw>
              </a:effectLst>
              <a:latin typeface="Tahoma" pitchFamily="34" charset="0"/>
            </a:endParaRPr>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pic>
        <p:nvPicPr>
          <p:cNvPr id="11" name="Picture 4" descr="rta_pic01"/>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771800" y="4077072"/>
            <a:ext cx="4032448" cy="227834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 name="8 Dikdörtgen"/>
          <p:cNvSpPr/>
          <p:nvPr/>
        </p:nvSpPr>
        <p:spPr>
          <a:xfrm>
            <a:off x="971600" y="1268760"/>
            <a:ext cx="7848872" cy="2677656"/>
          </a:xfrm>
          <a:prstGeom prst="rect">
            <a:avLst/>
          </a:prstGeom>
        </p:spPr>
        <p:txBody>
          <a:bodyPr wrap="square">
            <a:spAutoFit/>
          </a:bodyPr>
          <a:lstStyle/>
          <a:p>
            <a:pPr>
              <a:buFont typeface="Wingdings" pitchFamily="2" charset="2"/>
              <a:buChar char="Ø"/>
            </a:pPr>
            <a:r>
              <a:rPr lang="tr-TR" sz="2400" dirty="0" smtClean="0">
                <a:solidFill>
                  <a:srgbClr val="0000CC"/>
                </a:solidFill>
              </a:rPr>
              <a:t>Hastalık ya da yaralanmanın ciddiyetinin değerlendirmesi,</a:t>
            </a:r>
          </a:p>
          <a:p>
            <a:endParaRPr lang="tr-TR" sz="2400" dirty="0" smtClean="0">
              <a:solidFill>
                <a:srgbClr val="0000CC"/>
              </a:solidFill>
            </a:endParaRPr>
          </a:p>
          <a:p>
            <a:pPr>
              <a:buFont typeface="Wingdings" pitchFamily="2" charset="2"/>
              <a:buChar char="Ø"/>
            </a:pPr>
            <a:r>
              <a:rPr lang="tr-TR" sz="2400" dirty="0" smtClean="0">
                <a:solidFill>
                  <a:srgbClr val="0000CC"/>
                </a:solidFill>
              </a:rPr>
              <a:t> İlkyardım önceliklerinin belirlenmesi,</a:t>
            </a:r>
          </a:p>
          <a:p>
            <a:endParaRPr lang="tr-TR" sz="2400" dirty="0" smtClean="0">
              <a:solidFill>
                <a:srgbClr val="0000CC"/>
              </a:solidFill>
            </a:endParaRPr>
          </a:p>
          <a:p>
            <a:pPr>
              <a:buFont typeface="Wingdings" pitchFamily="2" charset="2"/>
              <a:buChar char="Ø"/>
            </a:pPr>
            <a:r>
              <a:rPr lang="tr-TR" sz="2400" dirty="0" smtClean="0">
                <a:solidFill>
                  <a:srgbClr val="0000CC"/>
                </a:solidFill>
              </a:rPr>
              <a:t> Yapılacak ilkyardım yönteminin belirlenmesi,</a:t>
            </a:r>
          </a:p>
          <a:p>
            <a:endParaRPr lang="tr-TR" sz="2400" dirty="0" smtClean="0">
              <a:solidFill>
                <a:srgbClr val="0000CC"/>
              </a:solidFill>
            </a:endParaRPr>
          </a:p>
          <a:p>
            <a:pPr>
              <a:buFont typeface="Wingdings" pitchFamily="2" charset="2"/>
              <a:buChar char="Ø"/>
            </a:pPr>
            <a:r>
              <a:rPr lang="tr-TR" sz="2400" dirty="0" smtClean="0">
                <a:solidFill>
                  <a:srgbClr val="0000CC"/>
                </a:solidFill>
              </a:rPr>
              <a:t> Güvenli bir müdahale sağlanması.</a:t>
            </a:r>
            <a:endParaRPr lang="tr-TR" sz="2400" dirty="0">
              <a:solidFill>
                <a:srgbClr val="0000CC"/>
              </a:solidFill>
            </a:endParaRPr>
          </a:p>
        </p:txBody>
      </p:sp>
    </p:spTree>
    <p:extLst>
      <p:ext uri="{BB962C8B-B14F-4D97-AF65-F5344CB8AC3E}">
        <p14:creationId xmlns="" xmlns:p14="http://schemas.microsoft.com/office/powerpoint/2010/main" val="2963408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2400" b="1" dirty="0" smtClean="0">
                <a:solidFill>
                  <a:srgbClr val="CC0000"/>
                </a:solidFill>
                <a:effectLst>
                  <a:outerShdw blurRad="38100" dist="38100" dir="2700000" algn="tl">
                    <a:srgbClr val="000000"/>
                  </a:outerShdw>
                </a:effectLst>
                <a:latin typeface="Tahoma" pitchFamily="34" charset="0"/>
              </a:rPr>
              <a:t>HASTA / YARALI DEĞERLENDİRME  AŞAMALARI</a:t>
            </a:r>
            <a:endParaRPr lang="tr-TR" sz="2400" b="1" dirty="0">
              <a:solidFill>
                <a:srgbClr val="CC0000"/>
              </a:solidFill>
              <a:effectLst>
                <a:outerShdw blurRad="38100" dist="38100" dir="2700000" algn="tl">
                  <a:srgbClr val="000000"/>
                </a:outerShdw>
              </a:effectLst>
              <a:latin typeface="Tahoma" pitchFamily="34" charset="0"/>
            </a:endParaRP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sp>
        <p:nvSpPr>
          <p:cNvPr id="8" name="7 Dikdörtgen"/>
          <p:cNvSpPr/>
          <p:nvPr/>
        </p:nvSpPr>
        <p:spPr>
          <a:xfrm>
            <a:off x="107504" y="1844824"/>
            <a:ext cx="8820472" cy="3785652"/>
          </a:xfrm>
          <a:prstGeom prst="rect">
            <a:avLst/>
          </a:prstGeom>
        </p:spPr>
        <p:txBody>
          <a:bodyPr wrap="square">
            <a:spAutoFit/>
          </a:bodyPr>
          <a:lstStyle/>
          <a:p>
            <a:r>
              <a:rPr lang="tr-TR" sz="2400" dirty="0" smtClean="0">
                <a:solidFill>
                  <a:srgbClr val="0000CC"/>
                </a:solidFill>
              </a:rPr>
              <a:t>Hasta/yaralıya sözlü uyaranla ya da hafifçe omzuna dokunarak “</a:t>
            </a:r>
            <a:r>
              <a:rPr lang="tr-TR" sz="2400" b="1" dirty="0" smtClean="0">
                <a:solidFill>
                  <a:srgbClr val="0000CC"/>
                </a:solidFill>
              </a:rPr>
              <a:t>iyi misiniz?” diye sorularak bilinç durumu değerlendirmesi yapılır.  Bilinç  durumunun değerlendirilmesi daha sonraki aşamalar için önemlidir. </a:t>
            </a:r>
          </a:p>
          <a:p>
            <a:r>
              <a:rPr lang="tr-TR" sz="2400" b="1" dirty="0" smtClean="0">
                <a:solidFill>
                  <a:srgbClr val="0000CC"/>
                </a:solidFill>
              </a:rPr>
              <a:t>Buna </a:t>
            </a:r>
            <a:r>
              <a:rPr lang="tr-TR" sz="2400" dirty="0" smtClean="0">
                <a:solidFill>
                  <a:srgbClr val="0000CC"/>
                </a:solidFill>
              </a:rPr>
              <a:t>göre hasta/yaralının ilk değerlendirilme aşamaları şunlardır:</a:t>
            </a:r>
            <a:r>
              <a:rPr lang="tr-TR" sz="2400" b="1" dirty="0" smtClean="0">
                <a:solidFill>
                  <a:srgbClr val="0000CC"/>
                </a:solidFill>
              </a:rPr>
              <a:t>     A. Havayolu açıklığının değerlendirilmesi</a:t>
            </a:r>
            <a:r>
              <a:rPr lang="tr-TR" sz="2400" dirty="0" smtClean="0">
                <a:solidFill>
                  <a:srgbClr val="0000CC"/>
                </a:solidFill>
              </a:rPr>
              <a:t> </a:t>
            </a:r>
          </a:p>
          <a:p>
            <a:r>
              <a:rPr lang="tr-TR" sz="2400" b="1" dirty="0" smtClean="0">
                <a:solidFill>
                  <a:srgbClr val="0000CC"/>
                </a:solidFill>
              </a:rPr>
              <a:t>B. Solunumun değerlendirilmesi</a:t>
            </a:r>
          </a:p>
          <a:p>
            <a:r>
              <a:rPr lang="tr-TR" sz="2400" b="1" dirty="0" smtClean="0">
                <a:solidFill>
                  <a:srgbClr val="0000CC"/>
                </a:solidFill>
              </a:rPr>
              <a:t>C. Dolaşımın değerlendirilmesi</a:t>
            </a:r>
          </a:p>
          <a:p>
            <a:endParaRPr lang="tr-TR" sz="2400" dirty="0" smtClean="0">
              <a:solidFill>
                <a:srgbClr val="0000CC"/>
              </a:solidFill>
            </a:endParaRPr>
          </a:p>
          <a:p>
            <a:endParaRPr lang="tr-TR" sz="2400" dirty="0">
              <a:solidFill>
                <a:srgbClr val="0000CC"/>
              </a:solidFill>
            </a:endParaRPr>
          </a:p>
        </p:txBody>
      </p:sp>
    </p:spTree>
    <p:extLst>
      <p:ext uri="{BB962C8B-B14F-4D97-AF65-F5344CB8AC3E}">
        <p14:creationId xmlns="" xmlns:p14="http://schemas.microsoft.com/office/powerpoint/2010/main" val="14376679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3200" b="1" dirty="0" smtClean="0">
                <a:solidFill>
                  <a:srgbClr val="CC0000"/>
                </a:solidFill>
                <a:effectLst>
                  <a:outerShdw blurRad="38100" dist="38100" dir="2700000" algn="tl">
                    <a:srgbClr val="000000"/>
                  </a:outerShdw>
                </a:effectLst>
                <a:latin typeface="Tahoma" pitchFamily="34" charset="0"/>
              </a:rPr>
              <a:t>İKİNCİ DEĞERLENDİRME</a:t>
            </a:r>
            <a:endParaRPr lang="tr-TR" sz="3200" b="1" dirty="0">
              <a:solidFill>
                <a:srgbClr val="CC0000"/>
              </a:solidFill>
              <a:effectLst>
                <a:outerShdw blurRad="38100" dist="38100" dir="2700000" algn="tl">
                  <a:srgbClr val="000000"/>
                </a:outerShdw>
              </a:effectLst>
              <a:latin typeface="Tahoma" pitchFamily="34" charset="0"/>
            </a:endParaRPr>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pic>
        <p:nvPicPr>
          <p:cNvPr id="10" name="Picture 6" descr="body check"/>
          <p:cNvPicPr>
            <a:picLocks noChangeAspect="1" noChangeArrowheads="1"/>
          </p:cNvPicPr>
          <p:nvPr/>
        </p:nvPicPr>
        <p:blipFill>
          <a:blip r:embed="rId4" cstate="print">
            <a:extLst>
              <a:ext uri="{28A0092B-C50C-407E-A947-70E740481C1C}">
                <a14:useLocalDpi xmlns="" xmlns:a14="http://schemas.microsoft.com/office/drawing/2010/main" val="0"/>
              </a:ext>
            </a:extLst>
          </a:blip>
          <a:srcRect b="52403"/>
          <a:stretch>
            <a:fillRect/>
          </a:stretch>
        </p:blipFill>
        <p:spPr>
          <a:xfrm>
            <a:off x="5724128" y="4077072"/>
            <a:ext cx="3070907" cy="2072258"/>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9" name="8 Dikdörtgen"/>
          <p:cNvSpPr/>
          <p:nvPr/>
        </p:nvSpPr>
        <p:spPr>
          <a:xfrm>
            <a:off x="467544" y="1166843"/>
            <a:ext cx="8136904" cy="4893647"/>
          </a:xfrm>
          <a:prstGeom prst="rect">
            <a:avLst/>
          </a:prstGeom>
        </p:spPr>
        <p:txBody>
          <a:bodyPr wrap="square">
            <a:spAutoFit/>
          </a:bodyPr>
          <a:lstStyle/>
          <a:p>
            <a:pPr>
              <a:buFont typeface="Wingdings" pitchFamily="2" charset="2"/>
              <a:buChar char="Ø"/>
            </a:pPr>
            <a:r>
              <a:rPr lang="tr-TR" sz="2400" b="1" dirty="0" smtClean="0">
                <a:solidFill>
                  <a:srgbClr val="0000CC"/>
                </a:solidFill>
              </a:rPr>
              <a:t>Görüşerek bilgi edinme:</a:t>
            </a:r>
          </a:p>
          <a:p>
            <a:r>
              <a:rPr lang="tr-TR" sz="2400" dirty="0" smtClean="0">
                <a:solidFill>
                  <a:srgbClr val="0000CC"/>
                </a:solidFill>
              </a:rPr>
              <a:t>Kendini tanıtır,</a:t>
            </a:r>
          </a:p>
          <a:p>
            <a:r>
              <a:rPr lang="tr-TR" sz="2400" dirty="0" smtClean="0">
                <a:solidFill>
                  <a:srgbClr val="0000CC"/>
                </a:solidFill>
              </a:rPr>
              <a:t>Hasta/yaralının ismini öğrenir ve adıyla hitap eder,</a:t>
            </a:r>
          </a:p>
          <a:p>
            <a:r>
              <a:rPr lang="tr-TR" sz="2400" dirty="0" smtClean="0">
                <a:solidFill>
                  <a:srgbClr val="0000CC"/>
                </a:solidFill>
              </a:rPr>
              <a:t>Hoşgörülü ve nazik davranarak güven sağlar,</a:t>
            </a:r>
          </a:p>
          <a:p>
            <a:r>
              <a:rPr lang="tr-TR" sz="2400" dirty="0" smtClean="0">
                <a:solidFill>
                  <a:srgbClr val="0000CC"/>
                </a:solidFill>
              </a:rPr>
              <a:t>Hasta/yaralının endişelerini gidererek rahatlatır,</a:t>
            </a:r>
          </a:p>
          <a:p>
            <a:r>
              <a:rPr lang="tr-TR" sz="2400" dirty="0" smtClean="0">
                <a:solidFill>
                  <a:srgbClr val="0000CC"/>
                </a:solidFill>
              </a:rPr>
              <a:t>Olayın mahiyeti, koşulları, kişisel özgeçmişleri, sonuç olarak ne yedikleri, kullanılan ilaçlar ve alerjinin varlığı sorularak öğrenilir.</a:t>
            </a:r>
          </a:p>
          <a:p>
            <a:endParaRPr lang="tr-TR" sz="2400" dirty="0" smtClean="0">
              <a:solidFill>
                <a:srgbClr val="0000CC"/>
              </a:solidFill>
            </a:endParaRPr>
          </a:p>
          <a:p>
            <a:pPr>
              <a:buFont typeface="Wingdings" pitchFamily="2" charset="2"/>
              <a:buChar char="Ø"/>
            </a:pPr>
            <a:r>
              <a:rPr lang="tr-TR" sz="2400" b="1" dirty="0" smtClean="0">
                <a:solidFill>
                  <a:srgbClr val="0000CC"/>
                </a:solidFill>
              </a:rPr>
              <a:t>Baştan aşağı kontrol yapılır:</a:t>
            </a:r>
          </a:p>
          <a:p>
            <a:r>
              <a:rPr lang="tr-TR" sz="2400" dirty="0" smtClean="0">
                <a:solidFill>
                  <a:srgbClr val="0000CC"/>
                </a:solidFill>
              </a:rPr>
              <a:t>Bilinç düzeyi, anlama, algılama,</a:t>
            </a:r>
          </a:p>
          <a:p>
            <a:r>
              <a:rPr lang="tr-TR" sz="2400" dirty="0" smtClean="0">
                <a:solidFill>
                  <a:srgbClr val="0000CC"/>
                </a:solidFill>
              </a:rPr>
              <a:t>Solunum sayısı, ritmi, derinliği,</a:t>
            </a:r>
          </a:p>
          <a:p>
            <a:r>
              <a:rPr lang="tr-TR" sz="2400" dirty="0" smtClean="0">
                <a:solidFill>
                  <a:srgbClr val="0000CC"/>
                </a:solidFill>
              </a:rPr>
              <a:t>Nabız sayısı, ritmi, şiddeti,</a:t>
            </a:r>
          </a:p>
          <a:p>
            <a:r>
              <a:rPr lang="tr-TR" sz="2400" dirty="0" smtClean="0">
                <a:solidFill>
                  <a:srgbClr val="0000CC"/>
                </a:solidFill>
              </a:rPr>
              <a:t>Vücut veya cilt ısısı, nemi, rengi</a:t>
            </a:r>
            <a:endParaRPr lang="tr-TR" sz="2400" dirty="0">
              <a:solidFill>
                <a:srgbClr val="0000CC"/>
              </a:solidFill>
            </a:endParaRPr>
          </a:p>
        </p:txBody>
      </p:sp>
    </p:spTree>
    <p:extLst>
      <p:ext uri="{BB962C8B-B14F-4D97-AF65-F5344CB8AC3E}">
        <p14:creationId xmlns="" xmlns:p14="http://schemas.microsoft.com/office/powerpoint/2010/main" val="1301451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sp>
        <p:nvSpPr>
          <p:cNvPr id="11" name="10 Dikdörtgen"/>
          <p:cNvSpPr/>
          <p:nvPr/>
        </p:nvSpPr>
        <p:spPr>
          <a:xfrm>
            <a:off x="179512" y="336713"/>
            <a:ext cx="8964488" cy="6247864"/>
          </a:xfrm>
          <a:prstGeom prst="rect">
            <a:avLst/>
          </a:prstGeom>
        </p:spPr>
        <p:txBody>
          <a:bodyPr wrap="square">
            <a:spAutoFit/>
          </a:bodyPr>
          <a:lstStyle/>
          <a:p>
            <a:r>
              <a:rPr lang="tr-TR" sz="2000" b="1" dirty="0" smtClean="0">
                <a:solidFill>
                  <a:srgbClr val="0000CC"/>
                </a:solidFill>
              </a:rPr>
              <a:t>Baş</a:t>
            </a:r>
            <a:r>
              <a:rPr lang="tr-TR" sz="2000" dirty="0" smtClean="0">
                <a:solidFill>
                  <a:srgbClr val="0000CC"/>
                </a:solidFill>
              </a:rPr>
              <a:t>: Saç, saçlı deri, baş ve yüzde yaralanma, morluk olup olmadığı, kulak ya da burundan sıvı veya kan gelip gelmediği değerlendirilir, ağız içi kontrol edilir.</a:t>
            </a:r>
          </a:p>
          <a:p>
            <a:endParaRPr lang="tr-TR" sz="1000" dirty="0" smtClean="0">
              <a:solidFill>
                <a:srgbClr val="0000CC"/>
              </a:solidFill>
            </a:endParaRPr>
          </a:p>
          <a:p>
            <a:r>
              <a:rPr lang="tr-TR" sz="2000" b="1" dirty="0" smtClean="0">
                <a:solidFill>
                  <a:srgbClr val="0000CC"/>
                </a:solidFill>
              </a:rPr>
              <a:t>Boyun</a:t>
            </a:r>
            <a:r>
              <a:rPr lang="tr-TR" sz="2000" dirty="0" smtClean="0">
                <a:solidFill>
                  <a:srgbClr val="0000CC"/>
                </a:solidFill>
              </a:rPr>
              <a:t>: Ağrı, hassasiyet, şişlik, şekil bozukluğu araştırılır. Aksi ispat edilinceye kadar boyun zedelenmesi ihtimali göz ardı edilmemelidir.</a:t>
            </a:r>
          </a:p>
          <a:p>
            <a:endParaRPr lang="tr-TR" sz="1000" dirty="0" smtClean="0">
              <a:solidFill>
                <a:srgbClr val="0000CC"/>
              </a:solidFill>
            </a:endParaRPr>
          </a:p>
          <a:p>
            <a:r>
              <a:rPr lang="tr-TR" sz="2000" b="1" dirty="0" smtClean="0">
                <a:solidFill>
                  <a:srgbClr val="0000CC"/>
                </a:solidFill>
              </a:rPr>
              <a:t>Göğüs kafesi</a:t>
            </a:r>
            <a:r>
              <a:rPr lang="tr-TR" sz="2000" dirty="0" smtClean="0">
                <a:solidFill>
                  <a:srgbClr val="0000CC"/>
                </a:solidFill>
              </a:rPr>
              <a:t>: Saplanmış cisim, açık yara, şekil bozukluğu ya da morarma olup olmadığı, hafif baskı ile ağrı oluşup oluşmadığı, kanama olup olmadığı değerlendirilmelidir. Göğüs kafesi genişlemesinin normal olup olmadığı araştırılmalıdır. Göğüs muayenesinde eller arkaya kaydırılarak hasta/yaralının sırtı da kontrol edilmelidir.</a:t>
            </a:r>
          </a:p>
          <a:p>
            <a:endParaRPr lang="tr-TR" sz="1000" dirty="0" smtClean="0">
              <a:solidFill>
                <a:srgbClr val="0000CC"/>
              </a:solidFill>
            </a:endParaRPr>
          </a:p>
          <a:p>
            <a:r>
              <a:rPr lang="tr-TR" sz="2000" b="1" dirty="0" smtClean="0">
                <a:solidFill>
                  <a:srgbClr val="0000CC"/>
                </a:solidFill>
              </a:rPr>
              <a:t>Karın boşluğu</a:t>
            </a:r>
            <a:r>
              <a:rPr lang="tr-TR" sz="2000" dirty="0" smtClean="0">
                <a:solidFill>
                  <a:srgbClr val="0000CC"/>
                </a:solidFill>
              </a:rPr>
              <a:t>: Saplanmış cisim, açık yara, şekil bozukluğu, şişlik, morarma, ağrı ya da duyarlılık olup olmadığı ve karnın yumuşaklığı değerlendirilmelidir. Eller bel tarafına kaydırılarak muayene edilmeli, ardından kalça kemiklerinde de aynı araştırma yapılarak kırık veya yara olup olmadığı araştırılmalıdır.</a:t>
            </a:r>
          </a:p>
          <a:p>
            <a:endParaRPr lang="tr-TR" sz="1000" dirty="0" smtClean="0">
              <a:solidFill>
                <a:srgbClr val="0000CC"/>
              </a:solidFill>
            </a:endParaRPr>
          </a:p>
          <a:p>
            <a:r>
              <a:rPr lang="tr-TR" sz="2000" b="1" dirty="0" smtClean="0">
                <a:solidFill>
                  <a:srgbClr val="0000CC"/>
                </a:solidFill>
              </a:rPr>
              <a:t>Kol ve bacaklar</a:t>
            </a:r>
            <a:r>
              <a:rPr lang="tr-TR" sz="2000" dirty="0" smtClean="0">
                <a:solidFill>
                  <a:srgbClr val="0000CC"/>
                </a:solidFill>
              </a:rPr>
              <a:t>: Kuvvet, his kaybı varlığı, ağrı, şişlik, şekil bozukluğu, işlev kaybı ve kırık olup olmadığı, nabız noktalarından nabız alınıp alınmadığı değerlendirilmelidir.</a:t>
            </a:r>
          </a:p>
          <a:p>
            <a:endParaRPr lang="tr-TR" sz="2000" dirty="0" smtClean="0">
              <a:solidFill>
                <a:srgbClr val="0000CC"/>
              </a:solidFill>
            </a:endParaRPr>
          </a:p>
          <a:p>
            <a:r>
              <a:rPr lang="tr-TR" sz="2000" b="1" dirty="0" smtClean="0">
                <a:solidFill>
                  <a:srgbClr val="0000CC"/>
                </a:solidFill>
              </a:rPr>
              <a:t>İkinci değerlendirmeden sonra mevcut duruma göre yapılacak müdahale yöntemi seçilir.</a:t>
            </a:r>
            <a:endParaRPr lang="tr-TR" sz="2000" b="1" dirty="0">
              <a:solidFill>
                <a:srgbClr val="0000CC"/>
              </a:solidFill>
            </a:endParaRPr>
          </a:p>
        </p:txBody>
      </p:sp>
    </p:spTree>
    <p:extLst>
      <p:ext uri="{BB962C8B-B14F-4D97-AF65-F5344CB8AC3E}">
        <p14:creationId xmlns="" xmlns:p14="http://schemas.microsoft.com/office/powerpoint/2010/main" val="13014514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3200" b="1" dirty="0" smtClean="0">
                <a:solidFill>
                  <a:srgbClr val="CC0000"/>
                </a:solidFill>
                <a:effectLst>
                  <a:outerShdw blurRad="38100" dist="38100" dir="2700000" algn="tl">
                    <a:srgbClr val="000000"/>
                  </a:outerShdw>
                </a:effectLst>
                <a:latin typeface="Tahoma" pitchFamily="34" charset="0"/>
              </a:rPr>
              <a:t>OLAY YERİ DEĞERLENDİRMESİ</a:t>
            </a:r>
            <a:endParaRPr lang="tr-TR" sz="3200" b="1" dirty="0">
              <a:solidFill>
                <a:srgbClr val="CC0000"/>
              </a:solidFill>
              <a:effectLst>
                <a:outerShdw blurRad="38100" dist="38100" dir="2700000" algn="tl">
                  <a:srgbClr val="000000"/>
                </a:outerShdw>
              </a:effectLst>
              <a:latin typeface="Tahoma" pitchFamily="34" charset="0"/>
            </a:endParaRPr>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6" name="Rectangle 3"/>
          <p:cNvSpPr txBox="1">
            <a:spLocks noChangeArrowheads="1"/>
          </p:cNvSpPr>
          <p:nvPr/>
        </p:nvSpPr>
        <p:spPr>
          <a:xfrm>
            <a:off x="323528" y="1340768"/>
            <a:ext cx="8280722" cy="4752528"/>
          </a:xfrm>
          <a:prstGeom prst="rect">
            <a:avLst/>
          </a:prstGeom>
        </p:spPr>
        <p:txBody>
          <a:bodyPr vert="horz" lIns="91440" tIns="45720" rIns="91440" bIns="45720" rtlCol="0">
            <a:noAutofit/>
          </a:bodyPr>
          <a:lstStyle/>
          <a:p>
            <a:pPr marL="457200" indent="-457200">
              <a:buFont typeface="Arial" pitchFamily="34" charset="0"/>
              <a:buChar char="•"/>
            </a:pPr>
            <a:endParaRPr lang="tr-TR" sz="2800" dirty="0">
              <a:solidFill>
                <a:srgbClr val="0000CC"/>
              </a:solidFill>
              <a:latin typeface="Arial" charset="0"/>
            </a:endParaRPr>
          </a:p>
          <a:p>
            <a:pPr marL="457200" indent="-457200">
              <a:buFont typeface="Arial" pitchFamily="34" charset="0"/>
              <a:buChar char="•"/>
            </a:pPr>
            <a:endParaRPr lang="tr-TR" sz="2400" baseline="0" dirty="0">
              <a:solidFill>
                <a:srgbClr val="0000FF"/>
              </a:solidFill>
              <a:latin typeface="Arial" pitchFamily="34" charset="0"/>
              <a:cs typeface="Arial" pitchFamily="34" charset="0"/>
            </a:endParaRPr>
          </a:p>
          <a:p>
            <a:pPr marL="457200" indent="-457200">
              <a:buFont typeface="Arial" pitchFamily="34" charset="0"/>
              <a:buChar char="•"/>
            </a:pPr>
            <a:endParaRPr lang="tr-TR" sz="2400" baseline="0" dirty="0">
              <a:solidFill>
                <a:srgbClr val="0000CC"/>
              </a:solidFill>
              <a:latin typeface="Arial" pitchFamily="34" charset="0"/>
              <a:cs typeface="Arial" pitchFamily="34" charset="0"/>
            </a:endParaRP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sp>
        <p:nvSpPr>
          <p:cNvPr id="8" name="7 Dikdörtgen"/>
          <p:cNvSpPr/>
          <p:nvPr/>
        </p:nvSpPr>
        <p:spPr>
          <a:xfrm>
            <a:off x="323528" y="1556792"/>
            <a:ext cx="8424936" cy="3046988"/>
          </a:xfrm>
          <a:prstGeom prst="rect">
            <a:avLst/>
          </a:prstGeom>
        </p:spPr>
        <p:txBody>
          <a:bodyPr wrap="square">
            <a:spAutoFit/>
          </a:bodyPr>
          <a:lstStyle/>
          <a:p>
            <a:r>
              <a:rPr lang="tr-TR" sz="2400" dirty="0" smtClean="0">
                <a:solidFill>
                  <a:srgbClr val="0000CC"/>
                </a:solidFill>
              </a:rPr>
              <a:t>AMAÇ;</a:t>
            </a:r>
          </a:p>
          <a:p>
            <a:endParaRPr lang="tr-TR" sz="2400" dirty="0" smtClean="0">
              <a:solidFill>
                <a:srgbClr val="0000CC"/>
              </a:solidFill>
            </a:endParaRPr>
          </a:p>
          <a:p>
            <a:pPr>
              <a:buFont typeface="Wingdings" pitchFamily="2" charset="2"/>
              <a:buChar char="Ø"/>
            </a:pPr>
            <a:r>
              <a:rPr lang="tr-TR" sz="2400" dirty="0" smtClean="0">
                <a:solidFill>
                  <a:srgbClr val="0000CC"/>
                </a:solidFill>
              </a:rPr>
              <a:t> Olay yerinde tekrar kaza olma riskinin ortadan kaldırılması,</a:t>
            </a:r>
          </a:p>
          <a:p>
            <a:endParaRPr lang="tr-TR" sz="1200" dirty="0" smtClean="0">
              <a:solidFill>
                <a:srgbClr val="0000CC"/>
              </a:solidFill>
            </a:endParaRPr>
          </a:p>
          <a:p>
            <a:pPr>
              <a:buFont typeface="Wingdings" pitchFamily="2" charset="2"/>
              <a:buChar char="Ø"/>
            </a:pPr>
            <a:r>
              <a:rPr lang="tr-TR" sz="2400" dirty="0" smtClean="0">
                <a:solidFill>
                  <a:srgbClr val="0000CC"/>
                </a:solidFill>
              </a:rPr>
              <a:t> Olay yerindeki hasta/yaralı sayısının ve türlerinin belirlenmesidir.</a:t>
            </a:r>
          </a:p>
          <a:p>
            <a:endParaRPr lang="tr-TR" sz="1200" dirty="0" smtClean="0">
              <a:solidFill>
                <a:srgbClr val="0000CC"/>
              </a:solidFill>
            </a:endParaRPr>
          </a:p>
          <a:p>
            <a:pPr>
              <a:buFont typeface="Wingdings" pitchFamily="2" charset="2"/>
              <a:buChar char="Ø"/>
            </a:pPr>
            <a:r>
              <a:rPr lang="tr-TR" sz="2400" dirty="0" smtClean="0">
                <a:solidFill>
                  <a:srgbClr val="0000CC"/>
                </a:solidFill>
              </a:rPr>
              <a:t> Olay yerinin hızlı bir şekilde değerlendirilmesinin ardından yapılacak müdahaleler planlanır.</a:t>
            </a:r>
            <a:endParaRPr lang="tr-TR" sz="2400" dirty="0">
              <a:solidFill>
                <a:srgbClr val="0000CC"/>
              </a:solidFill>
            </a:endParaRPr>
          </a:p>
        </p:txBody>
      </p:sp>
    </p:spTree>
    <p:extLst>
      <p:ext uri="{BB962C8B-B14F-4D97-AF65-F5344CB8AC3E}">
        <p14:creationId xmlns="" xmlns:p14="http://schemas.microsoft.com/office/powerpoint/2010/main" val="14376679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9" name="AutoShape 5"/>
          <p:cNvSpPr>
            <a:spLocks noChangeArrowheads="1"/>
          </p:cNvSpPr>
          <p:nvPr/>
        </p:nvSpPr>
        <p:spPr bwMode="auto">
          <a:xfrm>
            <a:off x="684213" y="2637383"/>
            <a:ext cx="7848600" cy="2663825"/>
          </a:xfrm>
          <a:prstGeom prst="roundRect">
            <a:avLst>
              <a:gd name="adj" fmla="val 16667"/>
            </a:avLst>
          </a:prstGeom>
          <a:solidFill>
            <a:srgbClr val="C00000"/>
          </a:solidFill>
          <a:ln w="9525">
            <a:noFill/>
            <a:round/>
            <a:headEnd/>
            <a:tailEnd/>
          </a:ln>
          <a:effectLst/>
        </p:spPr>
        <p:txBody>
          <a:bodyPr wrap="none" anchor="ctr"/>
          <a:lstStyle/>
          <a:p>
            <a:pPr algn="ctr"/>
            <a:r>
              <a:rPr lang="tr-TR" sz="4800" b="1" dirty="0" smtClean="0">
                <a:solidFill>
                  <a:schemeClr val="bg1"/>
                </a:solidFill>
                <a:effectLst>
                  <a:outerShdw blurRad="38100" dist="38100" dir="2700000" algn="tl">
                    <a:srgbClr val="000000"/>
                  </a:outerShdw>
                </a:effectLst>
                <a:latin typeface="Tahoma" pitchFamily="34" charset="0"/>
              </a:rPr>
              <a:t>İNSAN VÜCUDUNU</a:t>
            </a:r>
          </a:p>
          <a:p>
            <a:pPr algn="ctr"/>
            <a:r>
              <a:rPr lang="tr-TR" sz="4800" b="1" dirty="0" smtClean="0">
                <a:solidFill>
                  <a:schemeClr val="bg1"/>
                </a:solidFill>
                <a:effectLst>
                  <a:outerShdw blurRad="38100" dist="38100" dir="2700000" algn="tl">
                    <a:srgbClr val="000000"/>
                  </a:outerShdw>
                </a:effectLst>
                <a:latin typeface="Tahoma" pitchFamily="34" charset="0"/>
              </a:rPr>
              <a:t> OLUŞTURAN SİSTEMLER</a:t>
            </a:r>
            <a:endParaRPr lang="tr-TR" sz="4800" b="1" dirty="0">
              <a:solidFill>
                <a:schemeClr val="bg1"/>
              </a:solidFill>
              <a:effectLst>
                <a:outerShdw blurRad="38100" dist="38100" dir="2700000" algn="tl">
                  <a:srgbClr val="000000"/>
                </a:outerShdw>
              </a:effectLst>
              <a:latin typeface="Tahoma" pitchFamily="34" charset="0"/>
            </a:endParaRPr>
          </a:p>
        </p:txBody>
      </p:sp>
      <p:sp>
        <p:nvSpPr>
          <p:cNvPr id="6150" name="Text Box 6"/>
          <p:cNvSpPr txBox="1">
            <a:spLocks noChangeArrowheads="1"/>
          </p:cNvSpPr>
          <p:nvPr/>
        </p:nvSpPr>
        <p:spPr bwMode="auto">
          <a:xfrm>
            <a:off x="0" y="5940569"/>
            <a:ext cx="9144000" cy="584775"/>
          </a:xfrm>
          <a:prstGeom prst="rect">
            <a:avLst/>
          </a:prstGeom>
          <a:noFill/>
          <a:ln w="9525">
            <a:noFill/>
            <a:miter lim="800000"/>
            <a:headEnd/>
            <a:tailEnd/>
          </a:ln>
          <a:effectLst/>
        </p:spPr>
        <p:txBody>
          <a:bodyPr>
            <a:spAutoFit/>
          </a:bodyPr>
          <a:lstStyle/>
          <a:p>
            <a:pPr algn="ctr"/>
            <a:r>
              <a:rPr lang="tr-TR" sz="1600" b="1" dirty="0" smtClean="0">
                <a:solidFill>
                  <a:srgbClr val="CC0000"/>
                </a:solidFill>
                <a:effectLst>
                  <a:outerShdw blurRad="38100" dist="38100" dir="2700000" algn="tl">
                    <a:srgbClr val="000000">
                      <a:alpha val="43137"/>
                    </a:srgbClr>
                  </a:outerShdw>
                </a:effectLst>
                <a:latin typeface="Tahoma" pitchFamily="34" charset="0"/>
              </a:rPr>
              <a:t>AKADEMİ AKAD</a:t>
            </a:r>
          </a:p>
          <a:p>
            <a:pPr algn="ctr"/>
            <a:r>
              <a:rPr lang="tr-TR" sz="1600" b="1" dirty="0" smtClean="0">
                <a:solidFill>
                  <a:srgbClr val="CC0000"/>
                </a:solidFill>
                <a:effectLst>
                  <a:outerShdw blurRad="38100" dist="38100" dir="2700000" algn="tl">
                    <a:srgbClr val="000000">
                      <a:alpha val="43137"/>
                    </a:srgbClr>
                  </a:outerShdw>
                </a:effectLst>
                <a:latin typeface="Tahoma" pitchFamily="34" charset="0"/>
              </a:rPr>
              <a:t>ÖZEL EĞİTİM MERKEZİ</a:t>
            </a:r>
            <a:endParaRPr lang="tr-TR" sz="1600" b="1" dirty="0">
              <a:solidFill>
                <a:srgbClr val="CC0000"/>
              </a:solidFill>
              <a:effectLst>
                <a:outerShdw blurRad="38100" dist="38100" dir="2700000" algn="tl">
                  <a:srgbClr val="000000">
                    <a:alpha val="43137"/>
                  </a:srgbClr>
                </a:outerShdw>
              </a:effectLst>
              <a:latin typeface="Tahoma" pitchFamily="34" charset="0"/>
            </a:endParaRPr>
          </a:p>
        </p:txBody>
      </p:sp>
    </p:spTree>
    <p:extLst>
      <p:ext uri="{BB962C8B-B14F-4D97-AF65-F5344CB8AC3E}">
        <p14:creationId xmlns="" xmlns:p14="http://schemas.microsoft.com/office/powerpoint/2010/main" val="15590962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3200" b="1" dirty="0" smtClean="0">
                <a:solidFill>
                  <a:srgbClr val="CC0000"/>
                </a:solidFill>
                <a:effectLst>
                  <a:outerShdw blurRad="38100" dist="38100" dir="2700000" algn="tl">
                    <a:srgbClr val="000000"/>
                  </a:outerShdw>
                </a:effectLst>
                <a:latin typeface="Tahoma" pitchFamily="34" charset="0"/>
              </a:rPr>
              <a:t>OLAY YERİ DEĞERLENDİRME</a:t>
            </a:r>
            <a:endParaRPr lang="tr-TR" sz="3200" b="1" dirty="0">
              <a:solidFill>
                <a:srgbClr val="CC0000"/>
              </a:solidFill>
              <a:effectLst>
                <a:outerShdw blurRad="38100" dist="38100" dir="2700000" algn="tl">
                  <a:srgbClr val="000000"/>
                </a:outerShdw>
              </a:effectLst>
              <a:latin typeface="Tahoma" pitchFamily="34" charset="0"/>
            </a:endParaRPr>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pic>
        <p:nvPicPr>
          <p:cNvPr id="8" name="Picture 4" descr="olayyeri"/>
          <p:cNvPicPr>
            <a:picLocks noChangeAspect="1" noChangeArrowheads="1"/>
          </p:cNvPicPr>
          <p:nvPr/>
        </p:nvPicPr>
        <p:blipFill>
          <a:blip r:embed="rId4" cstate="print">
            <a:extLst>
              <a:ext uri="{28A0092B-C50C-407E-A947-70E740481C1C}">
                <a14:useLocalDpi xmlns="" xmlns:a14="http://schemas.microsoft.com/office/drawing/2010/main" val="0"/>
              </a:ext>
            </a:extLst>
          </a:blip>
          <a:srcRect b="2857"/>
          <a:stretch>
            <a:fillRect/>
          </a:stretch>
        </p:blipFill>
        <p:spPr>
          <a:xfrm>
            <a:off x="1837434" y="1268760"/>
            <a:ext cx="5686894" cy="4896544"/>
          </a:xfrm>
          <a:prstGeom prst="rect">
            <a:avLst/>
          </a:prstGeom>
          <a:noFill/>
        </p:spPr>
      </p:pic>
    </p:spTree>
    <p:extLst>
      <p:ext uri="{BB962C8B-B14F-4D97-AF65-F5344CB8AC3E}">
        <p14:creationId xmlns="" xmlns:p14="http://schemas.microsoft.com/office/powerpoint/2010/main" val="24272965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2400" b="1" dirty="0" smtClean="0">
                <a:solidFill>
                  <a:srgbClr val="CC0000"/>
                </a:solidFill>
                <a:effectLst>
                  <a:outerShdw blurRad="38100" dist="38100" dir="2700000" algn="tl">
                    <a:srgbClr val="000000"/>
                  </a:outerShdw>
                </a:effectLst>
                <a:latin typeface="Tahoma" pitchFamily="34" charset="0"/>
              </a:rPr>
              <a:t>OLAY YERİ DEĞERLENDİRMESİNDE YAPILACAKLAR</a:t>
            </a:r>
            <a:endParaRPr lang="tr-TR" sz="2400" b="1" dirty="0">
              <a:solidFill>
                <a:srgbClr val="CC0000"/>
              </a:solidFill>
              <a:effectLst>
                <a:outerShdw blurRad="38100" dist="38100" dir="2700000" algn="tl">
                  <a:srgbClr val="000000"/>
                </a:outerShdw>
              </a:effectLst>
              <a:latin typeface="Tahoma" pitchFamily="34" charset="0"/>
            </a:endParaRPr>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sp>
        <p:nvSpPr>
          <p:cNvPr id="8" name="7 Dikdörtgen"/>
          <p:cNvSpPr/>
          <p:nvPr/>
        </p:nvSpPr>
        <p:spPr>
          <a:xfrm>
            <a:off x="180528" y="1282690"/>
            <a:ext cx="8711952" cy="4154984"/>
          </a:xfrm>
          <a:prstGeom prst="rect">
            <a:avLst/>
          </a:prstGeom>
        </p:spPr>
        <p:txBody>
          <a:bodyPr wrap="square">
            <a:spAutoFit/>
          </a:bodyPr>
          <a:lstStyle/>
          <a:p>
            <a:pPr>
              <a:buFont typeface="Wingdings" pitchFamily="2" charset="2"/>
              <a:buChar char="ü"/>
            </a:pPr>
            <a:r>
              <a:rPr lang="tr-TR" sz="2400" dirty="0" smtClean="0">
                <a:solidFill>
                  <a:srgbClr val="0000CC"/>
                </a:solidFill>
              </a:rPr>
              <a:t>Kazaya uğrayan araç mümkünse yolun dışına ve güvenli bir alana alınmalı, kontağı kapatılmalı, el freni çekilmeli, araç </a:t>
            </a:r>
            <a:r>
              <a:rPr lang="tr-TR" sz="2400" dirty="0" err="1" smtClean="0">
                <a:solidFill>
                  <a:srgbClr val="0000CC"/>
                </a:solidFill>
              </a:rPr>
              <a:t>LPG’li</a:t>
            </a:r>
            <a:r>
              <a:rPr lang="tr-TR" sz="2400" dirty="0" smtClean="0">
                <a:solidFill>
                  <a:srgbClr val="0000CC"/>
                </a:solidFill>
              </a:rPr>
              <a:t> ise aracın bagajında bulunan tüpün vanası kapatılmalıdır,</a:t>
            </a:r>
          </a:p>
          <a:p>
            <a:endParaRPr lang="tr-TR" sz="2400" dirty="0" smtClean="0">
              <a:solidFill>
                <a:srgbClr val="0000CC"/>
              </a:solidFill>
            </a:endParaRPr>
          </a:p>
          <a:p>
            <a:pPr>
              <a:buFont typeface="Wingdings" pitchFamily="2" charset="2"/>
              <a:buChar char="ü"/>
            </a:pPr>
            <a:r>
              <a:rPr lang="tr-TR" sz="2400" dirty="0" smtClean="0">
                <a:solidFill>
                  <a:srgbClr val="0000CC"/>
                </a:solidFill>
              </a:rPr>
              <a:t>Olay yeri yeterince görünebilir biçimde işaretlenmelidir. Kaza noktasının önüne ve arkasına gelebilecek araç sürücülerini yavaşlatmak ve olası bir kaza tehlikesini önlemek için uyarı işaretleri yerleştirilmeli; bunun için üçgen reflektörler kullanılmalıdır,</a:t>
            </a:r>
          </a:p>
          <a:p>
            <a:endParaRPr lang="tr-TR" sz="2400" dirty="0" smtClean="0">
              <a:solidFill>
                <a:srgbClr val="0000CC"/>
              </a:solidFill>
            </a:endParaRPr>
          </a:p>
          <a:p>
            <a:pPr>
              <a:buFont typeface="Wingdings" pitchFamily="2" charset="2"/>
              <a:buChar char="ü"/>
            </a:pPr>
            <a:r>
              <a:rPr lang="tr-TR" sz="2400" dirty="0" smtClean="0">
                <a:solidFill>
                  <a:srgbClr val="0000CC"/>
                </a:solidFill>
              </a:rPr>
              <a:t>Olay yerinde hasta/yaralıya yapılacak yardımı güçleştirebilecek veya engelleyebilecek meraklı kişiler olay yerinden uzaklaştırılmalıdır,</a:t>
            </a:r>
          </a:p>
        </p:txBody>
      </p:sp>
    </p:spTree>
    <p:extLst>
      <p:ext uri="{BB962C8B-B14F-4D97-AF65-F5344CB8AC3E}">
        <p14:creationId xmlns="" xmlns:p14="http://schemas.microsoft.com/office/powerpoint/2010/main" val="2745228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sp>
        <p:nvSpPr>
          <p:cNvPr id="8" name="7 Dikdörtgen"/>
          <p:cNvSpPr/>
          <p:nvPr/>
        </p:nvSpPr>
        <p:spPr>
          <a:xfrm>
            <a:off x="360040" y="1772816"/>
            <a:ext cx="8316416" cy="3785652"/>
          </a:xfrm>
          <a:prstGeom prst="rect">
            <a:avLst/>
          </a:prstGeom>
        </p:spPr>
        <p:txBody>
          <a:bodyPr wrap="square">
            <a:spAutoFit/>
          </a:bodyPr>
          <a:lstStyle/>
          <a:p>
            <a:pPr>
              <a:buFont typeface="Wingdings" pitchFamily="2" charset="2"/>
              <a:buChar char="ü"/>
            </a:pPr>
            <a:r>
              <a:rPr lang="tr-TR" sz="2400" dirty="0" smtClean="0">
                <a:solidFill>
                  <a:srgbClr val="0000CC"/>
                </a:solidFill>
              </a:rPr>
              <a:t>Olası patlama ve yangın riskini önlemek için olay yerinde sigara içilmemelidir,</a:t>
            </a:r>
          </a:p>
          <a:p>
            <a:endParaRPr lang="tr-TR" sz="2400" dirty="0" smtClean="0">
              <a:solidFill>
                <a:srgbClr val="0000CC"/>
              </a:solidFill>
            </a:endParaRPr>
          </a:p>
          <a:p>
            <a:pPr>
              <a:buFont typeface="Wingdings" pitchFamily="2" charset="2"/>
              <a:buChar char="ü"/>
            </a:pPr>
            <a:r>
              <a:rPr lang="tr-TR" sz="2400" dirty="0" smtClean="0">
                <a:solidFill>
                  <a:srgbClr val="0000CC"/>
                </a:solidFill>
              </a:rPr>
              <a:t>Gaz varlığı söz konusu ise oluşabilecek zehirlenmelerin önlenmesi için gerekli önlemler alınmalıdır</a:t>
            </a:r>
          </a:p>
          <a:p>
            <a:endParaRPr lang="tr-TR" sz="2400" dirty="0" smtClean="0">
              <a:solidFill>
                <a:srgbClr val="0000CC"/>
              </a:solidFill>
            </a:endParaRPr>
          </a:p>
          <a:p>
            <a:pPr>
              <a:buFont typeface="Wingdings" pitchFamily="2" charset="2"/>
              <a:buChar char="ü"/>
            </a:pPr>
            <a:r>
              <a:rPr lang="tr-TR" sz="2400" dirty="0" smtClean="0">
                <a:solidFill>
                  <a:srgbClr val="0000CC"/>
                </a:solidFill>
              </a:rPr>
              <a:t>Ortam havalandırılmalıdır,</a:t>
            </a:r>
          </a:p>
          <a:p>
            <a:endParaRPr lang="tr-TR" sz="2400" dirty="0" smtClean="0">
              <a:solidFill>
                <a:srgbClr val="0000CC"/>
              </a:solidFill>
            </a:endParaRPr>
          </a:p>
          <a:p>
            <a:pPr>
              <a:buFont typeface="Wingdings" pitchFamily="2" charset="2"/>
              <a:buChar char="ü"/>
            </a:pPr>
            <a:r>
              <a:rPr lang="tr-TR" sz="2400" dirty="0" smtClean="0">
                <a:solidFill>
                  <a:srgbClr val="0000CC"/>
                </a:solidFill>
              </a:rPr>
              <a:t> Kıvılcım oluşturabilecek ışıklandırma veya çağrı araçlarının kullanılmasına izin verilmemelidir,</a:t>
            </a:r>
            <a:endParaRPr lang="tr-TR" sz="2400" dirty="0">
              <a:solidFill>
                <a:srgbClr val="0000CC"/>
              </a:solidFill>
            </a:endParaRPr>
          </a:p>
        </p:txBody>
      </p:sp>
      <p:sp>
        <p:nvSpPr>
          <p:cNvPr id="9"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2400" b="1" dirty="0" smtClean="0">
                <a:solidFill>
                  <a:srgbClr val="CC0000"/>
                </a:solidFill>
                <a:effectLst>
                  <a:outerShdw blurRad="38100" dist="38100" dir="2700000" algn="tl">
                    <a:srgbClr val="000000"/>
                  </a:outerShdw>
                </a:effectLst>
                <a:latin typeface="Tahoma" pitchFamily="34" charset="0"/>
              </a:rPr>
              <a:t>OLAY YERİ DEĞERLENDİRMESİNDE YAPILACAKLAR</a:t>
            </a:r>
            <a:endParaRPr lang="tr-TR" sz="2400" b="1" dirty="0">
              <a:solidFill>
                <a:srgbClr val="CC0000"/>
              </a:solidFill>
              <a:effectLst>
                <a:outerShdw blurRad="38100" dist="38100" dir="2700000" algn="tl">
                  <a:srgbClr val="000000"/>
                </a:outerShdw>
              </a:effectLst>
              <a:latin typeface="Tahoma" pitchFamily="34" charset="0"/>
            </a:endParaRPr>
          </a:p>
        </p:txBody>
      </p:sp>
    </p:spTree>
    <p:extLst>
      <p:ext uri="{BB962C8B-B14F-4D97-AF65-F5344CB8AC3E}">
        <p14:creationId xmlns="" xmlns:p14="http://schemas.microsoft.com/office/powerpoint/2010/main" val="36615433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sp>
        <p:nvSpPr>
          <p:cNvPr id="9" name="8 Dikdörtgen"/>
          <p:cNvSpPr/>
          <p:nvPr/>
        </p:nvSpPr>
        <p:spPr>
          <a:xfrm>
            <a:off x="611560" y="1271657"/>
            <a:ext cx="8064896" cy="4893647"/>
          </a:xfrm>
          <a:prstGeom prst="rect">
            <a:avLst/>
          </a:prstGeom>
        </p:spPr>
        <p:txBody>
          <a:bodyPr wrap="square">
            <a:spAutoFit/>
          </a:bodyPr>
          <a:lstStyle/>
          <a:p>
            <a:pPr>
              <a:buFont typeface="Wingdings" pitchFamily="2" charset="2"/>
              <a:buChar char="ü"/>
            </a:pPr>
            <a:r>
              <a:rPr lang="tr-TR" sz="2400" dirty="0" smtClean="0">
                <a:solidFill>
                  <a:srgbClr val="0000CC"/>
                </a:solidFill>
              </a:rPr>
              <a:t> Hasta/yaralı yerinden oynatılmamalıdır,</a:t>
            </a:r>
          </a:p>
          <a:p>
            <a:endParaRPr lang="tr-TR" sz="2400" dirty="0" smtClean="0">
              <a:solidFill>
                <a:srgbClr val="0000CC"/>
              </a:solidFill>
            </a:endParaRPr>
          </a:p>
          <a:p>
            <a:pPr>
              <a:buFont typeface="Wingdings" pitchFamily="2" charset="2"/>
              <a:buChar char="ü"/>
            </a:pPr>
            <a:r>
              <a:rPr lang="tr-TR" sz="2400" dirty="0" smtClean="0">
                <a:solidFill>
                  <a:srgbClr val="0000CC"/>
                </a:solidFill>
              </a:rPr>
              <a:t>Hasta/yaralı hızla yaşam bulguları yönünden </a:t>
            </a:r>
            <a:r>
              <a:rPr lang="tr-TR" sz="2400" b="1" dirty="0" smtClean="0">
                <a:solidFill>
                  <a:srgbClr val="0000CC"/>
                </a:solidFill>
              </a:rPr>
              <a:t>(ABC) değerlendirilmelidir,</a:t>
            </a:r>
          </a:p>
          <a:p>
            <a:endParaRPr lang="tr-TR" sz="2400" b="1" dirty="0" smtClean="0">
              <a:solidFill>
                <a:srgbClr val="0000CC"/>
              </a:solidFill>
            </a:endParaRPr>
          </a:p>
          <a:p>
            <a:pPr>
              <a:buFont typeface="Wingdings" pitchFamily="2" charset="2"/>
              <a:buChar char="ü"/>
            </a:pPr>
            <a:r>
              <a:rPr lang="tr-TR" sz="2400" dirty="0" smtClean="0">
                <a:solidFill>
                  <a:srgbClr val="0000CC"/>
                </a:solidFill>
              </a:rPr>
              <a:t>Hasta/yaralı kırık ve kanama yönünden değerlendirilmelidir,</a:t>
            </a:r>
          </a:p>
          <a:p>
            <a:endParaRPr lang="tr-TR" sz="2400" dirty="0" smtClean="0">
              <a:solidFill>
                <a:srgbClr val="0000CC"/>
              </a:solidFill>
            </a:endParaRPr>
          </a:p>
          <a:p>
            <a:pPr>
              <a:buFont typeface="Wingdings" pitchFamily="2" charset="2"/>
              <a:buChar char="ü"/>
            </a:pPr>
            <a:r>
              <a:rPr lang="tr-TR" sz="2400" dirty="0" smtClean="0">
                <a:solidFill>
                  <a:srgbClr val="0000CC"/>
                </a:solidFill>
              </a:rPr>
              <a:t> Hasta/yaralı sıcak tutulmalıdır,</a:t>
            </a:r>
          </a:p>
          <a:p>
            <a:endParaRPr lang="tr-TR" sz="2400" dirty="0" smtClean="0">
              <a:solidFill>
                <a:srgbClr val="0000CC"/>
              </a:solidFill>
            </a:endParaRPr>
          </a:p>
          <a:p>
            <a:pPr>
              <a:buFont typeface="Wingdings" pitchFamily="2" charset="2"/>
              <a:buChar char="ü"/>
            </a:pPr>
            <a:r>
              <a:rPr lang="tr-TR" sz="2400" dirty="0" smtClean="0">
                <a:solidFill>
                  <a:srgbClr val="0000CC"/>
                </a:solidFill>
              </a:rPr>
              <a:t>Hasta/yaralının bilinci kapalı ise ağızdan hiçbir şey verilmemelidir,</a:t>
            </a:r>
          </a:p>
          <a:p>
            <a:endParaRPr lang="tr-TR" sz="2400" dirty="0" smtClean="0">
              <a:solidFill>
                <a:srgbClr val="0000CC"/>
              </a:solidFill>
            </a:endParaRPr>
          </a:p>
          <a:p>
            <a:pPr>
              <a:buFont typeface="Wingdings" pitchFamily="2" charset="2"/>
              <a:buChar char="ü"/>
            </a:pPr>
            <a:r>
              <a:rPr lang="tr-TR" sz="2400" dirty="0" smtClean="0">
                <a:solidFill>
                  <a:srgbClr val="0000CC"/>
                </a:solidFill>
              </a:rPr>
              <a:t>Tıbbi yardım istenmelidir </a:t>
            </a:r>
            <a:r>
              <a:rPr lang="tr-TR" sz="2400" b="1" dirty="0" smtClean="0">
                <a:solidFill>
                  <a:srgbClr val="0000CC"/>
                </a:solidFill>
              </a:rPr>
              <a:t>(112),</a:t>
            </a:r>
          </a:p>
        </p:txBody>
      </p:sp>
      <p:sp>
        <p:nvSpPr>
          <p:cNvPr id="10"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2400" b="1" dirty="0" smtClean="0">
                <a:solidFill>
                  <a:srgbClr val="CC0000"/>
                </a:solidFill>
                <a:effectLst>
                  <a:outerShdw blurRad="38100" dist="38100" dir="2700000" algn="tl">
                    <a:srgbClr val="000000"/>
                  </a:outerShdw>
                </a:effectLst>
                <a:latin typeface="Tahoma" pitchFamily="34" charset="0"/>
              </a:rPr>
              <a:t>OLAY YERİ DEĞERLENDİRMESİNDE YAPILACAKLAR</a:t>
            </a:r>
            <a:endParaRPr lang="tr-TR" sz="2400" b="1" dirty="0">
              <a:solidFill>
                <a:srgbClr val="CC0000"/>
              </a:solidFill>
              <a:effectLst>
                <a:outerShdw blurRad="38100" dist="38100" dir="2700000" algn="tl">
                  <a:srgbClr val="000000"/>
                </a:outerShdw>
              </a:effectLst>
              <a:latin typeface="Tahoma" pitchFamily="34" charset="0"/>
            </a:endParaRPr>
          </a:p>
        </p:txBody>
      </p:sp>
    </p:spTree>
    <p:extLst>
      <p:ext uri="{BB962C8B-B14F-4D97-AF65-F5344CB8AC3E}">
        <p14:creationId xmlns="" xmlns:p14="http://schemas.microsoft.com/office/powerpoint/2010/main" val="36615433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sp>
        <p:nvSpPr>
          <p:cNvPr id="9" name="8 Dikdörtgen"/>
          <p:cNvSpPr/>
          <p:nvPr/>
        </p:nvSpPr>
        <p:spPr>
          <a:xfrm>
            <a:off x="611560" y="1308824"/>
            <a:ext cx="7632848" cy="3416320"/>
          </a:xfrm>
          <a:prstGeom prst="rect">
            <a:avLst/>
          </a:prstGeom>
        </p:spPr>
        <p:txBody>
          <a:bodyPr wrap="square">
            <a:spAutoFit/>
          </a:bodyPr>
          <a:lstStyle/>
          <a:p>
            <a:pPr>
              <a:buFont typeface="Wingdings" pitchFamily="2" charset="2"/>
              <a:buChar char="ü"/>
            </a:pPr>
            <a:r>
              <a:rPr lang="tr-TR" sz="2400" dirty="0" smtClean="0">
                <a:solidFill>
                  <a:srgbClr val="0000CC"/>
                </a:solidFill>
              </a:rPr>
              <a:t>Hasta/yaralının endişeleri giderilmeli, nazik ve hoşgörülü olmalıdır,</a:t>
            </a:r>
          </a:p>
          <a:p>
            <a:endParaRPr lang="tr-TR" sz="2400" dirty="0" smtClean="0">
              <a:solidFill>
                <a:srgbClr val="0000CC"/>
              </a:solidFill>
            </a:endParaRPr>
          </a:p>
          <a:p>
            <a:pPr>
              <a:buFont typeface="Wingdings" pitchFamily="2" charset="2"/>
              <a:buChar char="ü"/>
            </a:pPr>
            <a:r>
              <a:rPr lang="tr-TR" sz="2400" dirty="0" smtClean="0">
                <a:solidFill>
                  <a:srgbClr val="0000CC"/>
                </a:solidFill>
              </a:rPr>
              <a:t>Hasta/yaralının paniğe kapılmasını engellemek için yarasını görmesine izin verilmemelidir,</a:t>
            </a:r>
          </a:p>
          <a:p>
            <a:endParaRPr lang="tr-TR" sz="2400" dirty="0" smtClean="0">
              <a:solidFill>
                <a:srgbClr val="0000CC"/>
              </a:solidFill>
            </a:endParaRPr>
          </a:p>
          <a:p>
            <a:pPr>
              <a:buFont typeface="Wingdings" pitchFamily="2" charset="2"/>
              <a:buChar char="ü"/>
            </a:pPr>
            <a:r>
              <a:rPr lang="tr-TR" sz="2400" dirty="0" smtClean="0">
                <a:solidFill>
                  <a:srgbClr val="0000CC"/>
                </a:solidFill>
              </a:rPr>
              <a:t>Hasta/yaralı ve olay hakkındaki bilgiler kaydedilmelidir,</a:t>
            </a:r>
          </a:p>
          <a:p>
            <a:endParaRPr lang="tr-TR" sz="2400" dirty="0" smtClean="0">
              <a:solidFill>
                <a:srgbClr val="0000CC"/>
              </a:solidFill>
            </a:endParaRPr>
          </a:p>
          <a:p>
            <a:pPr>
              <a:buFont typeface="Wingdings" pitchFamily="2" charset="2"/>
              <a:buChar char="ü"/>
            </a:pPr>
            <a:r>
              <a:rPr lang="tr-TR" sz="2400" dirty="0" smtClean="0">
                <a:solidFill>
                  <a:srgbClr val="0000CC"/>
                </a:solidFill>
              </a:rPr>
              <a:t>Yardım ekibi gelene kadar olay yerinde kalınmalıdır.</a:t>
            </a:r>
            <a:endParaRPr lang="tr-TR" sz="2400" dirty="0">
              <a:solidFill>
                <a:srgbClr val="0000CC"/>
              </a:solidFill>
            </a:endParaRPr>
          </a:p>
        </p:txBody>
      </p:sp>
      <p:sp>
        <p:nvSpPr>
          <p:cNvPr id="7"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2400" b="1" dirty="0" smtClean="0">
                <a:solidFill>
                  <a:srgbClr val="CC0000"/>
                </a:solidFill>
                <a:effectLst>
                  <a:outerShdw blurRad="38100" dist="38100" dir="2700000" algn="tl">
                    <a:srgbClr val="000000"/>
                  </a:outerShdw>
                </a:effectLst>
                <a:latin typeface="Tahoma" pitchFamily="34" charset="0"/>
              </a:rPr>
              <a:t>OLAY YERİ DEĞERLENDİRMESİNDE YAPILACAKLAR</a:t>
            </a:r>
            <a:endParaRPr lang="tr-TR" sz="2400" b="1" dirty="0">
              <a:solidFill>
                <a:srgbClr val="CC0000"/>
              </a:solidFill>
              <a:effectLst>
                <a:outerShdw blurRad="38100" dist="38100" dir="2700000" algn="tl">
                  <a:srgbClr val="000000"/>
                </a:outerShdw>
              </a:effectLst>
              <a:latin typeface="Tahoma" pitchFamily="34" charset="0"/>
            </a:endParaRPr>
          </a:p>
        </p:txBody>
      </p:sp>
    </p:spTree>
    <p:extLst>
      <p:ext uri="{BB962C8B-B14F-4D97-AF65-F5344CB8AC3E}">
        <p14:creationId xmlns="" xmlns:p14="http://schemas.microsoft.com/office/powerpoint/2010/main" val="36615433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4"/>
          <p:cNvSpPr txBox="1">
            <a:spLocks noChangeArrowheads="1"/>
          </p:cNvSpPr>
          <p:nvPr/>
        </p:nvSpPr>
        <p:spPr bwMode="auto">
          <a:xfrm>
            <a:off x="1691779" y="2780928"/>
            <a:ext cx="5904557" cy="769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3200">
                <a:solidFill>
                  <a:schemeClr val="tx1"/>
                </a:solidFill>
                <a:latin typeface="Arial" charset="0"/>
              </a:defRPr>
            </a:lvl1pPr>
            <a:lvl2pPr marL="742950" indent="-285750" eaLnBrk="0" hangingPunct="0">
              <a:defRPr sz="3200">
                <a:solidFill>
                  <a:schemeClr val="tx1"/>
                </a:solidFill>
                <a:latin typeface="Arial" charset="0"/>
              </a:defRPr>
            </a:lvl2pPr>
            <a:lvl3pPr marL="1143000" indent="-228600" eaLnBrk="0" hangingPunct="0">
              <a:defRPr sz="3200">
                <a:solidFill>
                  <a:schemeClr val="tx1"/>
                </a:solidFill>
                <a:latin typeface="Arial" charset="0"/>
              </a:defRPr>
            </a:lvl3pPr>
            <a:lvl4pPr marL="1600200" indent="-228600" eaLnBrk="0" hangingPunct="0">
              <a:defRPr sz="3200">
                <a:solidFill>
                  <a:schemeClr val="tx1"/>
                </a:solidFill>
                <a:latin typeface="Arial" charset="0"/>
              </a:defRPr>
            </a:lvl4pPr>
            <a:lvl5pPr marL="2057400" indent="-228600" eaLnBrk="0" hangingPunct="0">
              <a:defRPr sz="3200">
                <a:solidFill>
                  <a:schemeClr val="tx1"/>
                </a:solidFill>
                <a:latin typeface="Arial" charset="0"/>
              </a:defRPr>
            </a:lvl5pPr>
            <a:lvl6pPr marL="2514600" indent="-228600" eaLnBrk="0" fontAlgn="base" hangingPunct="0">
              <a:spcBef>
                <a:spcPct val="0"/>
              </a:spcBef>
              <a:spcAft>
                <a:spcPct val="0"/>
              </a:spcAft>
              <a:defRPr sz="3200">
                <a:solidFill>
                  <a:schemeClr val="tx1"/>
                </a:solidFill>
                <a:latin typeface="Arial" charset="0"/>
              </a:defRPr>
            </a:lvl6pPr>
            <a:lvl7pPr marL="2971800" indent="-228600" eaLnBrk="0" fontAlgn="base" hangingPunct="0">
              <a:spcBef>
                <a:spcPct val="0"/>
              </a:spcBef>
              <a:spcAft>
                <a:spcPct val="0"/>
              </a:spcAft>
              <a:defRPr sz="3200">
                <a:solidFill>
                  <a:schemeClr val="tx1"/>
                </a:solidFill>
                <a:latin typeface="Arial" charset="0"/>
              </a:defRPr>
            </a:lvl7pPr>
            <a:lvl8pPr marL="3429000" indent="-228600" eaLnBrk="0" fontAlgn="base" hangingPunct="0">
              <a:spcBef>
                <a:spcPct val="0"/>
              </a:spcBef>
              <a:spcAft>
                <a:spcPct val="0"/>
              </a:spcAft>
              <a:defRPr sz="3200">
                <a:solidFill>
                  <a:schemeClr val="tx1"/>
                </a:solidFill>
                <a:latin typeface="Arial" charset="0"/>
              </a:defRPr>
            </a:lvl8pPr>
            <a:lvl9pPr marL="3886200" indent="-228600" eaLnBrk="0" fontAlgn="base" hangingPunct="0">
              <a:spcBef>
                <a:spcPct val="0"/>
              </a:spcBef>
              <a:spcAft>
                <a:spcPct val="0"/>
              </a:spcAft>
              <a:defRPr sz="3200">
                <a:solidFill>
                  <a:schemeClr val="tx1"/>
                </a:solidFill>
                <a:latin typeface="Arial" charset="0"/>
              </a:defRPr>
            </a:lvl9pPr>
          </a:lstStyle>
          <a:p>
            <a:pPr eaLnBrk="1" hangingPunct="1">
              <a:spcBef>
                <a:spcPct val="50000"/>
              </a:spcBef>
            </a:pPr>
            <a:r>
              <a:rPr lang="tr-TR" sz="4400" b="1" dirty="0" smtClean="0">
                <a:solidFill>
                  <a:srgbClr val="FF0000"/>
                </a:solidFill>
                <a:latin typeface="+mj-lt"/>
              </a:rPr>
              <a:t>SORULARINIZ….. </a:t>
            </a:r>
            <a:endParaRPr lang="tr-TR" sz="4400" b="1" dirty="0">
              <a:solidFill>
                <a:srgbClr val="FF0000"/>
              </a:solidFill>
              <a:latin typeface="+mj-lt"/>
            </a:endParaRPr>
          </a:p>
        </p:txBody>
      </p:sp>
      <p:sp>
        <p:nvSpPr>
          <p:cNvPr id="9"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3200" b="1" dirty="0" smtClean="0">
                <a:solidFill>
                  <a:srgbClr val="CC0000"/>
                </a:solidFill>
                <a:effectLst>
                  <a:outerShdw blurRad="38100" dist="38100" dir="2700000" algn="tl">
                    <a:srgbClr val="000000"/>
                  </a:outerShdw>
                </a:effectLst>
                <a:latin typeface="Tahoma" pitchFamily="34" charset="0"/>
              </a:rPr>
              <a:t>HAREKET SİSTEMİ</a:t>
            </a:r>
            <a:endParaRPr lang="tr-TR" sz="3200" b="1" dirty="0">
              <a:solidFill>
                <a:srgbClr val="CC0000"/>
              </a:solidFill>
              <a:effectLst>
                <a:outerShdw blurRad="38100" dist="38100" dir="2700000" algn="tl">
                  <a:srgbClr val="000000"/>
                </a:outerShdw>
              </a:effectLst>
              <a:latin typeface="Tahoma" pitchFamily="34" charset="0"/>
            </a:endParaRPr>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6" name="Rectangle 3"/>
          <p:cNvSpPr txBox="1">
            <a:spLocks noChangeArrowheads="1"/>
          </p:cNvSpPr>
          <p:nvPr/>
        </p:nvSpPr>
        <p:spPr>
          <a:xfrm>
            <a:off x="179512" y="1484784"/>
            <a:ext cx="6264696" cy="4176464"/>
          </a:xfrm>
          <a:prstGeom prst="rect">
            <a:avLst/>
          </a:prstGeom>
        </p:spPr>
        <p:txBody>
          <a:bodyPr vert="horz" lIns="91440" tIns="45720" rIns="91440" bIns="45720" rtlCol="0">
            <a:noAutofit/>
          </a:bodyPr>
          <a:lstStyle/>
          <a:p>
            <a:r>
              <a:rPr lang="tr-TR" sz="2400" dirty="0" smtClean="0">
                <a:solidFill>
                  <a:srgbClr val="000099"/>
                </a:solidFill>
              </a:rPr>
              <a:t>Vücudun hareket etmesini, desteklenmesini sağlar ve koruyucu görev yapar. </a:t>
            </a:r>
            <a:endParaRPr lang="tr-TR" sz="2400" dirty="0" smtClean="0">
              <a:solidFill>
                <a:srgbClr val="000099"/>
              </a:solidFill>
            </a:endParaRPr>
          </a:p>
          <a:p>
            <a:endParaRPr lang="tr-TR" sz="2400" dirty="0" smtClean="0">
              <a:solidFill>
                <a:srgbClr val="000099"/>
              </a:solidFill>
            </a:endParaRPr>
          </a:p>
          <a:p>
            <a:r>
              <a:rPr lang="tr-TR" sz="2400" dirty="0" smtClean="0">
                <a:solidFill>
                  <a:srgbClr val="000099"/>
                </a:solidFill>
              </a:rPr>
              <a:t>Hareket sistemi </a:t>
            </a:r>
            <a:r>
              <a:rPr lang="tr-TR" sz="2400" dirty="0" smtClean="0">
                <a:solidFill>
                  <a:srgbClr val="000099"/>
                </a:solidFill>
              </a:rPr>
              <a:t>şu yapılardan </a:t>
            </a:r>
            <a:r>
              <a:rPr lang="tr-TR" sz="2400" dirty="0" smtClean="0">
                <a:solidFill>
                  <a:srgbClr val="000099"/>
                </a:solidFill>
              </a:rPr>
              <a:t>oluşur.</a:t>
            </a:r>
          </a:p>
          <a:p>
            <a:endParaRPr lang="tr-TR" sz="2400" b="1" dirty="0" smtClean="0">
              <a:solidFill>
                <a:srgbClr val="000099"/>
              </a:solidFill>
              <a:cs typeface="Arial" pitchFamily="34" charset="0"/>
            </a:endParaRPr>
          </a:p>
          <a:p>
            <a:r>
              <a:rPr lang="tr-TR" sz="2400" b="1" dirty="0" smtClean="0">
                <a:solidFill>
                  <a:srgbClr val="000099"/>
                </a:solidFill>
                <a:cs typeface="Arial" pitchFamily="34" charset="0"/>
              </a:rPr>
              <a:t>Kemikler</a:t>
            </a:r>
            <a:r>
              <a:rPr lang="tr-TR" sz="2400" b="1" dirty="0" smtClean="0">
                <a:solidFill>
                  <a:srgbClr val="000099"/>
                </a:solidFill>
                <a:cs typeface="Arial" pitchFamily="34" charset="0"/>
              </a:rPr>
              <a:t>, </a:t>
            </a:r>
            <a:endParaRPr lang="tr-TR" sz="2400" b="1" dirty="0" smtClean="0">
              <a:solidFill>
                <a:srgbClr val="000099"/>
              </a:solidFill>
              <a:cs typeface="Arial" pitchFamily="34" charset="0"/>
            </a:endParaRPr>
          </a:p>
          <a:p>
            <a:r>
              <a:rPr lang="tr-TR" sz="2400" b="1" dirty="0" smtClean="0">
                <a:solidFill>
                  <a:srgbClr val="000099"/>
                </a:solidFill>
                <a:cs typeface="Arial" pitchFamily="34" charset="0"/>
              </a:rPr>
              <a:t>Eklemler</a:t>
            </a:r>
            <a:r>
              <a:rPr lang="tr-TR" sz="2400" b="1" dirty="0" smtClean="0">
                <a:solidFill>
                  <a:srgbClr val="000099"/>
                </a:solidFill>
                <a:cs typeface="Arial" pitchFamily="34" charset="0"/>
              </a:rPr>
              <a:t>, </a:t>
            </a:r>
            <a:endParaRPr lang="tr-TR" sz="2400" b="1" dirty="0" smtClean="0">
              <a:solidFill>
                <a:srgbClr val="000099"/>
              </a:solidFill>
              <a:cs typeface="Arial" pitchFamily="34" charset="0"/>
            </a:endParaRPr>
          </a:p>
          <a:p>
            <a:r>
              <a:rPr lang="tr-TR" sz="2400" b="1" dirty="0" err="1" smtClean="0">
                <a:solidFill>
                  <a:srgbClr val="000099"/>
                </a:solidFill>
                <a:cs typeface="Arial" pitchFamily="34" charset="0"/>
              </a:rPr>
              <a:t>Kaslar</a:t>
            </a:r>
            <a:r>
              <a:rPr lang="tr-TR" sz="2400" b="1" dirty="0" err="1" smtClean="0">
                <a:solidFill>
                  <a:srgbClr val="000099"/>
                </a:solidFill>
                <a:cs typeface="Arial" pitchFamily="34" charset="0"/>
              </a:rPr>
              <a:t>dan</a:t>
            </a:r>
            <a:r>
              <a:rPr lang="tr-TR" sz="2400" b="1" dirty="0" err="1" smtClean="0">
                <a:solidFill>
                  <a:srgbClr val="000099"/>
                </a:solidFill>
                <a:cs typeface="Arial" pitchFamily="34" charset="0"/>
              </a:rPr>
              <a:t>oluşur</a:t>
            </a:r>
            <a:endParaRPr lang="tr-TR" sz="2400" b="1" dirty="0">
              <a:solidFill>
                <a:srgbClr val="000099"/>
              </a:solidFill>
              <a:cs typeface="Arial" pitchFamily="34" charset="0"/>
            </a:endParaRPr>
          </a:p>
          <a:p>
            <a:pPr marL="457200" indent="-457200">
              <a:buFont typeface="Arial" pitchFamily="34" charset="0"/>
              <a:buChar char="•"/>
            </a:pPr>
            <a:endParaRPr lang="tr-TR" sz="2400" dirty="0" smtClean="0">
              <a:solidFill>
                <a:srgbClr val="000099"/>
              </a:solidFill>
            </a:endParaRPr>
          </a:p>
          <a:p>
            <a:pPr marL="342900" marR="0" lvl="0" indent="-342900" algn="l" defTabSz="914400" rtl="0" eaLnBrk="1" fontAlgn="auto" latinLnBrk="0" hangingPunct="1">
              <a:lnSpc>
                <a:spcPct val="80000"/>
              </a:lnSpc>
              <a:spcBef>
                <a:spcPct val="20000"/>
              </a:spcBef>
              <a:spcAft>
                <a:spcPts val="0"/>
              </a:spcAft>
              <a:buClrTx/>
              <a:buSzTx/>
              <a:tabLst/>
              <a:defRPr/>
            </a:pPr>
            <a:endParaRPr lang="tr-TR" sz="2400" baseline="0" dirty="0" smtClean="0">
              <a:solidFill>
                <a:srgbClr val="000099"/>
              </a:solidFill>
              <a:cs typeface="Arial" pitchFamily="34" charset="0"/>
            </a:endParaRPr>
          </a:p>
          <a:p>
            <a:pPr marR="0" lvl="0" algn="l" defTabSz="914400" rtl="0" eaLnBrk="1" fontAlgn="auto" latinLnBrk="0" hangingPunct="1">
              <a:lnSpc>
                <a:spcPct val="80000"/>
              </a:lnSpc>
              <a:spcBef>
                <a:spcPct val="20000"/>
              </a:spcBef>
              <a:spcAft>
                <a:spcPts val="0"/>
              </a:spcAft>
              <a:buClrTx/>
              <a:buSzTx/>
              <a:tabLst/>
              <a:defRPr/>
            </a:pPr>
            <a:r>
              <a:rPr lang="tr-TR" sz="2400" dirty="0" smtClean="0">
                <a:solidFill>
                  <a:srgbClr val="000099"/>
                </a:solidFill>
                <a:cs typeface="Arial" pitchFamily="34" charset="0"/>
              </a:rPr>
              <a:t> </a:t>
            </a:r>
            <a:endParaRPr lang="tr-TR" sz="2400" baseline="0" dirty="0">
              <a:solidFill>
                <a:srgbClr val="000099"/>
              </a:solidFill>
              <a:cs typeface="Arial" pitchFamily="34" charset="0"/>
            </a:endParaRP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pic>
        <p:nvPicPr>
          <p:cNvPr id="9" name="Picture 6" descr="03"/>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a:xfrm>
            <a:off x="6246151" y="1340768"/>
            <a:ext cx="2502313" cy="4824412"/>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extLst>
      <p:ext uri="{BB962C8B-B14F-4D97-AF65-F5344CB8AC3E}">
        <p14:creationId xmlns="" xmlns:p14="http://schemas.microsoft.com/office/powerpoint/2010/main" val="3189833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3200" b="1" dirty="0" smtClean="0">
                <a:solidFill>
                  <a:srgbClr val="CC0000"/>
                </a:solidFill>
                <a:effectLst>
                  <a:outerShdw blurRad="38100" dist="38100" dir="2700000" algn="tl">
                    <a:srgbClr val="000000"/>
                  </a:outerShdw>
                </a:effectLst>
                <a:latin typeface="Tahoma" pitchFamily="34" charset="0"/>
              </a:rPr>
              <a:t>DOLAŞIM SİSTEMİ</a:t>
            </a:r>
            <a:endParaRPr lang="tr-TR" sz="3200" b="1" dirty="0">
              <a:solidFill>
                <a:srgbClr val="CC0000"/>
              </a:solidFill>
              <a:effectLst>
                <a:outerShdw blurRad="38100" dist="38100" dir="2700000" algn="tl">
                  <a:srgbClr val="000000"/>
                </a:outerShdw>
              </a:effectLst>
              <a:latin typeface="Tahoma" pitchFamily="34" charset="0"/>
            </a:endParaRPr>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6" name="Rectangle 3"/>
          <p:cNvSpPr txBox="1">
            <a:spLocks noChangeArrowheads="1"/>
          </p:cNvSpPr>
          <p:nvPr/>
        </p:nvSpPr>
        <p:spPr>
          <a:xfrm>
            <a:off x="179512" y="1484784"/>
            <a:ext cx="6264696" cy="4176464"/>
          </a:xfrm>
          <a:prstGeom prst="rect">
            <a:avLst/>
          </a:prstGeom>
        </p:spPr>
        <p:txBody>
          <a:bodyPr vert="horz" lIns="91440" tIns="45720" rIns="91440" bIns="45720" rtlCol="0">
            <a:noAutofit/>
          </a:bodyPr>
          <a:lstStyle/>
          <a:p>
            <a:r>
              <a:rPr lang="tr-TR" sz="2400" dirty="0" smtClean="0">
                <a:solidFill>
                  <a:srgbClr val="000099"/>
                </a:solidFill>
              </a:rPr>
              <a:t>Vücut dokularının oksijen, besin, hormon, bağışıklık elemanı ve benzeri elemanları taşır</a:t>
            </a:r>
          </a:p>
          <a:p>
            <a:r>
              <a:rPr lang="tr-TR" sz="2400" dirty="0" smtClean="0">
                <a:solidFill>
                  <a:srgbClr val="000099"/>
                </a:solidFill>
              </a:rPr>
              <a:t>ve yeniden geriye toplar. </a:t>
            </a:r>
            <a:endParaRPr lang="tr-TR" sz="2400" dirty="0" smtClean="0">
              <a:solidFill>
                <a:srgbClr val="000099"/>
              </a:solidFill>
            </a:endParaRPr>
          </a:p>
          <a:p>
            <a:endParaRPr lang="tr-TR" sz="2400" dirty="0" smtClean="0">
              <a:solidFill>
                <a:srgbClr val="000099"/>
              </a:solidFill>
            </a:endParaRPr>
          </a:p>
          <a:p>
            <a:r>
              <a:rPr lang="tr-TR" sz="2400" dirty="0" smtClean="0">
                <a:solidFill>
                  <a:srgbClr val="000099"/>
                </a:solidFill>
              </a:rPr>
              <a:t>Dolaşım </a:t>
            </a:r>
            <a:r>
              <a:rPr lang="tr-TR" sz="2400" dirty="0" smtClean="0">
                <a:solidFill>
                  <a:srgbClr val="000099"/>
                </a:solidFill>
              </a:rPr>
              <a:t>sistemi şu yapılardan oluşur</a:t>
            </a:r>
            <a:r>
              <a:rPr lang="tr-TR" sz="2400" dirty="0" smtClean="0">
                <a:solidFill>
                  <a:srgbClr val="000099"/>
                </a:solidFill>
              </a:rPr>
              <a:t>:</a:t>
            </a:r>
            <a:endParaRPr lang="tr-TR" sz="2400" b="1" dirty="0" smtClean="0">
              <a:solidFill>
                <a:srgbClr val="000099"/>
              </a:solidFill>
              <a:cs typeface="Arial" pitchFamily="34" charset="0"/>
            </a:endParaRPr>
          </a:p>
          <a:p>
            <a:pPr>
              <a:lnSpc>
                <a:spcPct val="80000"/>
              </a:lnSpc>
            </a:pPr>
            <a:r>
              <a:rPr lang="tr-TR" sz="2400" b="1" dirty="0" smtClean="0">
                <a:solidFill>
                  <a:srgbClr val="000099"/>
                </a:solidFill>
                <a:cs typeface="Arial" pitchFamily="34" charset="0"/>
              </a:rPr>
              <a:t>Kalp</a:t>
            </a:r>
            <a:r>
              <a:rPr lang="tr-TR" sz="2400" b="1" dirty="0" smtClean="0">
                <a:solidFill>
                  <a:srgbClr val="000099"/>
                </a:solidFill>
                <a:cs typeface="Arial" pitchFamily="34" charset="0"/>
              </a:rPr>
              <a:t>, kan damarları (atardamar, toplardamar ve kılcal damar) ve kandan oluşur</a:t>
            </a:r>
            <a:endParaRPr lang="tr-TR" sz="2400" b="1" dirty="0">
              <a:solidFill>
                <a:srgbClr val="000099"/>
              </a:solidFill>
              <a:cs typeface="Arial" pitchFamily="34" charset="0"/>
            </a:endParaRPr>
          </a:p>
          <a:p>
            <a:pPr marL="457200" indent="-457200"/>
            <a:endParaRPr lang="tr-TR" sz="2400" dirty="0" smtClean="0">
              <a:solidFill>
                <a:srgbClr val="000099"/>
              </a:solidFill>
            </a:endParaRP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pic>
        <p:nvPicPr>
          <p:cNvPr id="10" name="Picture 6" descr="04"/>
          <p:cNvPicPr>
            <a:picLocks noChangeAspect="1" noChangeArrowheads="1"/>
          </p:cNvPicPr>
          <p:nvPr/>
        </p:nvPicPr>
        <p:blipFill>
          <a:blip r:embed="rId4" cstate="print">
            <a:extLst>
              <a:ext uri="{28A0092B-C50C-407E-A947-70E740481C1C}">
                <a14:useLocalDpi xmlns="" xmlns:a14="http://schemas.microsoft.com/office/drawing/2010/main" val="0"/>
              </a:ext>
            </a:extLst>
          </a:blip>
          <a:srcRect l="18228"/>
          <a:stretch>
            <a:fillRect/>
          </a:stretch>
        </p:blipFill>
        <p:spPr>
          <a:xfrm>
            <a:off x="6372225" y="1474487"/>
            <a:ext cx="2480355" cy="491361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extLst>
      <p:ext uri="{BB962C8B-B14F-4D97-AF65-F5344CB8AC3E}">
        <p14:creationId xmlns="" xmlns:p14="http://schemas.microsoft.com/office/powerpoint/2010/main" val="2614634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3200" b="1" dirty="0" smtClean="0">
                <a:solidFill>
                  <a:srgbClr val="CC0000"/>
                </a:solidFill>
                <a:effectLst>
                  <a:outerShdw blurRad="38100" dist="38100" dir="2700000" algn="tl">
                    <a:srgbClr val="000000"/>
                  </a:outerShdw>
                </a:effectLst>
                <a:latin typeface="Tahoma" pitchFamily="34" charset="0"/>
              </a:rPr>
              <a:t>SİNİR SİSTEMİ</a:t>
            </a:r>
            <a:endParaRPr lang="tr-TR" sz="3200" b="1" dirty="0">
              <a:solidFill>
                <a:srgbClr val="CC0000"/>
              </a:solidFill>
              <a:effectLst>
                <a:outerShdw blurRad="38100" dist="38100" dir="2700000" algn="tl">
                  <a:srgbClr val="000000"/>
                </a:outerShdw>
              </a:effectLst>
              <a:latin typeface="Tahoma" pitchFamily="34" charset="0"/>
            </a:endParaRPr>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4" cstate="print"/>
          <a:srcRect b="17006"/>
          <a:stretch>
            <a:fillRect/>
          </a:stretch>
        </p:blipFill>
        <p:spPr bwMode="auto">
          <a:xfrm>
            <a:off x="8748464" y="6453336"/>
            <a:ext cx="208232" cy="216024"/>
          </a:xfrm>
          <a:prstGeom prst="rect">
            <a:avLst/>
          </a:prstGeom>
          <a:noFill/>
          <a:ln w="9525">
            <a:noFill/>
            <a:miter lim="800000"/>
            <a:headEnd/>
            <a:tailEnd/>
          </a:ln>
        </p:spPr>
      </p:pic>
      <p:graphicFrame>
        <p:nvGraphicFramePr>
          <p:cNvPr id="2" name="Nesne 1"/>
          <p:cNvGraphicFramePr>
            <a:graphicFrameLocks noChangeAspect="1"/>
          </p:cNvGraphicFramePr>
          <p:nvPr>
            <p:extLst>
              <p:ext uri="{D42A27DB-BD31-4B8C-83A1-F6EECF244321}">
                <p14:modId xmlns="" xmlns:p14="http://schemas.microsoft.com/office/powerpoint/2010/main" val="859460015"/>
              </p:ext>
            </p:extLst>
          </p:nvPr>
        </p:nvGraphicFramePr>
        <p:xfrm>
          <a:off x="5673686" y="1196975"/>
          <a:ext cx="3218794" cy="4968875"/>
        </p:xfrm>
        <a:graphic>
          <a:graphicData uri="http://schemas.openxmlformats.org/presentationml/2006/ole">
            <p:oleObj spid="_x0000_s5136" name="Bit Eşlem Resmi" r:id="rId5" imgW="3809524" imgH="5609524" progId="PBrush">
              <p:embed/>
            </p:oleObj>
          </a:graphicData>
        </a:graphic>
      </p:graphicFrame>
      <p:sp>
        <p:nvSpPr>
          <p:cNvPr id="9" name="8 Dikdörtgen"/>
          <p:cNvSpPr/>
          <p:nvPr/>
        </p:nvSpPr>
        <p:spPr>
          <a:xfrm>
            <a:off x="827584" y="1700808"/>
            <a:ext cx="4572000" cy="3046988"/>
          </a:xfrm>
          <a:prstGeom prst="rect">
            <a:avLst/>
          </a:prstGeom>
        </p:spPr>
        <p:txBody>
          <a:bodyPr>
            <a:spAutoFit/>
          </a:bodyPr>
          <a:lstStyle/>
          <a:p>
            <a:r>
              <a:rPr lang="tr-TR" sz="2400" dirty="0" smtClean="0">
                <a:solidFill>
                  <a:srgbClr val="000099"/>
                </a:solidFill>
              </a:rPr>
              <a:t>Bilinç, anlama, düşünme, algılama, hareketlerinin uyumu, dengesi ve solunum ile </a:t>
            </a:r>
            <a:r>
              <a:rPr lang="tr-TR" sz="2400" dirty="0" smtClean="0">
                <a:solidFill>
                  <a:srgbClr val="000099"/>
                </a:solidFill>
              </a:rPr>
              <a:t>dolaşımı sağlar</a:t>
            </a:r>
            <a:r>
              <a:rPr lang="tr-TR" sz="2400" dirty="0" smtClean="0">
                <a:solidFill>
                  <a:srgbClr val="000099"/>
                </a:solidFill>
              </a:rPr>
              <a:t>. </a:t>
            </a:r>
            <a:endParaRPr lang="tr-TR" sz="2400" dirty="0" smtClean="0">
              <a:solidFill>
                <a:srgbClr val="000099"/>
              </a:solidFill>
            </a:endParaRPr>
          </a:p>
          <a:p>
            <a:r>
              <a:rPr lang="tr-TR" sz="2400" dirty="0" smtClean="0">
                <a:solidFill>
                  <a:srgbClr val="000099"/>
                </a:solidFill>
              </a:rPr>
              <a:t>Sinir </a:t>
            </a:r>
            <a:r>
              <a:rPr lang="tr-TR" sz="2400" dirty="0" smtClean="0">
                <a:solidFill>
                  <a:srgbClr val="000099"/>
                </a:solidFill>
              </a:rPr>
              <a:t>sistemi şu yapılardan oluşur:</a:t>
            </a:r>
          </a:p>
          <a:p>
            <a:pPr>
              <a:buFont typeface="Wingdings" pitchFamily="2" charset="2"/>
              <a:buChar char="Ø"/>
            </a:pPr>
            <a:r>
              <a:rPr lang="tr-TR" sz="2400" dirty="0" smtClean="0">
                <a:solidFill>
                  <a:srgbClr val="000099"/>
                </a:solidFill>
              </a:rPr>
              <a:t> </a:t>
            </a:r>
            <a:r>
              <a:rPr lang="tr-TR" sz="2400" dirty="0" smtClean="0">
                <a:solidFill>
                  <a:srgbClr val="000099"/>
                </a:solidFill>
              </a:rPr>
              <a:t>Beyin</a:t>
            </a:r>
          </a:p>
          <a:p>
            <a:pPr>
              <a:buFont typeface="Wingdings" pitchFamily="2" charset="2"/>
              <a:buChar char="Ø"/>
            </a:pPr>
            <a:r>
              <a:rPr lang="tr-TR" sz="2400" dirty="0" smtClean="0">
                <a:solidFill>
                  <a:srgbClr val="000099"/>
                </a:solidFill>
              </a:rPr>
              <a:t> </a:t>
            </a:r>
            <a:r>
              <a:rPr lang="tr-TR" sz="2400" dirty="0" smtClean="0">
                <a:solidFill>
                  <a:srgbClr val="000099"/>
                </a:solidFill>
              </a:rPr>
              <a:t>Beyincik</a:t>
            </a:r>
          </a:p>
          <a:p>
            <a:pPr>
              <a:buFont typeface="Wingdings" pitchFamily="2" charset="2"/>
              <a:buChar char="Ø"/>
            </a:pPr>
            <a:r>
              <a:rPr lang="tr-TR" sz="2400" dirty="0" smtClean="0">
                <a:solidFill>
                  <a:srgbClr val="000099"/>
                </a:solidFill>
              </a:rPr>
              <a:t> </a:t>
            </a:r>
            <a:r>
              <a:rPr lang="tr-TR" sz="2400" dirty="0" smtClean="0">
                <a:solidFill>
                  <a:srgbClr val="000099"/>
                </a:solidFill>
              </a:rPr>
              <a:t>Omurilik</a:t>
            </a:r>
          </a:p>
          <a:p>
            <a:pPr>
              <a:buFont typeface="Wingdings" pitchFamily="2" charset="2"/>
              <a:buChar char="Ø"/>
            </a:pPr>
            <a:r>
              <a:rPr lang="tr-TR" sz="2400" dirty="0" smtClean="0">
                <a:solidFill>
                  <a:srgbClr val="000099"/>
                </a:solidFill>
              </a:rPr>
              <a:t> </a:t>
            </a:r>
            <a:r>
              <a:rPr lang="tr-TR" sz="2400" dirty="0" smtClean="0">
                <a:solidFill>
                  <a:srgbClr val="000099"/>
                </a:solidFill>
              </a:rPr>
              <a:t>Omurilik soğanı</a:t>
            </a:r>
            <a:endParaRPr lang="tr-TR" sz="2400" dirty="0">
              <a:solidFill>
                <a:srgbClr val="000099"/>
              </a:solidFill>
            </a:endParaRPr>
          </a:p>
        </p:txBody>
      </p:sp>
    </p:spTree>
    <p:extLst>
      <p:ext uri="{BB962C8B-B14F-4D97-AF65-F5344CB8AC3E}">
        <p14:creationId xmlns="" xmlns:p14="http://schemas.microsoft.com/office/powerpoint/2010/main" val="15629702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3200" b="1" dirty="0" smtClean="0">
                <a:solidFill>
                  <a:srgbClr val="CC0000"/>
                </a:solidFill>
                <a:effectLst>
                  <a:outerShdw blurRad="38100" dist="38100" dir="2700000" algn="tl">
                    <a:srgbClr val="000000"/>
                  </a:outerShdw>
                </a:effectLst>
                <a:latin typeface="Tahoma" pitchFamily="34" charset="0"/>
              </a:rPr>
              <a:t>SOLUNUM SİSTEMİ</a:t>
            </a:r>
            <a:endParaRPr lang="tr-TR" sz="3200" b="1" dirty="0">
              <a:solidFill>
                <a:srgbClr val="CC0000"/>
              </a:solidFill>
              <a:effectLst>
                <a:outerShdw blurRad="38100" dist="38100" dir="2700000" algn="tl">
                  <a:srgbClr val="000000"/>
                </a:outerShdw>
              </a:effectLst>
              <a:latin typeface="Tahoma" pitchFamily="34" charset="0"/>
            </a:endParaRP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pic>
        <p:nvPicPr>
          <p:cNvPr id="8" name="Picture 6" descr="C:\Users\HP\Desktop\respiratory-system.jpg"/>
          <p:cNvPicPr>
            <a:picLocks noChangeAspect="1" noChangeArrowheads="1"/>
          </p:cNvPicPr>
          <p:nvPr/>
        </p:nvPicPr>
        <p:blipFill>
          <a:blip r:embed="rId4" cstate="print"/>
          <a:srcRect/>
          <a:stretch>
            <a:fillRect/>
          </a:stretch>
        </p:blipFill>
        <p:spPr bwMode="auto">
          <a:xfrm>
            <a:off x="4788024" y="1268760"/>
            <a:ext cx="4104456" cy="4925347"/>
          </a:xfrm>
          <a:prstGeom prst="rect">
            <a:avLst/>
          </a:prstGeom>
          <a:noFill/>
        </p:spPr>
      </p:pic>
      <p:pic>
        <p:nvPicPr>
          <p:cNvPr id="10" name="Picture 1" descr="C:\Users\HP\Desktop\Atmung_476x361_ger.jpg"/>
          <p:cNvPicPr>
            <a:picLocks noChangeAspect="1" noChangeArrowheads="1"/>
          </p:cNvPicPr>
          <p:nvPr/>
        </p:nvPicPr>
        <p:blipFill>
          <a:blip r:embed="rId5" cstate="print"/>
          <a:srcRect l="10171" r="14559"/>
          <a:stretch>
            <a:fillRect/>
          </a:stretch>
        </p:blipFill>
        <p:spPr bwMode="auto">
          <a:xfrm>
            <a:off x="2142158" y="3861048"/>
            <a:ext cx="2429842" cy="2448272"/>
          </a:xfrm>
          <a:prstGeom prst="rect">
            <a:avLst/>
          </a:prstGeom>
          <a:noFill/>
        </p:spPr>
      </p:pic>
      <p:sp>
        <p:nvSpPr>
          <p:cNvPr id="9" name="8 Dikdörtgen"/>
          <p:cNvSpPr/>
          <p:nvPr/>
        </p:nvSpPr>
        <p:spPr>
          <a:xfrm>
            <a:off x="179512" y="1390124"/>
            <a:ext cx="4572000" cy="3046988"/>
          </a:xfrm>
          <a:prstGeom prst="rect">
            <a:avLst/>
          </a:prstGeom>
        </p:spPr>
        <p:txBody>
          <a:bodyPr>
            <a:spAutoFit/>
          </a:bodyPr>
          <a:lstStyle/>
          <a:p>
            <a:r>
              <a:rPr lang="tr-TR" sz="2400" dirty="0" smtClean="0">
                <a:solidFill>
                  <a:srgbClr val="000099"/>
                </a:solidFill>
              </a:rPr>
              <a:t>Vücuda gerekli olan gaz alışverişi görevini yaparak hücre </a:t>
            </a:r>
            <a:r>
              <a:rPr lang="tr-TR" sz="2400" dirty="0" err="1" smtClean="0">
                <a:solidFill>
                  <a:srgbClr val="000099"/>
                </a:solidFill>
              </a:rPr>
              <a:t>vedokuların</a:t>
            </a:r>
            <a:r>
              <a:rPr lang="tr-TR" sz="2400" dirty="0" smtClean="0">
                <a:solidFill>
                  <a:srgbClr val="000099"/>
                </a:solidFill>
              </a:rPr>
              <a:t> oksijenlenmesini sağlar</a:t>
            </a:r>
            <a:r>
              <a:rPr lang="tr-TR" sz="2400" dirty="0" smtClean="0">
                <a:solidFill>
                  <a:srgbClr val="000099"/>
                </a:solidFill>
              </a:rPr>
              <a:t>. </a:t>
            </a:r>
            <a:endParaRPr lang="tr-TR" sz="2400" dirty="0" smtClean="0">
              <a:solidFill>
                <a:srgbClr val="000099"/>
              </a:solidFill>
            </a:endParaRPr>
          </a:p>
          <a:p>
            <a:endParaRPr lang="tr-TR" sz="2400" dirty="0" smtClean="0">
              <a:solidFill>
                <a:srgbClr val="000099"/>
              </a:solidFill>
            </a:endParaRPr>
          </a:p>
          <a:p>
            <a:r>
              <a:rPr lang="tr-TR" sz="2400" dirty="0" smtClean="0">
                <a:solidFill>
                  <a:srgbClr val="000099"/>
                </a:solidFill>
              </a:rPr>
              <a:t>Solunum </a:t>
            </a:r>
            <a:r>
              <a:rPr lang="tr-TR" sz="2400" dirty="0" smtClean="0">
                <a:solidFill>
                  <a:srgbClr val="000099"/>
                </a:solidFill>
              </a:rPr>
              <a:t>sistemi şu organlardan oluşur:</a:t>
            </a:r>
          </a:p>
          <a:p>
            <a:pPr>
              <a:buFont typeface="Wingdings" pitchFamily="2" charset="2"/>
              <a:buChar char="Ø"/>
            </a:pPr>
            <a:r>
              <a:rPr lang="tr-TR" sz="2400" dirty="0" smtClean="0">
                <a:solidFill>
                  <a:srgbClr val="000099"/>
                </a:solidFill>
              </a:rPr>
              <a:t> </a:t>
            </a:r>
            <a:r>
              <a:rPr lang="tr-TR" sz="2400" dirty="0" smtClean="0">
                <a:solidFill>
                  <a:srgbClr val="000099"/>
                </a:solidFill>
              </a:rPr>
              <a:t>Solunum yolları</a:t>
            </a:r>
          </a:p>
          <a:p>
            <a:pPr>
              <a:buFont typeface="Wingdings" pitchFamily="2" charset="2"/>
              <a:buChar char="Ø"/>
            </a:pPr>
            <a:r>
              <a:rPr lang="tr-TR" sz="2400" dirty="0" smtClean="0">
                <a:solidFill>
                  <a:srgbClr val="000099"/>
                </a:solidFill>
              </a:rPr>
              <a:t> </a:t>
            </a:r>
            <a:r>
              <a:rPr lang="tr-TR" sz="2400" dirty="0" smtClean="0">
                <a:solidFill>
                  <a:srgbClr val="000099"/>
                </a:solidFill>
              </a:rPr>
              <a:t>Akciğerler</a:t>
            </a:r>
            <a:endParaRPr lang="tr-TR" sz="2400" dirty="0">
              <a:solidFill>
                <a:srgbClr val="000099"/>
              </a:solidFill>
            </a:endParaRPr>
          </a:p>
        </p:txBody>
      </p:sp>
    </p:spTree>
    <p:extLst>
      <p:ext uri="{BB962C8B-B14F-4D97-AF65-F5344CB8AC3E}">
        <p14:creationId xmlns="" xmlns:p14="http://schemas.microsoft.com/office/powerpoint/2010/main" val="2158037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3200" b="1" dirty="0" smtClean="0">
                <a:solidFill>
                  <a:srgbClr val="CC0000"/>
                </a:solidFill>
                <a:effectLst>
                  <a:outerShdw blurRad="38100" dist="38100" dir="2700000" algn="tl">
                    <a:srgbClr val="000000"/>
                  </a:outerShdw>
                </a:effectLst>
                <a:latin typeface="Tahoma" pitchFamily="34" charset="0"/>
              </a:rPr>
              <a:t>BOŞALTIM SİSTEMİ</a:t>
            </a:r>
            <a:endParaRPr lang="tr-TR" sz="3200" b="1" dirty="0">
              <a:solidFill>
                <a:srgbClr val="CC0000"/>
              </a:solidFill>
              <a:effectLst>
                <a:outerShdw blurRad="38100" dist="38100" dir="2700000" algn="tl">
                  <a:srgbClr val="000000"/>
                </a:outerShdw>
              </a:effectLst>
              <a:latin typeface="Tahoma" pitchFamily="34" charset="0"/>
            </a:endParaRPr>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pic>
        <p:nvPicPr>
          <p:cNvPr id="10" name="Picture 6" descr="Female urinary tract"/>
          <p:cNvPicPr>
            <a:picLocks noChangeAspect="1" noChangeArrowheads="1"/>
          </p:cNvPicPr>
          <p:nvPr/>
        </p:nvPicPr>
        <p:blipFill>
          <a:blip r:embed="rId4" cstate="print">
            <a:lum contrast="6000"/>
            <a:extLst>
              <a:ext uri="{28A0092B-C50C-407E-A947-70E740481C1C}">
                <a14:useLocalDpi xmlns="" xmlns:a14="http://schemas.microsoft.com/office/drawing/2010/main" val="0"/>
              </a:ext>
            </a:extLst>
          </a:blip>
          <a:srcRect t="11833" b="20697"/>
          <a:stretch>
            <a:fillRect/>
          </a:stretch>
        </p:blipFill>
        <p:spPr>
          <a:xfrm>
            <a:off x="3625986" y="3357563"/>
            <a:ext cx="5338501" cy="2881285"/>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9" name="8 Dikdörtgen"/>
          <p:cNvSpPr/>
          <p:nvPr/>
        </p:nvSpPr>
        <p:spPr>
          <a:xfrm>
            <a:off x="323528" y="1556792"/>
            <a:ext cx="8424936" cy="3046988"/>
          </a:xfrm>
          <a:prstGeom prst="rect">
            <a:avLst/>
          </a:prstGeom>
        </p:spPr>
        <p:txBody>
          <a:bodyPr wrap="square">
            <a:spAutoFit/>
          </a:bodyPr>
          <a:lstStyle/>
          <a:p>
            <a:r>
              <a:rPr lang="tr-TR" sz="2400" dirty="0" smtClean="0">
                <a:solidFill>
                  <a:srgbClr val="000099"/>
                </a:solidFill>
              </a:rPr>
              <a:t>Kanı süzerek gerekli maddelerin vücutta tutulması, zararlı olanların atılması </a:t>
            </a:r>
            <a:r>
              <a:rPr lang="tr-TR" sz="2400" dirty="0" smtClean="0">
                <a:solidFill>
                  <a:srgbClr val="000099"/>
                </a:solidFill>
              </a:rPr>
              <a:t>görevlerini yaparak </a:t>
            </a:r>
            <a:r>
              <a:rPr lang="tr-TR" sz="2400" dirty="0" smtClean="0">
                <a:solidFill>
                  <a:srgbClr val="000099"/>
                </a:solidFill>
              </a:rPr>
              <a:t>vücutta iç dengeyi korur. </a:t>
            </a:r>
            <a:endParaRPr lang="tr-TR" sz="2400" dirty="0" smtClean="0">
              <a:solidFill>
                <a:srgbClr val="000099"/>
              </a:solidFill>
            </a:endParaRPr>
          </a:p>
          <a:p>
            <a:endParaRPr lang="tr-TR" sz="2400" dirty="0" smtClean="0">
              <a:solidFill>
                <a:srgbClr val="000099"/>
              </a:solidFill>
            </a:endParaRPr>
          </a:p>
          <a:p>
            <a:r>
              <a:rPr lang="tr-TR" sz="2400" dirty="0" smtClean="0">
                <a:solidFill>
                  <a:srgbClr val="000099"/>
                </a:solidFill>
              </a:rPr>
              <a:t>Boşaltım </a:t>
            </a:r>
            <a:r>
              <a:rPr lang="tr-TR" sz="2400" dirty="0" smtClean="0">
                <a:solidFill>
                  <a:srgbClr val="000099"/>
                </a:solidFill>
              </a:rPr>
              <a:t>sistemi şu organlardan oluşur:</a:t>
            </a:r>
          </a:p>
          <a:p>
            <a:pPr>
              <a:buFont typeface="Wingdings" pitchFamily="2" charset="2"/>
              <a:buChar char="Ø"/>
            </a:pPr>
            <a:r>
              <a:rPr lang="tr-TR" sz="2400" dirty="0" smtClean="0">
                <a:solidFill>
                  <a:srgbClr val="000099"/>
                </a:solidFill>
              </a:rPr>
              <a:t>İdrar </a:t>
            </a:r>
            <a:r>
              <a:rPr lang="tr-TR" sz="2400" dirty="0" smtClean="0">
                <a:solidFill>
                  <a:srgbClr val="000099"/>
                </a:solidFill>
              </a:rPr>
              <a:t>borusu</a:t>
            </a:r>
          </a:p>
          <a:p>
            <a:pPr>
              <a:buFont typeface="Wingdings" pitchFamily="2" charset="2"/>
              <a:buChar char="Ø"/>
            </a:pPr>
            <a:r>
              <a:rPr lang="tr-TR" sz="2400" dirty="0" smtClean="0">
                <a:solidFill>
                  <a:srgbClr val="000099"/>
                </a:solidFill>
              </a:rPr>
              <a:t> </a:t>
            </a:r>
            <a:r>
              <a:rPr lang="tr-TR" sz="2400" dirty="0" smtClean="0">
                <a:solidFill>
                  <a:srgbClr val="000099"/>
                </a:solidFill>
              </a:rPr>
              <a:t>İdrar kesesi</a:t>
            </a:r>
          </a:p>
          <a:p>
            <a:pPr>
              <a:buFont typeface="Wingdings" pitchFamily="2" charset="2"/>
              <a:buChar char="Ø"/>
            </a:pPr>
            <a:r>
              <a:rPr lang="tr-TR" sz="2400" dirty="0" smtClean="0">
                <a:solidFill>
                  <a:srgbClr val="000099"/>
                </a:solidFill>
              </a:rPr>
              <a:t> </a:t>
            </a:r>
            <a:r>
              <a:rPr lang="tr-TR" sz="2400" dirty="0" smtClean="0">
                <a:solidFill>
                  <a:srgbClr val="000099"/>
                </a:solidFill>
              </a:rPr>
              <a:t>İdrar kanalları</a:t>
            </a:r>
          </a:p>
          <a:p>
            <a:pPr>
              <a:buFont typeface="Wingdings" pitchFamily="2" charset="2"/>
              <a:buChar char="Ø"/>
            </a:pPr>
            <a:r>
              <a:rPr lang="tr-TR" sz="2400" dirty="0" smtClean="0">
                <a:solidFill>
                  <a:srgbClr val="000099"/>
                </a:solidFill>
              </a:rPr>
              <a:t> </a:t>
            </a:r>
            <a:r>
              <a:rPr lang="tr-TR" sz="2400" dirty="0" smtClean="0">
                <a:solidFill>
                  <a:srgbClr val="000099"/>
                </a:solidFill>
              </a:rPr>
              <a:t>Böbrekler</a:t>
            </a:r>
            <a:endParaRPr lang="tr-TR" sz="2400" dirty="0">
              <a:solidFill>
                <a:srgbClr val="000099"/>
              </a:solidFill>
            </a:endParaRPr>
          </a:p>
        </p:txBody>
      </p:sp>
    </p:spTree>
    <p:extLst>
      <p:ext uri="{BB962C8B-B14F-4D97-AF65-F5344CB8AC3E}">
        <p14:creationId xmlns="" xmlns:p14="http://schemas.microsoft.com/office/powerpoint/2010/main" val="1022899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3200" b="1" dirty="0" smtClean="0">
                <a:solidFill>
                  <a:srgbClr val="CC0000"/>
                </a:solidFill>
                <a:effectLst>
                  <a:outerShdw blurRad="38100" dist="38100" dir="2700000" algn="tl">
                    <a:srgbClr val="000000"/>
                  </a:outerShdw>
                </a:effectLst>
                <a:latin typeface="Tahoma" pitchFamily="34" charset="0"/>
              </a:rPr>
              <a:t>SİNDİRİM SİSTEMİ</a:t>
            </a:r>
            <a:endParaRPr lang="tr-TR" sz="3200" b="1" dirty="0">
              <a:solidFill>
                <a:srgbClr val="CC0000"/>
              </a:solidFill>
              <a:effectLst>
                <a:outerShdw blurRad="38100" dist="38100" dir="2700000" algn="tl">
                  <a:srgbClr val="000000"/>
                </a:outerShdw>
              </a:effectLst>
              <a:latin typeface="Tahoma" pitchFamily="34" charset="0"/>
            </a:endParaRPr>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4" cstate="print"/>
          <a:srcRect b="17006"/>
          <a:stretch>
            <a:fillRect/>
          </a:stretch>
        </p:blipFill>
        <p:spPr bwMode="auto">
          <a:xfrm>
            <a:off x="8748464" y="6453336"/>
            <a:ext cx="208232" cy="216024"/>
          </a:xfrm>
          <a:prstGeom prst="rect">
            <a:avLst/>
          </a:prstGeom>
          <a:noFill/>
          <a:ln w="9525">
            <a:noFill/>
            <a:miter lim="800000"/>
            <a:headEnd/>
            <a:tailEnd/>
          </a:ln>
        </p:spPr>
      </p:pic>
      <p:graphicFrame>
        <p:nvGraphicFramePr>
          <p:cNvPr id="2" name="Nesne 1"/>
          <p:cNvGraphicFramePr>
            <a:graphicFrameLocks noChangeAspect="1"/>
          </p:cNvGraphicFramePr>
          <p:nvPr>
            <p:extLst>
              <p:ext uri="{D42A27DB-BD31-4B8C-83A1-F6EECF244321}">
                <p14:modId xmlns="" xmlns:p14="http://schemas.microsoft.com/office/powerpoint/2010/main" val="4143894181"/>
              </p:ext>
            </p:extLst>
          </p:nvPr>
        </p:nvGraphicFramePr>
        <p:xfrm>
          <a:off x="5148064" y="1138795"/>
          <a:ext cx="3672408" cy="5146300"/>
        </p:xfrm>
        <a:graphic>
          <a:graphicData uri="http://schemas.openxmlformats.org/presentationml/2006/ole">
            <p:oleObj spid="_x0000_s7183" name="Bit Eşlem Resmi" r:id="rId5" imgW="3990476" imgH="5229955" progId="PBrush">
              <p:embed/>
            </p:oleObj>
          </a:graphicData>
        </a:graphic>
      </p:graphicFrame>
      <p:sp>
        <p:nvSpPr>
          <p:cNvPr id="9" name="8 Dikdörtgen"/>
          <p:cNvSpPr/>
          <p:nvPr/>
        </p:nvSpPr>
        <p:spPr>
          <a:xfrm>
            <a:off x="611560" y="1340768"/>
            <a:ext cx="5184576" cy="4524315"/>
          </a:xfrm>
          <a:prstGeom prst="rect">
            <a:avLst/>
          </a:prstGeom>
        </p:spPr>
        <p:txBody>
          <a:bodyPr wrap="square">
            <a:spAutoFit/>
          </a:bodyPr>
          <a:lstStyle/>
          <a:p>
            <a:r>
              <a:rPr lang="tr-TR" sz="2400" dirty="0" smtClean="0">
                <a:solidFill>
                  <a:srgbClr val="000099"/>
                </a:solidFill>
              </a:rPr>
              <a:t>Ağızdan alınan besinlerin öğütülerek sindirilmesi ve kan dolaşımı vasıtasıyla </a:t>
            </a:r>
            <a:r>
              <a:rPr lang="tr-TR" sz="2400" dirty="0" smtClean="0">
                <a:solidFill>
                  <a:srgbClr val="000099"/>
                </a:solidFill>
              </a:rPr>
              <a:t>vücuda dağıtılmasını </a:t>
            </a:r>
            <a:r>
              <a:rPr lang="tr-TR" sz="2400" dirty="0" smtClean="0">
                <a:solidFill>
                  <a:srgbClr val="000099"/>
                </a:solidFill>
              </a:rPr>
              <a:t>sağlar. </a:t>
            </a:r>
            <a:endParaRPr lang="tr-TR" sz="2400" dirty="0" smtClean="0">
              <a:solidFill>
                <a:srgbClr val="000099"/>
              </a:solidFill>
            </a:endParaRPr>
          </a:p>
          <a:p>
            <a:endParaRPr lang="tr-TR" sz="2400" dirty="0" smtClean="0">
              <a:solidFill>
                <a:srgbClr val="000099"/>
              </a:solidFill>
            </a:endParaRPr>
          </a:p>
          <a:p>
            <a:r>
              <a:rPr lang="tr-TR" sz="2400" dirty="0" smtClean="0">
                <a:solidFill>
                  <a:srgbClr val="000099"/>
                </a:solidFill>
              </a:rPr>
              <a:t>Sindirim </a:t>
            </a:r>
            <a:r>
              <a:rPr lang="tr-TR" sz="2400" dirty="0" smtClean="0">
                <a:solidFill>
                  <a:srgbClr val="000099"/>
                </a:solidFill>
              </a:rPr>
              <a:t>sistemi şu organlardan oluşur:</a:t>
            </a:r>
          </a:p>
          <a:p>
            <a:pPr>
              <a:buFont typeface="Wingdings" pitchFamily="2" charset="2"/>
              <a:buChar char="Ø"/>
            </a:pPr>
            <a:r>
              <a:rPr lang="tr-TR" sz="2400" dirty="0" smtClean="0">
                <a:solidFill>
                  <a:srgbClr val="000099"/>
                </a:solidFill>
              </a:rPr>
              <a:t> </a:t>
            </a:r>
            <a:r>
              <a:rPr lang="tr-TR" sz="2400" dirty="0" smtClean="0">
                <a:solidFill>
                  <a:srgbClr val="000099"/>
                </a:solidFill>
              </a:rPr>
              <a:t>Dil ve dişler</a:t>
            </a:r>
          </a:p>
          <a:p>
            <a:pPr>
              <a:buFont typeface="Wingdings" pitchFamily="2" charset="2"/>
              <a:buChar char="Ø"/>
            </a:pPr>
            <a:r>
              <a:rPr lang="tr-TR" sz="2400" dirty="0" smtClean="0">
                <a:solidFill>
                  <a:srgbClr val="000099"/>
                </a:solidFill>
              </a:rPr>
              <a:t> </a:t>
            </a:r>
            <a:r>
              <a:rPr lang="tr-TR" sz="2400" dirty="0" smtClean="0">
                <a:solidFill>
                  <a:srgbClr val="000099"/>
                </a:solidFill>
              </a:rPr>
              <a:t>Yemek borusu</a:t>
            </a:r>
          </a:p>
          <a:p>
            <a:pPr>
              <a:buFont typeface="Wingdings" pitchFamily="2" charset="2"/>
              <a:buChar char="Ø"/>
            </a:pPr>
            <a:r>
              <a:rPr lang="tr-TR" sz="2400" dirty="0" smtClean="0">
                <a:solidFill>
                  <a:srgbClr val="000099"/>
                </a:solidFill>
              </a:rPr>
              <a:t> </a:t>
            </a:r>
            <a:r>
              <a:rPr lang="tr-TR" sz="2400" dirty="0" smtClean="0">
                <a:solidFill>
                  <a:srgbClr val="000099"/>
                </a:solidFill>
              </a:rPr>
              <a:t>Mide</a:t>
            </a:r>
          </a:p>
          <a:p>
            <a:pPr>
              <a:buFont typeface="Wingdings" pitchFamily="2" charset="2"/>
              <a:buChar char="Ø"/>
            </a:pPr>
            <a:r>
              <a:rPr lang="tr-TR" sz="2400" dirty="0" smtClean="0">
                <a:solidFill>
                  <a:srgbClr val="000099"/>
                </a:solidFill>
              </a:rPr>
              <a:t> </a:t>
            </a:r>
            <a:r>
              <a:rPr lang="tr-TR" sz="2400" dirty="0" smtClean="0">
                <a:solidFill>
                  <a:srgbClr val="000099"/>
                </a:solidFill>
              </a:rPr>
              <a:t>Safra kesesi</a:t>
            </a:r>
          </a:p>
          <a:p>
            <a:pPr>
              <a:buFont typeface="Wingdings" pitchFamily="2" charset="2"/>
              <a:buChar char="Ø"/>
            </a:pPr>
            <a:r>
              <a:rPr lang="tr-TR" sz="2400" dirty="0" smtClean="0">
                <a:solidFill>
                  <a:srgbClr val="000099"/>
                </a:solidFill>
              </a:rPr>
              <a:t> </a:t>
            </a:r>
            <a:r>
              <a:rPr lang="tr-TR" sz="2400" dirty="0" smtClean="0">
                <a:solidFill>
                  <a:srgbClr val="000099"/>
                </a:solidFill>
              </a:rPr>
              <a:t>Pankreas</a:t>
            </a:r>
          </a:p>
          <a:p>
            <a:pPr>
              <a:buFont typeface="Wingdings" pitchFamily="2" charset="2"/>
              <a:buChar char="Ø"/>
            </a:pPr>
            <a:r>
              <a:rPr lang="tr-TR" sz="2400" dirty="0" smtClean="0">
                <a:solidFill>
                  <a:srgbClr val="000099"/>
                </a:solidFill>
              </a:rPr>
              <a:t> </a:t>
            </a:r>
            <a:r>
              <a:rPr lang="tr-TR" sz="2400" dirty="0" smtClean="0">
                <a:solidFill>
                  <a:srgbClr val="000099"/>
                </a:solidFill>
              </a:rPr>
              <a:t>Bağırsaklar</a:t>
            </a:r>
          </a:p>
          <a:p>
            <a:endParaRPr lang="tr-TR" sz="2400" dirty="0">
              <a:solidFill>
                <a:srgbClr val="000099"/>
              </a:solidFill>
            </a:endParaRPr>
          </a:p>
        </p:txBody>
      </p:sp>
    </p:spTree>
    <p:extLst>
      <p:ext uri="{BB962C8B-B14F-4D97-AF65-F5344CB8AC3E}">
        <p14:creationId xmlns="" xmlns:p14="http://schemas.microsoft.com/office/powerpoint/2010/main" val="1256483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0" y="6453336"/>
            <a:ext cx="9144000" cy="215752"/>
          </a:xfrm>
          <a:prstGeom prst="rect">
            <a:avLst/>
          </a:prstGeom>
          <a:solidFill>
            <a:srgbClr val="CC0000"/>
          </a:solidFill>
          <a:ln w="28575">
            <a:solidFill>
              <a:srgbClr val="CC0000"/>
            </a:solidFill>
            <a:miter lim="800000"/>
            <a:headEnd/>
            <a:tailEnd/>
          </a:ln>
          <a:effectLst/>
        </p:spPr>
        <p:txBody>
          <a:bodyPr wrap="none" anchor="ctr"/>
          <a:lstStyle/>
          <a:p>
            <a:pPr algn="r"/>
            <a:r>
              <a:rPr lang="tr-TR" sz="1400" b="1" dirty="0" smtClean="0">
                <a:solidFill>
                  <a:schemeClr val="bg1"/>
                </a:solidFill>
                <a:latin typeface="Tahoma" pitchFamily="34" charset="0"/>
              </a:rPr>
              <a:t>AKADEMİ AKAD         </a:t>
            </a:r>
            <a:endParaRPr lang="tr-TR" dirty="0"/>
          </a:p>
        </p:txBody>
      </p:sp>
      <p:sp>
        <p:nvSpPr>
          <p:cNvPr id="7171" name="AutoShape 3"/>
          <p:cNvSpPr>
            <a:spLocks noChangeArrowheads="1"/>
          </p:cNvSpPr>
          <p:nvPr/>
        </p:nvSpPr>
        <p:spPr bwMode="auto">
          <a:xfrm>
            <a:off x="539750" y="260350"/>
            <a:ext cx="8064500" cy="719138"/>
          </a:xfrm>
          <a:prstGeom prst="roundRect">
            <a:avLst>
              <a:gd name="adj" fmla="val 16667"/>
            </a:avLst>
          </a:prstGeom>
          <a:solidFill>
            <a:srgbClr val="CC0000">
              <a:alpha val="25000"/>
            </a:srgbClr>
          </a:solidFill>
          <a:ln w="19050">
            <a:solidFill>
              <a:srgbClr val="CC0000"/>
            </a:solidFill>
            <a:round/>
            <a:headEnd/>
            <a:tailEnd/>
          </a:ln>
          <a:effectLst/>
        </p:spPr>
        <p:txBody>
          <a:bodyPr wrap="none" anchor="ctr"/>
          <a:lstStyle/>
          <a:p>
            <a:pPr algn="ctr"/>
            <a:r>
              <a:rPr lang="tr-TR" sz="3200" b="1" dirty="0" smtClean="0">
                <a:solidFill>
                  <a:srgbClr val="CC0000"/>
                </a:solidFill>
                <a:effectLst>
                  <a:outerShdw blurRad="38100" dist="38100" dir="2700000" algn="tl">
                    <a:srgbClr val="000000"/>
                  </a:outerShdw>
                </a:effectLst>
                <a:latin typeface="Tahoma" pitchFamily="34" charset="0"/>
              </a:rPr>
              <a:t>YAŞAMSAL BULGULAR</a:t>
            </a:r>
            <a:endParaRPr lang="tr-TR" sz="3200" b="1" dirty="0">
              <a:solidFill>
                <a:srgbClr val="CC0000"/>
              </a:solidFill>
              <a:effectLst>
                <a:outerShdw blurRad="38100" dist="38100" dir="2700000" algn="tl">
                  <a:srgbClr val="000000"/>
                </a:outerShdw>
              </a:effectLst>
              <a:latin typeface="Tahoma" pitchFamily="34" charset="0"/>
            </a:endParaRPr>
          </a:p>
        </p:txBody>
      </p:sp>
      <p:sp>
        <p:nvSpPr>
          <p:cNvPr id="7179" name="Rectangle 11"/>
          <p:cNvSpPr>
            <a:spLocks noChangeArrowheads="1"/>
          </p:cNvSpPr>
          <p:nvPr/>
        </p:nvSpPr>
        <p:spPr bwMode="auto">
          <a:xfrm>
            <a:off x="0" y="3573463"/>
            <a:ext cx="9144000" cy="431800"/>
          </a:xfrm>
          <a:prstGeom prst="rect">
            <a:avLst/>
          </a:prstGeom>
          <a:solidFill>
            <a:schemeClr val="bg1"/>
          </a:solidFill>
          <a:ln w="9525">
            <a:solidFill>
              <a:schemeClr val="bg1"/>
            </a:solidFill>
            <a:miter lim="800000"/>
            <a:headEnd/>
            <a:tailEnd/>
          </a:ln>
          <a:effectLst/>
        </p:spPr>
        <p:txBody>
          <a:bodyPr wrap="none" anchor="ctr"/>
          <a:lstStyle/>
          <a:p>
            <a:endParaRPr lang="tr-TR"/>
          </a:p>
        </p:txBody>
      </p:sp>
      <p:sp>
        <p:nvSpPr>
          <p:cNvPr id="7180" name="Rectangle 12"/>
          <p:cNvSpPr>
            <a:spLocks noChangeArrowheads="1"/>
          </p:cNvSpPr>
          <p:nvPr/>
        </p:nvSpPr>
        <p:spPr bwMode="auto">
          <a:xfrm>
            <a:off x="0" y="6165850"/>
            <a:ext cx="9251950" cy="142875"/>
          </a:xfrm>
          <a:prstGeom prst="rect">
            <a:avLst/>
          </a:prstGeom>
          <a:solidFill>
            <a:schemeClr val="bg1"/>
          </a:solidFill>
          <a:ln w="9525">
            <a:solidFill>
              <a:schemeClr val="bg1"/>
            </a:solidFill>
            <a:miter lim="800000"/>
            <a:headEnd/>
            <a:tailEnd/>
          </a:ln>
          <a:effectLst/>
        </p:spPr>
        <p:txBody>
          <a:bodyPr wrap="none" anchor="ctr"/>
          <a:lstStyle/>
          <a:p>
            <a:endParaRPr lang="tr-TR"/>
          </a:p>
        </p:txBody>
      </p:sp>
      <p:pic>
        <p:nvPicPr>
          <p:cNvPr id="2050" name="Resim 1" descr="C:\Documents and Settings\Halil\Local Settings\Temporary Internet Files\Content.Outlook\OWFFCP1P\Graphic1.jpg"/>
          <p:cNvPicPr>
            <a:picLocks noChangeAspect="1" noChangeArrowheads="1"/>
          </p:cNvPicPr>
          <p:nvPr/>
        </p:nvPicPr>
        <p:blipFill>
          <a:blip r:embed="rId3" cstate="print"/>
          <a:srcRect b="17006"/>
          <a:stretch>
            <a:fillRect/>
          </a:stretch>
        </p:blipFill>
        <p:spPr bwMode="auto">
          <a:xfrm>
            <a:off x="8748464" y="6453336"/>
            <a:ext cx="208232" cy="216024"/>
          </a:xfrm>
          <a:prstGeom prst="rect">
            <a:avLst/>
          </a:prstGeom>
          <a:noFill/>
          <a:ln w="9525">
            <a:noFill/>
            <a:miter lim="800000"/>
            <a:headEnd/>
            <a:tailEnd/>
          </a:ln>
        </p:spPr>
      </p:pic>
      <p:sp>
        <p:nvSpPr>
          <p:cNvPr id="9" name="8 Dikdörtgen"/>
          <p:cNvSpPr/>
          <p:nvPr/>
        </p:nvSpPr>
        <p:spPr>
          <a:xfrm>
            <a:off x="899592" y="1556792"/>
            <a:ext cx="6318448" cy="2677656"/>
          </a:xfrm>
          <a:prstGeom prst="rect">
            <a:avLst/>
          </a:prstGeom>
        </p:spPr>
        <p:txBody>
          <a:bodyPr wrap="square">
            <a:spAutoFit/>
          </a:bodyPr>
          <a:lstStyle/>
          <a:p>
            <a:r>
              <a:rPr lang="tr-TR" sz="2800" dirty="0" smtClean="0">
                <a:solidFill>
                  <a:srgbClr val="0000CC"/>
                </a:solidFill>
              </a:rPr>
              <a:t>hasta/yaralının;</a:t>
            </a:r>
          </a:p>
          <a:p>
            <a:r>
              <a:rPr lang="tr-TR" sz="2800" dirty="0" smtClean="0">
                <a:solidFill>
                  <a:srgbClr val="0000CC"/>
                </a:solidFill>
              </a:rPr>
              <a:t>—Bilinci,</a:t>
            </a:r>
          </a:p>
          <a:p>
            <a:r>
              <a:rPr lang="tr-TR" sz="2800" dirty="0" smtClean="0">
                <a:solidFill>
                  <a:srgbClr val="0000CC"/>
                </a:solidFill>
              </a:rPr>
              <a:t>—Solunumu,</a:t>
            </a:r>
          </a:p>
          <a:p>
            <a:r>
              <a:rPr lang="tr-TR" sz="2800" dirty="0" smtClean="0">
                <a:solidFill>
                  <a:srgbClr val="0000CC"/>
                </a:solidFill>
              </a:rPr>
              <a:t>—Dolaşımı,</a:t>
            </a:r>
          </a:p>
          <a:p>
            <a:r>
              <a:rPr lang="tr-TR" sz="2800" dirty="0" smtClean="0">
                <a:solidFill>
                  <a:srgbClr val="0000CC"/>
                </a:solidFill>
              </a:rPr>
              <a:t>—Vücut Isısı,</a:t>
            </a:r>
          </a:p>
          <a:p>
            <a:r>
              <a:rPr lang="tr-TR" sz="2800" dirty="0" smtClean="0">
                <a:solidFill>
                  <a:srgbClr val="0000CC"/>
                </a:solidFill>
              </a:rPr>
              <a:t>—Kan Basıncından söz edilmektedir.</a:t>
            </a:r>
            <a:endParaRPr lang="tr-TR" sz="2800" dirty="0">
              <a:solidFill>
                <a:srgbClr val="0000CC"/>
              </a:solidFill>
            </a:endParaRPr>
          </a:p>
        </p:txBody>
      </p:sp>
    </p:spTree>
    <p:extLst>
      <p:ext uri="{BB962C8B-B14F-4D97-AF65-F5344CB8AC3E}">
        <p14:creationId xmlns="" xmlns:p14="http://schemas.microsoft.com/office/powerpoint/2010/main" val="1256483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731</TotalTime>
  <Words>1226</Words>
  <Application>Microsoft Office PowerPoint</Application>
  <PresentationFormat>Ekran Gösterisi (4:3)</PresentationFormat>
  <Paragraphs>239</Paragraphs>
  <Slides>25</Slides>
  <Notes>22</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25</vt:i4>
      </vt:variant>
    </vt:vector>
  </HeadingPairs>
  <TitlesOfParts>
    <vt:vector size="27" baseType="lpstr">
      <vt:lpstr>Ofis Teması</vt:lpstr>
      <vt:lpstr>Bit Eşlem Resmi</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HP</dc:creator>
  <cp:lastModifiedBy>okan erol</cp:lastModifiedBy>
  <cp:revision>57</cp:revision>
  <dcterms:created xsi:type="dcterms:W3CDTF">2011-11-17T19:49:57Z</dcterms:created>
  <dcterms:modified xsi:type="dcterms:W3CDTF">2013-07-02T16:46:48Z</dcterms:modified>
</cp:coreProperties>
</file>