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3" r:id="rId21"/>
    <p:sldId id="277" r:id="rId22"/>
    <p:sldId id="278" r:id="rId23"/>
    <p:sldId id="279" r:id="rId24"/>
    <p:sldId id="280" r:id="rId25"/>
    <p:sldId id="281" r:id="rId26"/>
    <p:sldId id="282" r:id="rId27"/>
    <p:sldId id="284"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BC00EC-E369-48F7-A6FB-237A3DA29DBD}"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tr-TR"/>
        </a:p>
      </dgm:t>
    </dgm:pt>
    <dgm:pt modelId="{EB6ABC0D-A686-4FFA-A889-E8F2562F5BF9}">
      <dgm:prSet phldrT="[Metin]"/>
      <dgm:spPr/>
      <dgm:t>
        <a:bodyPr/>
        <a:lstStyle/>
        <a:p>
          <a:r>
            <a:rPr lang="tr-TR" dirty="0" smtClean="0"/>
            <a:t>Karar Verme</a:t>
          </a:r>
          <a:endParaRPr lang="tr-TR" dirty="0"/>
        </a:p>
      </dgm:t>
    </dgm:pt>
    <dgm:pt modelId="{080EC3BF-CC9C-4976-AB3F-F57735FAB36D}" type="parTrans" cxnId="{D8B0EFE5-243A-4B3E-BA0C-4CDB0CBF0FCB}">
      <dgm:prSet/>
      <dgm:spPr/>
      <dgm:t>
        <a:bodyPr/>
        <a:lstStyle/>
        <a:p>
          <a:endParaRPr lang="tr-TR"/>
        </a:p>
      </dgm:t>
    </dgm:pt>
    <dgm:pt modelId="{2EA27F79-4E90-4F01-8C24-E982EEB0FDD9}" type="sibTrans" cxnId="{D8B0EFE5-243A-4B3E-BA0C-4CDB0CBF0FCB}">
      <dgm:prSet/>
      <dgm:spPr/>
      <dgm:t>
        <a:bodyPr/>
        <a:lstStyle/>
        <a:p>
          <a:endParaRPr lang="tr-TR"/>
        </a:p>
      </dgm:t>
    </dgm:pt>
    <dgm:pt modelId="{6188CD97-7174-4170-8D4B-04E8B911A962}">
      <dgm:prSet phldrT="[Metin]" phldr="1"/>
      <dgm:spPr/>
      <dgm:t>
        <a:bodyPr/>
        <a:lstStyle/>
        <a:p>
          <a:endParaRPr lang="tr-TR"/>
        </a:p>
      </dgm:t>
    </dgm:pt>
    <dgm:pt modelId="{9554628D-6367-4AE5-B64A-FDEEB6CE3F58}" type="parTrans" cxnId="{B14F3020-7CCE-47B8-95FB-F15DB72D663C}">
      <dgm:prSet/>
      <dgm:spPr/>
      <dgm:t>
        <a:bodyPr/>
        <a:lstStyle/>
        <a:p>
          <a:endParaRPr lang="tr-TR"/>
        </a:p>
      </dgm:t>
    </dgm:pt>
    <dgm:pt modelId="{CFE49180-8B61-4386-86AA-800D6068D8E4}" type="sibTrans" cxnId="{B14F3020-7CCE-47B8-95FB-F15DB72D663C}">
      <dgm:prSet/>
      <dgm:spPr/>
      <dgm:t>
        <a:bodyPr/>
        <a:lstStyle/>
        <a:p>
          <a:endParaRPr lang="tr-TR"/>
        </a:p>
      </dgm:t>
    </dgm:pt>
    <dgm:pt modelId="{D9BB5710-A09D-4F85-A0B0-F47A7D3E5B29}">
      <dgm:prSet phldrT="[Metin]"/>
      <dgm:spPr/>
      <dgm:t>
        <a:bodyPr/>
        <a:lstStyle/>
        <a:p>
          <a:r>
            <a:rPr lang="tr-TR" dirty="0" smtClean="0"/>
            <a:t>İşlerin Oluşumu</a:t>
          </a:r>
          <a:endParaRPr lang="tr-TR" dirty="0"/>
        </a:p>
      </dgm:t>
    </dgm:pt>
    <dgm:pt modelId="{7BF2ACB8-47BB-4FAB-9174-812D2D2720FF}" type="parTrans" cxnId="{DCD81FE8-2025-4C7A-8D3C-9BC5922A9E99}">
      <dgm:prSet/>
      <dgm:spPr/>
      <dgm:t>
        <a:bodyPr/>
        <a:lstStyle/>
        <a:p>
          <a:endParaRPr lang="tr-TR"/>
        </a:p>
      </dgm:t>
    </dgm:pt>
    <dgm:pt modelId="{72599198-8552-44D7-A29E-258CD2490A0A}" type="sibTrans" cxnId="{DCD81FE8-2025-4C7A-8D3C-9BC5922A9E99}">
      <dgm:prSet/>
      <dgm:spPr/>
      <dgm:t>
        <a:bodyPr/>
        <a:lstStyle/>
        <a:p>
          <a:endParaRPr lang="tr-TR"/>
        </a:p>
      </dgm:t>
    </dgm:pt>
    <dgm:pt modelId="{697ABDE2-51FA-4F41-8599-9F8368B619BE}">
      <dgm:prSet phldrT="[Metin]" phldr="1"/>
      <dgm:spPr/>
      <dgm:t>
        <a:bodyPr/>
        <a:lstStyle/>
        <a:p>
          <a:endParaRPr lang="tr-TR"/>
        </a:p>
      </dgm:t>
    </dgm:pt>
    <dgm:pt modelId="{005EDC63-3E02-4B10-B6FB-6E3881D8CAA6}" type="parTrans" cxnId="{2D24EC59-68B9-4AE4-8753-B0BA6E30414A}">
      <dgm:prSet/>
      <dgm:spPr/>
      <dgm:t>
        <a:bodyPr/>
        <a:lstStyle/>
        <a:p>
          <a:endParaRPr lang="tr-TR"/>
        </a:p>
      </dgm:t>
    </dgm:pt>
    <dgm:pt modelId="{4E5DC316-38F5-4D6D-BA5A-01952CDC9528}" type="sibTrans" cxnId="{2D24EC59-68B9-4AE4-8753-B0BA6E30414A}">
      <dgm:prSet/>
      <dgm:spPr/>
      <dgm:t>
        <a:bodyPr/>
        <a:lstStyle/>
        <a:p>
          <a:endParaRPr lang="tr-TR"/>
        </a:p>
      </dgm:t>
    </dgm:pt>
    <dgm:pt modelId="{7ABE0DF0-3D3A-4E3A-BCC1-697B319ACDD4}">
      <dgm:prSet phldrT="[Metin]"/>
      <dgm:spPr/>
      <dgm:t>
        <a:bodyPr/>
        <a:lstStyle/>
        <a:p>
          <a:r>
            <a:rPr lang="tr-TR" dirty="0" smtClean="0"/>
            <a:t>Mali Raporların Hazırlanması</a:t>
          </a:r>
          <a:endParaRPr lang="tr-TR" dirty="0"/>
        </a:p>
      </dgm:t>
    </dgm:pt>
    <dgm:pt modelId="{A4383FEB-5226-46A6-8E54-432264D6F231}" type="parTrans" cxnId="{0837CC94-BA1B-4407-9E85-4ED8A9C7CD72}">
      <dgm:prSet/>
      <dgm:spPr/>
      <dgm:t>
        <a:bodyPr/>
        <a:lstStyle/>
        <a:p>
          <a:endParaRPr lang="tr-TR"/>
        </a:p>
      </dgm:t>
    </dgm:pt>
    <dgm:pt modelId="{7F89B605-C2D6-40F5-84E1-85276AFB409D}" type="sibTrans" cxnId="{0837CC94-BA1B-4407-9E85-4ED8A9C7CD72}">
      <dgm:prSet/>
      <dgm:spPr/>
      <dgm:t>
        <a:bodyPr/>
        <a:lstStyle/>
        <a:p>
          <a:endParaRPr lang="tr-TR"/>
        </a:p>
      </dgm:t>
    </dgm:pt>
    <dgm:pt modelId="{0F0BD2BB-9F50-421F-AAFD-C006503DF963}">
      <dgm:prSet phldrT="[Metin]" phldr="1"/>
      <dgm:spPr/>
      <dgm:t>
        <a:bodyPr/>
        <a:lstStyle/>
        <a:p>
          <a:endParaRPr lang="tr-TR"/>
        </a:p>
      </dgm:t>
    </dgm:pt>
    <dgm:pt modelId="{8E30EAB9-5B43-4C4B-AE24-D6A8931571E7}" type="parTrans" cxnId="{ACBA9FD0-26F3-4B8B-85F2-AB858DC1D123}">
      <dgm:prSet/>
      <dgm:spPr/>
      <dgm:t>
        <a:bodyPr/>
        <a:lstStyle/>
        <a:p>
          <a:endParaRPr lang="tr-TR"/>
        </a:p>
      </dgm:t>
    </dgm:pt>
    <dgm:pt modelId="{B131FA04-EBCA-4C2A-B3A7-4D5540D65B1E}" type="sibTrans" cxnId="{ACBA9FD0-26F3-4B8B-85F2-AB858DC1D123}">
      <dgm:prSet/>
      <dgm:spPr/>
      <dgm:t>
        <a:bodyPr/>
        <a:lstStyle/>
        <a:p>
          <a:endParaRPr lang="tr-TR"/>
        </a:p>
      </dgm:t>
    </dgm:pt>
    <dgm:pt modelId="{F27A2764-4051-4889-8589-57E8F080CF85}" type="pres">
      <dgm:prSet presAssocID="{D0BC00EC-E369-48F7-A6FB-237A3DA29DBD}" presName="rootnode" presStyleCnt="0">
        <dgm:presLayoutVars>
          <dgm:chMax/>
          <dgm:chPref/>
          <dgm:dir/>
          <dgm:animLvl val="lvl"/>
        </dgm:presLayoutVars>
      </dgm:prSet>
      <dgm:spPr/>
    </dgm:pt>
    <dgm:pt modelId="{5F2F7B48-41FD-4619-9A5F-B47F9ABE7182}" type="pres">
      <dgm:prSet presAssocID="{EB6ABC0D-A686-4FFA-A889-E8F2562F5BF9}" presName="composite" presStyleCnt="0"/>
      <dgm:spPr/>
    </dgm:pt>
    <dgm:pt modelId="{5EE03B24-457F-48BE-9989-DEE283D009A2}" type="pres">
      <dgm:prSet presAssocID="{EB6ABC0D-A686-4FFA-A889-E8F2562F5BF9}" presName="bentUpArrow1" presStyleLbl="alignImgPlace1" presStyleIdx="0" presStyleCnt="2"/>
      <dgm:spPr/>
    </dgm:pt>
    <dgm:pt modelId="{8360F481-1EF0-4D9A-8AA4-F540187A1BAA}" type="pres">
      <dgm:prSet presAssocID="{EB6ABC0D-A686-4FFA-A889-E8F2562F5BF9}" presName="ParentText" presStyleLbl="node1" presStyleIdx="0" presStyleCnt="3">
        <dgm:presLayoutVars>
          <dgm:chMax val="1"/>
          <dgm:chPref val="1"/>
          <dgm:bulletEnabled val="1"/>
        </dgm:presLayoutVars>
      </dgm:prSet>
      <dgm:spPr/>
    </dgm:pt>
    <dgm:pt modelId="{A8445962-66E5-45C3-B5BF-D525CA5BD383}" type="pres">
      <dgm:prSet presAssocID="{EB6ABC0D-A686-4FFA-A889-E8F2562F5BF9}" presName="ChildText" presStyleLbl="revTx" presStyleIdx="0" presStyleCnt="3">
        <dgm:presLayoutVars>
          <dgm:chMax val="0"/>
          <dgm:chPref val="0"/>
          <dgm:bulletEnabled val="1"/>
        </dgm:presLayoutVars>
      </dgm:prSet>
      <dgm:spPr/>
    </dgm:pt>
    <dgm:pt modelId="{4285C26B-61D2-4B9E-8C9A-8AB178E36280}" type="pres">
      <dgm:prSet presAssocID="{2EA27F79-4E90-4F01-8C24-E982EEB0FDD9}" presName="sibTrans" presStyleCnt="0"/>
      <dgm:spPr/>
    </dgm:pt>
    <dgm:pt modelId="{A4AE062F-7E4B-459F-8DD7-03F2C6035836}" type="pres">
      <dgm:prSet presAssocID="{D9BB5710-A09D-4F85-A0B0-F47A7D3E5B29}" presName="composite" presStyleCnt="0"/>
      <dgm:spPr/>
    </dgm:pt>
    <dgm:pt modelId="{3316D0CA-C367-44D4-9676-C4FB25DB98FB}" type="pres">
      <dgm:prSet presAssocID="{D9BB5710-A09D-4F85-A0B0-F47A7D3E5B29}" presName="bentUpArrow1" presStyleLbl="alignImgPlace1" presStyleIdx="1" presStyleCnt="2"/>
      <dgm:spPr/>
    </dgm:pt>
    <dgm:pt modelId="{5B94C0AE-DFB6-467D-ADDF-6EE4097BF654}" type="pres">
      <dgm:prSet presAssocID="{D9BB5710-A09D-4F85-A0B0-F47A7D3E5B29}" presName="ParentText" presStyleLbl="node1" presStyleIdx="1" presStyleCnt="3">
        <dgm:presLayoutVars>
          <dgm:chMax val="1"/>
          <dgm:chPref val="1"/>
          <dgm:bulletEnabled val="1"/>
        </dgm:presLayoutVars>
      </dgm:prSet>
      <dgm:spPr/>
    </dgm:pt>
    <dgm:pt modelId="{9D516AD6-7ECF-432E-9159-D11B1E199151}" type="pres">
      <dgm:prSet presAssocID="{D9BB5710-A09D-4F85-A0B0-F47A7D3E5B29}" presName="ChildText" presStyleLbl="revTx" presStyleIdx="1" presStyleCnt="3">
        <dgm:presLayoutVars>
          <dgm:chMax val="0"/>
          <dgm:chPref val="0"/>
          <dgm:bulletEnabled val="1"/>
        </dgm:presLayoutVars>
      </dgm:prSet>
      <dgm:spPr/>
    </dgm:pt>
    <dgm:pt modelId="{3F02DE66-FEC1-4388-850F-56F0E37163C0}" type="pres">
      <dgm:prSet presAssocID="{72599198-8552-44D7-A29E-258CD2490A0A}" presName="sibTrans" presStyleCnt="0"/>
      <dgm:spPr/>
    </dgm:pt>
    <dgm:pt modelId="{1C845FE5-F045-4085-92DE-3596C294E7E6}" type="pres">
      <dgm:prSet presAssocID="{7ABE0DF0-3D3A-4E3A-BCC1-697B319ACDD4}" presName="composite" presStyleCnt="0"/>
      <dgm:spPr/>
    </dgm:pt>
    <dgm:pt modelId="{EDA1E3AD-9217-4BF0-865D-1031FA404150}" type="pres">
      <dgm:prSet presAssocID="{7ABE0DF0-3D3A-4E3A-BCC1-697B319ACDD4}" presName="ParentText" presStyleLbl="node1" presStyleIdx="2" presStyleCnt="3">
        <dgm:presLayoutVars>
          <dgm:chMax val="1"/>
          <dgm:chPref val="1"/>
          <dgm:bulletEnabled val="1"/>
        </dgm:presLayoutVars>
      </dgm:prSet>
      <dgm:spPr/>
    </dgm:pt>
    <dgm:pt modelId="{5DCA2EF8-184D-418E-BE0A-0E34E9550E49}" type="pres">
      <dgm:prSet presAssocID="{7ABE0DF0-3D3A-4E3A-BCC1-697B319ACDD4}" presName="FinalChildText" presStyleLbl="revTx" presStyleIdx="2" presStyleCnt="3">
        <dgm:presLayoutVars>
          <dgm:chMax val="0"/>
          <dgm:chPref val="0"/>
          <dgm:bulletEnabled val="1"/>
        </dgm:presLayoutVars>
      </dgm:prSet>
      <dgm:spPr/>
    </dgm:pt>
  </dgm:ptLst>
  <dgm:cxnLst>
    <dgm:cxn modelId="{2D24EC59-68B9-4AE4-8753-B0BA6E30414A}" srcId="{D9BB5710-A09D-4F85-A0B0-F47A7D3E5B29}" destId="{697ABDE2-51FA-4F41-8599-9F8368B619BE}" srcOrd="0" destOrd="0" parTransId="{005EDC63-3E02-4B10-B6FB-6E3881D8CAA6}" sibTransId="{4E5DC316-38F5-4D6D-BA5A-01952CDC9528}"/>
    <dgm:cxn modelId="{DCD81FE8-2025-4C7A-8D3C-9BC5922A9E99}" srcId="{D0BC00EC-E369-48F7-A6FB-237A3DA29DBD}" destId="{D9BB5710-A09D-4F85-A0B0-F47A7D3E5B29}" srcOrd="1" destOrd="0" parTransId="{7BF2ACB8-47BB-4FAB-9174-812D2D2720FF}" sibTransId="{72599198-8552-44D7-A29E-258CD2490A0A}"/>
    <dgm:cxn modelId="{739FD014-F0FE-4C1A-BF7A-AF69E4B36000}" type="presOf" srcId="{697ABDE2-51FA-4F41-8599-9F8368B619BE}" destId="{9D516AD6-7ECF-432E-9159-D11B1E199151}" srcOrd="0" destOrd="0" presId="urn:microsoft.com/office/officeart/2005/8/layout/StepDownProcess"/>
    <dgm:cxn modelId="{03650167-10E2-495A-8B12-5B1974B72F28}" type="presOf" srcId="{EB6ABC0D-A686-4FFA-A889-E8F2562F5BF9}" destId="{8360F481-1EF0-4D9A-8AA4-F540187A1BAA}" srcOrd="0" destOrd="0" presId="urn:microsoft.com/office/officeart/2005/8/layout/StepDownProcess"/>
    <dgm:cxn modelId="{77B2BE9D-2725-471A-A581-237AA83B5644}" type="presOf" srcId="{6188CD97-7174-4170-8D4B-04E8B911A962}" destId="{A8445962-66E5-45C3-B5BF-D525CA5BD383}" srcOrd="0" destOrd="0" presId="urn:microsoft.com/office/officeart/2005/8/layout/StepDownProcess"/>
    <dgm:cxn modelId="{713354C2-0476-4106-9D58-85014A8F3446}" type="presOf" srcId="{7ABE0DF0-3D3A-4E3A-BCC1-697B319ACDD4}" destId="{EDA1E3AD-9217-4BF0-865D-1031FA404150}" srcOrd="0" destOrd="0" presId="urn:microsoft.com/office/officeart/2005/8/layout/StepDownProcess"/>
    <dgm:cxn modelId="{D8B0EFE5-243A-4B3E-BA0C-4CDB0CBF0FCB}" srcId="{D0BC00EC-E369-48F7-A6FB-237A3DA29DBD}" destId="{EB6ABC0D-A686-4FFA-A889-E8F2562F5BF9}" srcOrd="0" destOrd="0" parTransId="{080EC3BF-CC9C-4976-AB3F-F57735FAB36D}" sibTransId="{2EA27F79-4E90-4F01-8C24-E982EEB0FDD9}"/>
    <dgm:cxn modelId="{B0EC853E-2483-4A32-BF3C-F5FAC029E044}" type="presOf" srcId="{D0BC00EC-E369-48F7-A6FB-237A3DA29DBD}" destId="{F27A2764-4051-4889-8589-57E8F080CF85}" srcOrd="0" destOrd="0" presId="urn:microsoft.com/office/officeart/2005/8/layout/StepDownProcess"/>
    <dgm:cxn modelId="{3F906396-9E29-437B-9CE1-7DE1A6AE035E}" type="presOf" srcId="{D9BB5710-A09D-4F85-A0B0-F47A7D3E5B29}" destId="{5B94C0AE-DFB6-467D-ADDF-6EE4097BF654}" srcOrd="0" destOrd="0" presId="urn:microsoft.com/office/officeart/2005/8/layout/StepDownProcess"/>
    <dgm:cxn modelId="{0837CC94-BA1B-4407-9E85-4ED8A9C7CD72}" srcId="{D0BC00EC-E369-48F7-A6FB-237A3DA29DBD}" destId="{7ABE0DF0-3D3A-4E3A-BCC1-697B319ACDD4}" srcOrd="2" destOrd="0" parTransId="{A4383FEB-5226-46A6-8E54-432264D6F231}" sibTransId="{7F89B605-C2D6-40F5-84E1-85276AFB409D}"/>
    <dgm:cxn modelId="{ACBA9FD0-26F3-4B8B-85F2-AB858DC1D123}" srcId="{7ABE0DF0-3D3A-4E3A-BCC1-697B319ACDD4}" destId="{0F0BD2BB-9F50-421F-AAFD-C006503DF963}" srcOrd="0" destOrd="0" parTransId="{8E30EAB9-5B43-4C4B-AE24-D6A8931571E7}" sibTransId="{B131FA04-EBCA-4C2A-B3A7-4D5540D65B1E}"/>
    <dgm:cxn modelId="{B14F3020-7CCE-47B8-95FB-F15DB72D663C}" srcId="{EB6ABC0D-A686-4FFA-A889-E8F2562F5BF9}" destId="{6188CD97-7174-4170-8D4B-04E8B911A962}" srcOrd="0" destOrd="0" parTransId="{9554628D-6367-4AE5-B64A-FDEEB6CE3F58}" sibTransId="{CFE49180-8B61-4386-86AA-800D6068D8E4}"/>
    <dgm:cxn modelId="{F4B9EA56-A871-4334-8724-9C09452C55E7}" type="presOf" srcId="{0F0BD2BB-9F50-421F-AAFD-C006503DF963}" destId="{5DCA2EF8-184D-418E-BE0A-0E34E9550E49}" srcOrd="0" destOrd="0" presId="urn:microsoft.com/office/officeart/2005/8/layout/StepDownProcess"/>
    <dgm:cxn modelId="{9CB2CF6E-346B-4F81-A570-B9A58DCB09C8}" type="presParOf" srcId="{F27A2764-4051-4889-8589-57E8F080CF85}" destId="{5F2F7B48-41FD-4619-9A5F-B47F9ABE7182}" srcOrd="0" destOrd="0" presId="urn:microsoft.com/office/officeart/2005/8/layout/StepDownProcess"/>
    <dgm:cxn modelId="{2BF2B19B-9129-4D2B-B9AF-C7F36BFB939D}" type="presParOf" srcId="{5F2F7B48-41FD-4619-9A5F-B47F9ABE7182}" destId="{5EE03B24-457F-48BE-9989-DEE283D009A2}" srcOrd="0" destOrd="0" presId="urn:microsoft.com/office/officeart/2005/8/layout/StepDownProcess"/>
    <dgm:cxn modelId="{113B529F-2419-44AD-9556-A49344AD1442}" type="presParOf" srcId="{5F2F7B48-41FD-4619-9A5F-B47F9ABE7182}" destId="{8360F481-1EF0-4D9A-8AA4-F540187A1BAA}" srcOrd="1" destOrd="0" presId="urn:microsoft.com/office/officeart/2005/8/layout/StepDownProcess"/>
    <dgm:cxn modelId="{1AF5D036-66D0-4C98-B93C-42F7E493C68B}" type="presParOf" srcId="{5F2F7B48-41FD-4619-9A5F-B47F9ABE7182}" destId="{A8445962-66E5-45C3-B5BF-D525CA5BD383}" srcOrd="2" destOrd="0" presId="urn:microsoft.com/office/officeart/2005/8/layout/StepDownProcess"/>
    <dgm:cxn modelId="{F403D85B-5059-46C0-9586-2BD8540F9E40}" type="presParOf" srcId="{F27A2764-4051-4889-8589-57E8F080CF85}" destId="{4285C26B-61D2-4B9E-8C9A-8AB178E36280}" srcOrd="1" destOrd="0" presId="urn:microsoft.com/office/officeart/2005/8/layout/StepDownProcess"/>
    <dgm:cxn modelId="{2120FCAB-067E-4048-8CBA-F72D23126E06}" type="presParOf" srcId="{F27A2764-4051-4889-8589-57E8F080CF85}" destId="{A4AE062F-7E4B-459F-8DD7-03F2C6035836}" srcOrd="2" destOrd="0" presId="urn:microsoft.com/office/officeart/2005/8/layout/StepDownProcess"/>
    <dgm:cxn modelId="{BDF6872F-9C8A-472B-9EC0-1C1F637B3056}" type="presParOf" srcId="{A4AE062F-7E4B-459F-8DD7-03F2C6035836}" destId="{3316D0CA-C367-44D4-9676-C4FB25DB98FB}" srcOrd="0" destOrd="0" presId="urn:microsoft.com/office/officeart/2005/8/layout/StepDownProcess"/>
    <dgm:cxn modelId="{F79D122E-4B97-487D-A8EC-2784C68E352B}" type="presParOf" srcId="{A4AE062F-7E4B-459F-8DD7-03F2C6035836}" destId="{5B94C0AE-DFB6-467D-ADDF-6EE4097BF654}" srcOrd="1" destOrd="0" presId="urn:microsoft.com/office/officeart/2005/8/layout/StepDownProcess"/>
    <dgm:cxn modelId="{9A767ABA-B731-42C0-848F-656A1A5DE299}" type="presParOf" srcId="{A4AE062F-7E4B-459F-8DD7-03F2C6035836}" destId="{9D516AD6-7ECF-432E-9159-D11B1E199151}" srcOrd="2" destOrd="0" presId="urn:microsoft.com/office/officeart/2005/8/layout/StepDownProcess"/>
    <dgm:cxn modelId="{A5CA4007-B353-48D3-8BEC-D102C5C345D4}" type="presParOf" srcId="{F27A2764-4051-4889-8589-57E8F080CF85}" destId="{3F02DE66-FEC1-4388-850F-56F0E37163C0}" srcOrd="3" destOrd="0" presId="urn:microsoft.com/office/officeart/2005/8/layout/StepDownProcess"/>
    <dgm:cxn modelId="{026F829E-71C4-42F4-B5C9-C73AE5D4A664}" type="presParOf" srcId="{F27A2764-4051-4889-8589-57E8F080CF85}" destId="{1C845FE5-F045-4085-92DE-3596C294E7E6}" srcOrd="4" destOrd="0" presId="urn:microsoft.com/office/officeart/2005/8/layout/StepDownProcess"/>
    <dgm:cxn modelId="{D78DDF8D-52C5-4A82-ACBD-73C8976A98B1}" type="presParOf" srcId="{1C845FE5-F045-4085-92DE-3596C294E7E6}" destId="{EDA1E3AD-9217-4BF0-865D-1031FA404150}" srcOrd="0" destOrd="0" presId="urn:microsoft.com/office/officeart/2005/8/layout/StepDownProcess"/>
    <dgm:cxn modelId="{EE9E3740-7EED-4AE5-B367-A8A40DCF3216}" type="presParOf" srcId="{1C845FE5-F045-4085-92DE-3596C294E7E6}" destId="{5DCA2EF8-184D-418E-BE0A-0E34E9550E49}"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E03B24-457F-48BE-9989-DEE283D009A2}">
      <dsp:nvSpPr>
        <dsp:cNvPr id="0" name=""/>
        <dsp:cNvSpPr/>
      </dsp:nvSpPr>
      <dsp:spPr>
        <a:xfrm rot="5400000">
          <a:off x="2351651" y="1271326"/>
          <a:ext cx="1124378" cy="1280065"/>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360F481-1EF0-4D9A-8AA4-F540187A1BAA}">
      <dsp:nvSpPr>
        <dsp:cNvPr id="0" name=""/>
        <dsp:cNvSpPr/>
      </dsp:nvSpPr>
      <dsp:spPr>
        <a:xfrm>
          <a:off x="2053759" y="24930"/>
          <a:ext cx="1892792" cy="132489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t>Karar Verme</a:t>
          </a:r>
          <a:endParaRPr lang="tr-TR" sz="2300" kern="1200" dirty="0"/>
        </a:p>
      </dsp:txBody>
      <dsp:txXfrm>
        <a:off x="2118447" y="89618"/>
        <a:ext cx="1763416" cy="1195517"/>
      </dsp:txXfrm>
    </dsp:sp>
    <dsp:sp modelId="{A8445962-66E5-45C3-B5BF-D525CA5BD383}">
      <dsp:nvSpPr>
        <dsp:cNvPr id="0" name=""/>
        <dsp:cNvSpPr/>
      </dsp:nvSpPr>
      <dsp:spPr>
        <a:xfrm>
          <a:off x="3946551" y="151288"/>
          <a:ext cx="1376636" cy="1070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ctr" anchorCtr="0">
          <a:noAutofit/>
        </a:bodyPr>
        <a:lstStyle/>
        <a:p>
          <a:pPr marL="171450" lvl="1" indent="-171450" algn="l" defTabSz="800100">
            <a:lnSpc>
              <a:spcPct val="90000"/>
            </a:lnSpc>
            <a:spcBef>
              <a:spcPct val="0"/>
            </a:spcBef>
            <a:spcAft>
              <a:spcPct val="15000"/>
            </a:spcAft>
            <a:buChar char="••"/>
          </a:pPr>
          <a:endParaRPr lang="tr-TR" sz="1800" kern="1200"/>
        </a:p>
      </dsp:txBody>
      <dsp:txXfrm>
        <a:off x="3946551" y="151288"/>
        <a:ext cx="1376636" cy="1070837"/>
      </dsp:txXfrm>
    </dsp:sp>
    <dsp:sp modelId="{3316D0CA-C367-44D4-9676-C4FB25DB98FB}">
      <dsp:nvSpPr>
        <dsp:cNvPr id="0" name=""/>
        <dsp:cNvSpPr/>
      </dsp:nvSpPr>
      <dsp:spPr>
        <a:xfrm rot="5400000">
          <a:off x="3920977" y="2759619"/>
          <a:ext cx="1124378" cy="1280065"/>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B94C0AE-DFB6-467D-ADDF-6EE4097BF654}">
      <dsp:nvSpPr>
        <dsp:cNvPr id="0" name=""/>
        <dsp:cNvSpPr/>
      </dsp:nvSpPr>
      <dsp:spPr>
        <a:xfrm>
          <a:off x="3623085" y="1513222"/>
          <a:ext cx="1892792" cy="132489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t>İşlerin Oluşumu</a:t>
          </a:r>
          <a:endParaRPr lang="tr-TR" sz="2300" kern="1200" dirty="0"/>
        </a:p>
      </dsp:txBody>
      <dsp:txXfrm>
        <a:off x="3687773" y="1577910"/>
        <a:ext cx="1763416" cy="1195517"/>
      </dsp:txXfrm>
    </dsp:sp>
    <dsp:sp modelId="{9D516AD6-7ECF-432E-9159-D11B1E199151}">
      <dsp:nvSpPr>
        <dsp:cNvPr id="0" name=""/>
        <dsp:cNvSpPr/>
      </dsp:nvSpPr>
      <dsp:spPr>
        <a:xfrm>
          <a:off x="5515877" y="1639581"/>
          <a:ext cx="1376636" cy="1070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ctr" anchorCtr="0">
          <a:noAutofit/>
        </a:bodyPr>
        <a:lstStyle/>
        <a:p>
          <a:pPr marL="171450" lvl="1" indent="-171450" algn="l" defTabSz="800100">
            <a:lnSpc>
              <a:spcPct val="90000"/>
            </a:lnSpc>
            <a:spcBef>
              <a:spcPct val="0"/>
            </a:spcBef>
            <a:spcAft>
              <a:spcPct val="15000"/>
            </a:spcAft>
            <a:buChar char="••"/>
          </a:pPr>
          <a:endParaRPr lang="tr-TR" sz="1800" kern="1200"/>
        </a:p>
      </dsp:txBody>
      <dsp:txXfrm>
        <a:off x="5515877" y="1639581"/>
        <a:ext cx="1376636" cy="1070837"/>
      </dsp:txXfrm>
    </dsp:sp>
    <dsp:sp modelId="{EDA1E3AD-9217-4BF0-865D-1031FA404150}">
      <dsp:nvSpPr>
        <dsp:cNvPr id="0" name=""/>
        <dsp:cNvSpPr/>
      </dsp:nvSpPr>
      <dsp:spPr>
        <a:xfrm>
          <a:off x="5192411" y="3001514"/>
          <a:ext cx="1892792" cy="132489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kern="1200" dirty="0" smtClean="0"/>
            <a:t>Mali Raporların Hazırlanması</a:t>
          </a:r>
          <a:endParaRPr lang="tr-TR" sz="2300" kern="1200" dirty="0"/>
        </a:p>
      </dsp:txBody>
      <dsp:txXfrm>
        <a:off x="5257099" y="3066202"/>
        <a:ext cx="1763416" cy="1195517"/>
      </dsp:txXfrm>
    </dsp:sp>
    <dsp:sp modelId="{5DCA2EF8-184D-418E-BE0A-0E34E9550E49}">
      <dsp:nvSpPr>
        <dsp:cNvPr id="0" name=""/>
        <dsp:cNvSpPr/>
      </dsp:nvSpPr>
      <dsp:spPr>
        <a:xfrm>
          <a:off x="7085203" y="3127873"/>
          <a:ext cx="1376636" cy="1070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228600" lvl="1" indent="-228600" algn="l" defTabSz="1022350">
            <a:lnSpc>
              <a:spcPct val="90000"/>
            </a:lnSpc>
            <a:spcBef>
              <a:spcPct val="0"/>
            </a:spcBef>
            <a:spcAft>
              <a:spcPct val="15000"/>
            </a:spcAft>
            <a:buChar char="••"/>
          </a:pPr>
          <a:endParaRPr lang="tr-TR" sz="2300" kern="1200"/>
        </a:p>
      </dsp:txBody>
      <dsp:txXfrm>
        <a:off x="7085203" y="3127873"/>
        <a:ext cx="1376636" cy="1070837"/>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1CA9C9A-07F3-4627-8402-A45A841F82E9}" type="datetimeFigureOut">
              <a:rPr lang="tr-TR" smtClean="0"/>
              <a:t>30.01.2017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2800018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CA9C9A-07F3-4627-8402-A45A841F82E9}" type="datetimeFigureOut">
              <a:rPr lang="tr-TR" smtClean="0"/>
              <a:t>30.01.2017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2967389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CA9C9A-07F3-4627-8402-A45A841F82E9}" type="datetimeFigureOut">
              <a:rPr lang="tr-TR" smtClean="0"/>
              <a:t>30.01.2017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4154683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CA9C9A-07F3-4627-8402-A45A841F82E9}" type="datetimeFigureOut">
              <a:rPr lang="tr-TR" smtClean="0"/>
              <a:t>30.01.2017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3682839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1CA9C9A-07F3-4627-8402-A45A841F82E9}" type="datetimeFigureOut">
              <a:rPr lang="tr-TR" smtClean="0"/>
              <a:t>30.01.2017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2554619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CA9C9A-07F3-4627-8402-A45A841F82E9}" type="datetimeFigureOut">
              <a:rPr lang="tr-TR" smtClean="0"/>
              <a:t>30.01.2017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187869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CA9C9A-07F3-4627-8402-A45A841F82E9}" type="datetimeFigureOut">
              <a:rPr lang="tr-TR" smtClean="0"/>
              <a:t>30.01.2017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2633420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CA9C9A-07F3-4627-8402-A45A841F82E9}" type="datetimeFigureOut">
              <a:rPr lang="tr-TR" smtClean="0"/>
              <a:t>30.01.2017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29528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CA9C9A-07F3-4627-8402-A45A841F82E9}" type="datetimeFigureOut">
              <a:rPr lang="tr-TR" smtClean="0"/>
              <a:t>30.01.2017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2455005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CA9C9A-07F3-4627-8402-A45A841F82E9}" type="datetimeFigureOut">
              <a:rPr lang="tr-TR" smtClean="0"/>
              <a:t>30.01.2017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1973207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CA9C9A-07F3-4627-8402-A45A841F82E9}" type="datetimeFigureOut">
              <a:rPr lang="tr-TR" smtClean="0"/>
              <a:t>30.01.2017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A882B50-F09B-41E0-A2CE-1D051C5F45D3}" type="slidenum">
              <a:rPr lang="tr-TR" smtClean="0"/>
              <a:t>‹#›</a:t>
            </a:fld>
            <a:endParaRPr lang="tr-TR"/>
          </a:p>
        </p:txBody>
      </p:sp>
    </p:spTree>
    <p:extLst>
      <p:ext uri="{BB962C8B-B14F-4D97-AF65-F5344CB8AC3E}">
        <p14:creationId xmlns:p14="http://schemas.microsoft.com/office/powerpoint/2010/main" val="808348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CA9C9A-07F3-4627-8402-A45A841F82E9}" type="datetimeFigureOut">
              <a:rPr lang="tr-TR" smtClean="0"/>
              <a:t>30.01.2017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82B50-F09B-41E0-A2CE-1D051C5F45D3}" type="slidenum">
              <a:rPr lang="tr-TR" smtClean="0"/>
              <a:t>‹#›</a:t>
            </a:fld>
            <a:endParaRPr lang="tr-TR"/>
          </a:p>
        </p:txBody>
      </p:sp>
    </p:spTree>
    <p:extLst>
      <p:ext uri="{BB962C8B-B14F-4D97-AF65-F5344CB8AC3E}">
        <p14:creationId xmlns:p14="http://schemas.microsoft.com/office/powerpoint/2010/main" val="120536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SAĞLIK İŞLETMELERİNDE MALİYET DEPO STOK VE ENVANTER YÖNETİMİ</a:t>
            </a:r>
            <a:endParaRPr lang="tr-TR" dirty="0"/>
          </a:p>
        </p:txBody>
      </p:sp>
      <p:sp>
        <p:nvSpPr>
          <p:cNvPr id="3" name="Alt Başlık 2"/>
          <p:cNvSpPr>
            <a:spLocks noGrp="1"/>
          </p:cNvSpPr>
          <p:nvPr>
            <p:ph type="subTitle" idx="1"/>
          </p:nvPr>
        </p:nvSpPr>
        <p:spPr/>
        <p:txBody>
          <a:bodyPr>
            <a:normAutofit/>
          </a:bodyPr>
          <a:lstStyle/>
          <a:p>
            <a:endParaRPr lang="tr-TR" sz="4000" dirty="0" smtClean="0"/>
          </a:p>
          <a:p>
            <a:r>
              <a:rPr lang="tr-TR" sz="4000" dirty="0" smtClean="0"/>
              <a:t>MALİYET MUHASEBESİ KAVRAMI</a:t>
            </a:r>
            <a:endParaRPr lang="tr-TR" sz="4000" dirty="0"/>
          </a:p>
        </p:txBody>
      </p:sp>
    </p:spTree>
    <p:extLst>
      <p:ext uri="{BB962C8B-B14F-4D97-AF65-F5344CB8AC3E}">
        <p14:creationId xmlns:p14="http://schemas.microsoft.com/office/powerpoint/2010/main" val="1177200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Özel Yönetim Kararlarına Yardımcı Olmak</a:t>
            </a:r>
            <a:endParaRPr lang="tr-TR" dirty="0"/>
          </a:p>
        </p:txBody>
      </p:sp>
      <p:sp>
        <p:nvSpPr>
          <p:cNvPr id="3" name="İçerik Yer Tutucusu 2"/>
          <p:cNvSpPr>
            <a:spLocks noGrp="1"/>
          </p:cNvSpPr>
          <p:nvPr>
            <p:ph idx="1"/>
          </p:nvPr>
        </p:nvSpPr>
        <p:spPr/>
        <p:txBody>
          <a:bodyPr>
            <a:normAutofit lnSpcReduction="10000"/>
          </a:bodyPr>
          <a:lstStyle/>
          <a:p>
            <a:r>
              <a:rPr lang="tr-TR" dirty="0" smtClean="0"/>
              <a:t>İşletmelerdeki organizasyon ve teknik karmaşıklığı, sabit maliyetlerin artması ve piyasadaki rekabet koşullarının giderek hız kazanması, işletmeleri en kısa zamanda doğru veya hatalı kararları almaya zorlamaktadır.</a:t>
            </a:r>
          </a:p>
          <a:p>
            <a:endParaRPr lang="tr-TR" dirty="0"/>
          </a:p>
          <a:p>
            <a:r>
              <a:rPr lang="tr-TR" dirty="0" smtClean="0"/>
              <a:t>Karar verme birçok alternatifler arasında, birinin seçimi anlamına gelmektedir.</a:t>
            </a:r>
          </a:p>
          <a:p>
            <a:endParaRPr lang="tr-TR" dirty="0"/>
          </a:p>
          <a:p>
            <a:r>
              <a:rPr lang="tr-TR" dirty="0" smtClean="0"/>
              <a:t>Etkili ve verimli karar verebilmek için yöneticiler, belirlenen alternatiflerin maliyetini bilmek zorundadır.</a:t>
            </a:r>
            <a:endParaRPr lang="tr-TR" dirty="0"/>
          </a:p>
        </p:txBody>
      </p:sp>
    </p:spTree>
    <p:extLst>
      <p:ext uri="{BB962C8B-B14F-4D97-AF65-F5344CB8AC3E}">
        <p14:creationId xmlns:p14="http://schemas.microsoft.com/office/powerpoint/2010/main" val="669621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Karar verme süreci aşamaları:</a:t>
            </a:r>
            <a:endParaRPr lang="tr-TR" dirty="0"/>
          </a:p>
        </p:txBody>
      </p:sp>
      <p:sp>
        <p:nvSpPr>
          <p:cNvPr id="3" name="İçerik Yer Tutucusu 2"/>
          <p:cNvSpPr>
            <a:spLocks noGrp="1"/>
          </p:cNvSpPr>
          <p:nvPr>
            <p:ph idx="1"/>
          </p:nvPr>
        </p:nvSpPr>
        <p:spPr/>
        <p:txBody>
          <a:bodyPr/>
          <a:lstStyle/>
          <a:p>
            <a:r>
              <a:rPr lang="tr-TR" dirty="0" smtClean="0"/>
              <a:t>Yönetsel kararları gerektiren amaçların belirlenmesi,</a:t>
            </a:r>
          </a:p>
          <a:p>
            <a:r>
              <a:rPr lang="tr-TR" dirty="0" smtClean="0"/>
              <a:t>Amaçlara ulaşmak için alternatiflerin belirlenmesi,</a:t>
            </a:r>
          </a:p>
          <a:p>
            <a:r>
              <a:rPr lang="tr-TR" dirty="0" smtClean="0"/>
              <a:t>Alternatifler arasında en uygun olanın seçilmesi,</a:t>
            </a:r>
          </a:p>
          <a:p>
            <a:r>
              <a:rPr lang="tr-TR" dirty="0" smtClean="0"/>
              <a:t>Seçilen alternatiflerin uygulanması,</a:t>
            </a:r>
          </a:p>
          <a:p>
            <a:r>
              <a:rPr lang="tr-TR" dirty="0" smtClean="0"/>
              <a:t>Uygulanmasına karar verilen alternatiflerin sonuçlarının değerlendirilmesi.</a:t>
            </a:r>
            <a:endParaRPr lang="tr-TR" dirty="0"/>
          </a:p>
        </p:txBody>
      </p:sp>
    </p:spTree>
    <p:extLst>
      <p:ext uri="{BB962C8B-B14F-4D97-AF65-F5344CB8AC3E}">
        <p14:creationId xmlns:p14="http://schemas.microsoft.com/office/powerpoint/2010/main" val="361458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Muhasebesinin Önemi</a:t>
            </a:r>
            <a:endParaRPr lang="tr-TR" dirty="0"/>
          </a:p>
        </p:txBody>
      </p:sp>
      <p:sp>
        <p:nvSpPr>
          <p:cNvPr id="3" name="İçerik Yer Tutucusu 2"/>
          <p:cNvSpPr>
            <a:spLocks noGrp="1"/>
          </p:cNvSpPr>
          <p:nvPr>
            <p:ph idx="1"/>
          </p:nvPr>
        </p:nvSpPr>
        <p:spPr/>
        <p:txBody>
          <a:bodyPr/>
          <a:lstStyle/>
          <a:p>
            <a:r>
              <a:rPr lang="tr-TR" dirty="0" smtClean="0"/>
              <a:t>Maliyet muhasebesi, bir maliyet döneminde, maliyetle ilgili belgelere dayanarak maliyet türlerini belirleme, maliyetleri maliyet yerlerine yükleme, üretilen mal veya hizmetin gerçek maliyetini hesaplama, kayıt etme, raporlama ve analiz etme işlemlerinin toplamıdır.</a:t>
            </a:r>
          </a:p>
          <a:p>
            <a:r>
              <a:rPr lang="tr-TR" dirty="0" smtClean="0"/>
              <a:t>Maliyet muhasebesi finansal iç bilgi sisteminin temelini oluşturur.</a:t>
            </a:r>
          </a:p>
          <a:p>
            <a:r>
              <a:rPr lang="tr-TR" dirty="0" smtClean="0"/>
              <a:t>Maliyet muhasebesi, her bir mal veya hizmetin birim maliyeti, çalışan bir parçanın, bölümünü veya fabrikanın maliyeti, işçilik maliyeti, hurda, düzeltme maliyeti, aktivitelerin değişen bölümleri ile maliyet davranışları gibi konularda bilgiler sağlar.</a:t>
            </a:r>
            <a:endParaRPr lang="tr-TR" dirty="0"/>
          </a:p>
        </p:txBody>
      </p:sp>
    </p:spTree>
    <p:extLst>
      <p:ext uri="{BB962C8B-B14F-4D97-AF65-F5344CB8AC3E}">
        <p14:creationId xmlns:p14="http://schemas.microsoft.com/office/powerpoint/2010/main" val="1439091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Hastanelerde maliyet muhasebesinin uygulanabilmesi için:</a:t>
            </a:r>
            <a:endParaRPr lang="tr-TR" dirty="0"/>
          </a:p>
        </p:txBody>
      </p:sp>
      <p:sp>
        <p:nvSpPr>
          <p:cNvPr id="3" name="İçerik Yer Tutucusu 2"/>
          <p:cNvSpPr>
            <a:spLocks noGrp="1"/>
          </p:cNvSpPr>
          <p:nvPr>
            <p:ph idx="1"/>
          </p:nvPr>
        </p:nvSpPr>
        <p:spPr/>
        <p:txBody>
          <a:bodyPr/>
          <a:lstStyle/>
          <a:p>
            <a:r>
              <a:rPr lang="tr-TR" dirty="0" smtClean="0"/>
              <a:t>Hastaneler üstü bir kuruluşun sürekli olarak hastaneleri karşılaştırarak kalite, etkinlik ve iktisadilik denetimi yapması,</a:t>
            </a:r>
          </a:p>
          <a:p>
            <a:r>
              <a:rPr lang="tr-TR" dirty="0" smtClean="0"/>
              <a:t>Hastanelerin modern ve tutarlı bir organizasyon yapısına sahip olması,</a:t>
            </a:r>
          </a:p>
          <a:p>
            <a:r>
              <a:rPr lang="tr-TR" dirty="0" smtClean="0"/>
              <a:t>Hastane amaçlarının ve politikalarının açıkça belirlenmiş olması,</a:t>
            </a:r>
          </a:p>
          <a:p>
            <a:r>
              <a:rPr lang="tr-TR" dirty="0" smtClean="0"/>
              <a:t>Hastane departmanlarının çeşitli yönlerini gerekli ayrıntılarıyla yansıtan kayıt düzeninin mevcut olması,</a:t>
            </a:r>
          </a:p>
          <a:p>
            <a:r>
              <a:rPr lang="tr-TR" dirty="0" smtClean="0"/>
              <a:t>Muhasebenin genel kabul görmüş ilkelerinin bilinip uygulanmakta olması</a:t>
            </a:r>
          </a:p>
          <a:p>
            <a:pPr marL="0" indent="0">
              <a:buNone/>
            </a:pPr>
            <a:r>
              <a:rPr lang="tr-TR" dirty="0"/>
              <a:t>g</a:t>
            </a:r>
            <a:r>
              <a:rPr lang="tr-TR" dirty="0" smtClean="0"/>
              <a:t>erekir.</a:t>
            </a:r>
            <a:endParaRPr lang="tr-TR" dirty="0"/>
          </a:p>
        </p:txBody>
      </p:sp>
    </p:spTree>
    <p:extLst>
      <p:ext uri="{BB962C8B-B14F-4D97-AF65-F5344CB8AC3E}">
        <p14:creationId xmlns:p14="http://schemas.microsoft.com/office/powerpoint/2010/main" val="3119169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Gider ve Harcama Kavramları</a:t>
            </a:r>
            <a:endParaRPr lang="tr-TR" dirty="0"/>
          </a:p>
        </p:txBody>
      </p:sp>
      <p:sp>
        <p:nvSpPr>
          <p:cNvPr id="3" name="İçerik Yer Tutucusu 2"/>
          <p:cNvSpPr>
            <a:spLocks noGrp="1"/>
          </p:cNvSpPr>
          <p:nvPr>
            <p:ph idx="1"/>
          </p:nvPr>
        </p:nvSpPr>
        <p:spPr>
          <a:xfrm>
            <a:off x="838200" y="1825625"/>
            <a:ext cx="10515600" cy="4771118"/>
          </a:xfrm>
        </p:spPr>
        <p:txBody>
          <a:bodyPr>
            <a:normAutofit lnSpcReduction="10000"/>
          </a:bodyPr>
          <a:lstStyle/>
          <a:p>
            <a:r>
              <a:rPr lang="tr-TR" dirty="0" smtClean="0"/>
              <a:t>Maliyet, işletmenin işlevlerini yerine getirmek ve yönetimin işlevlerini, işletme sürekliliğini sağlayacak biçimde oluşturmak amacıyla kullanılan veya kullanılması öngörülen kaynakların parasal betimidir.</a:t>
            </a:r>
          </a:p>
          <a:p>
            <a:pPr marL="514350" indent="-514350">
              <a:buFont typeface="+mj-lt"/>
              <a:buAutoNum type="arabicParenR"/>
            </a:pPr>
            <a:r>
              <a:rPr lang="tr-TR" dirty="0" smtClean="0"/>
              <a:t>Bu tanımın belirgin üç </a:t>
            </a:r>
            <a:r>
              <a:rPr lang="tr-TR" dirty="0" err="1" smtClean="0"/>
              <a:t>özelli</a:t>
            </a:r>
            <a:r>
              <a:rPr lang="tr-TR" dirty="0" err="1" smtClean="0"/>
              <a:t>Maliyet</a:t>
            </a:r>
            <a:r>
              <a:rPr lang="tr-TR" dirty="0" smtClean="0"/>
              <a:t>, kaynak kullanımının ölçülmesini amaçlayan bir kavramdır. Kaynak kullanımı ölçümlenirken miktar bilgileri, tutar bilgileri ile birlikte ele alınır.</a:t>
            </a:r>
          </a:p>
          <a:p>
            <a:pPr marL="514350" indent="-514350">
              <a:buFont typeface="+mj-lt"/>
              <a:buAutoNum type="arabicParenR"/>
            </a:pPr>
            <a:r>
              <a:rPr lang="tr-TR" dirty="0" smtClean="0"/>
              <a:t>Değişik ölçü birimlerinin içeren çeşitli kaynakların ortak ölçü birimi paradır.</a:t>
            </a:r>
          </a:p>
          <a:p>
            <a:pPr marL="514350" indent="-514350">
              <a:buFont typeface="+mj-lt"/>
              <a:buAutoNum type="arabicParenR"/>
            </a:pPr>
            <a:r>
              <a:rPr lang="tr-TR" dirty="0" smtClean="0"/>
              <a:t>Maliyet, işletme amaçlarına ulaşmak için gerekli kullanılabilir kaynak kullanım bilgilerini içerir.</a:t>
            </a:r>
          </a:p>
          <a:p>
            <a:r>
              <a:rPr lang="tr-TR" dirty="0" err="1" smtClean="0"/>
              <a:t>ği</a:t>
            </a:r>
            <a:r>
              <a:rPr lang="tr-TR" dirty="0" smtClean="0"/>
              <a:t>:</a:t>
            </a:r>
          </a:p>
        </p:txBody>
      </p:sp>
    </p:spTree>
    <p:extLst>
      <p:ext uri="{BB962C8B-B14F-4D97-AF65-F5344CB8AC3E}">
        <p14:creationId xmlns:p14="http://schemas.microsoft.com/office/powerpoint/2010/main" val="1317876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Gider ve Harcama Kavramları</a:t>
            </a:r>
            <a:endParaRPr lang="tr-TR" dirty="0"/>
          </a:p>
        </p:txBody>
      </p:sp>
      <p:sp>
        <p:nvSpPr>
          <p:cNvPr id="3" name="İçerik Yer Tutucusu 2"/>
          <p:cNvSpPr>
            <a:spLocks noGrp="1"/>
          </p:cNvSpPr>
          <p:nvPr>
            <p:ph idx="1"/>
          </p:nvPr>
        </p:nvSpPr>
        <p:spPr>
          <a:xfrm>
            <a:off x="838200" y="1825624"/>
            <a:ext cx="10515600" cy="4692741"/>
          </a:xfrm>
        </p:spPr>
        <p:txBody>
          <a:bodyPr>
            <a:normAutofit fontScale="92500" lnSpcReduction="10000"/>
          </a:bodyPr>
          <a:lstStyle/>
          <a:p>
            <a:r>
              <a:rPr lang="tr-TR" dirty="0" smtClean="0"/>
              <a:t>Maliyet ile gider birbirinden farklı kavramlar olmasına rağmen literatürde çoğu zaman birlikte kullanılmaktadır.</a:t>
            </a:r>
          </a:p>
          <a:p>
            <a:r>
              <a:rPr lang="tr-TR" dirty="0" smtClean="0"/>
              <a:t>Maliyetin gider haline gelebilmesi için:</a:t>
            </a:r>
          </a:p>
          <a:p>
            <a:endParaRPr lang="tr-TR" dirty="0" smtClean="0"/>
          </a:p>
          <a:p>
            <a:pPr>
              <a:buFont typeface="Wingdings" panose="05000000000000000000" pitchFamily="2" charset="2"/>
              <a:buChar char="ü"/>
            </a:pPr>
            <a:r>
              <a:rPr lang="tr-TR" dirty="0" smtClean="0"/>
              <a:t>İşletme,</a:t>
            </a:r>
          </a:p>
          <a:p>
            <a:pPr>
              <a:buFont typeface="Wingdings" panose="05000000000000000000" pitchFamily="2" charset="2"/>
              <a:buChar char="ü"/>
            </a:pPr>
            <a:r>
              <a:rPr lang="tr-TR" dirty="0" smtClean="0"/>
              <a:t>Kullanma,</a:t>
            </a:r>
          </a:p>
          <a:p>
            <a:pPr>
              <a:buFont typeface="Wingdings" panose="05000000000000000000" pitchFamily="2" charset="2"/>
              <a:buChar char="ü"/>
            </a:pPr>
            <a:r>
              <a:rPr lang="tr-TR" dirty="0" smtClean="0"/>
              <a:t>Zaman Aşımı,</a:t>
            </a:r>
          </a:p>
          <a:p>
            <a:pPr>
              <a:buFont typeface="Wingdings" panose="05000000000000000000" pitchFamily="2" charset="2"/>
              <a:buChar char="ü"/>
            </a:pPr>
            <a:r>
              <a:rPr lang="tr-TR" dirty="0" smtClean="0"/>
              <a:t>Teknolojik Yıpranma</a:t>
            </a:r>
          </a:p>
          <a:p>
            <a:pPr marL="0" indent="0">
              <a:buNone/>
            </a:pPr>
            <a:endParaRPr lang="tr-TR" dirty="0"/>
          </a:p>
          <a:p>
            <a:pPr marL="0" indent="0">
              <a:buNone/>
            </a:pPr>
            <a:r>
              <a:rPr lang="tr-TR" dirty="0" smtClean="0"/>
              <a:t>unsurlarından birinin ortaya çıkmış olması gerekmektedir. Bu unsurlardan biri ortaya çıktığında maliyetler üretime dönüştürülmektedir ve gider olmaktadır.</a:t>
            </a:r>
            <a:endParaRPr lang="tr-TR" dirty="0"/>
          </a:p>
        </p:txBody>
      </p:sp>
    </p:spTree>
    <p:extLst>
      <p:ext uri="{BB962C8B-B14F-4D97-AF65-F5344CB8AC3E}">
        <p14:creationId xmlns:p14="http://schemas.microsoft.com/office/powerpoint/2010/main" val="2493015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Gider ve Harcama Kavramları</a:t>
            </a:r>
            <a:endParaRPr lang="tr-TR" dirty="0"/>
          </a:p>
        </p:txBody>
      </p:sp>
      <p:sp>
        <p:nvSpPr>
          <p:cNvPr id="3" name="İçerik Yer Tutucusu 2"/>
          <p:cNvSpPr>
            <a:spLocks noGrp="1"/>
          </p:cNvSpPr>
          <p:nvPr>
            <p:ph idx="1"/>
          </p:nvPr>
        </p:nvSpPr>
        <p:spPr/>
        <p:txBody>
          <a:bodyPr/>
          <a:lstStyle/>
          <a:p>
            <a:r>
              <a:rPr lang="tr-TR" dirty="0" smtClean="0"/>
              <a:t>Gider, belirli zaman dilimi içerisinde kullanılan ve tüketilen varlıkların (mal veya hizmetlerin) parasal değeridir.</a:t>
            </a:r>
          </a:p>
          <a:p>
            <a:r>
              <a:rPr lang="tr-TR" dirty="0" smtClean="0"/>
              <a:t>Giderin ana niteliği, belirli bir amacın gerçekleştirilmesi için gerekli oluşudur.</a:t>
            </a:r>
          </a:p>
          <a:p>
            <a:endParaRPr lang="tr-TR" dirty="0" smtClean="0"/>
          </a:p>
          <a:p>
            <a:r>
              <a:rPr lang="tr-TR" dirty="0" smtClean="0"/>
              <a:t>Harcama, bir varlık elde etmek, bir hizmet saptamak için veya bir zararı önlemek için borç altına girme, para ödeme veya bir varlık nakletmek, faydaları içinde bulunulan hesap dönemini aşacak bir gideri kapsamaktadır.</a:t>
            </a:r>
            <a:endParaRPr lang="tr-TR" dirty="0"/>
          </a:p>
        </p:txBody>
      </p:sp>
    </p:spTree>
    <p:extLst>
      <p:ext uri="{BB962C8B-B14F-4D97-AF65-F5344CB8AC3E}">
        <p14:creationId xmlns:p14="http://schemas.microsoft.com/office/powerpoint/2010/main" val="696003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Gider ve Harcama Kavramları</a:t>
            </a:r>
            <a:endParaRPr lang="tr-TR" dirty="0"/>
          </a:p>
        </p:txBody>
      </p:sp>
      <p:sp>
        <p:nvSpPr>
          <p:cNvPr id="3" name="İçerik Yer Tutucusu 2"/>
          <p:cNvSpPr>
            <a:spLocks noGrp="1"/>
          </p:cNvSpPr>
          <p:nvPr>
            <p:ph idx="1"/>
          </p:nvPr>
        </p:nvSpPr>
        <p:spPr/>
        <p:txBody>
          <a:bodyPr/>
          <a:lstStyle/>
          <a:p>
            <a:r>
              <a:rPr lang="tr-TR" dirty="0" smtClean="0"/>
              <a:t>Harcama ile giderin farklılaşması:</a:t>
            </a:r>
          </a:p>
          <a:p>
            <a:pPr marL="514350" indent="-514350">
              <a:buFont typeface="+mj-lt"/>
              <a:buAutoNum type="alphaLcParenR"/>
            </a:pPr>
            <a:r>
              <a:rPr lang="tr-TR" dirty="0" smtClean="0"/>
              <a:t>Harcamayı gerektirmeyen giderler olabilmektedir. (kendi yaptığı yarı mamulü üretimde kullanmak)</a:t>
            </a:r>
          </a:p>
          <a:p>
            <a:pPr marL="514350" indent="-514350">
              <a:buFont typeface="+mj-lt"/>
              <a:buAutoNum type="alphaLcParenR"/>
            </a:pPr>
            <a:r>
              <a:rPr lang="tr-TR" dirty="0" smtClean="0"/>
              <a:t>Bazı harcamalar gider niteliğinde değildir. (bağış, yardım)</a:t>
            </a:r>
          </a:p>
          <a:p>
            <a:pPr marL="514350" indent="-514350">
              <a:buFont typeface="+mj-lt"/>
              <a:buAutoNum type="alphaLcParenR"/>
            </a:pPr>
            <a:r>
              <a:rPr lang="tr-TR" dirty="0" smtClean="0"/>
              <a:t>Faydalanma ile ödemenin farklı zamanlarda olması harcamaya bağlı giderler için her iki işlemde de farklıdır. (peşin ödenen gider)</a:t>
            </a:r>
          </a:p>
          <a:p>
            <a:pPr marL="514350" indent="-514350">
              <a:buFont typeface="+mj-lt"/>
              <a:buAutoNum type="alphaLcParenR"/>
            </a:pPr>
            <a:r>
              <a:rPr lang="tr-TR" dirty="0" smtClean="0"/>
              <a:t>Gider ile harcama, değerlendirme açısından da ayrılmaktadır. (giderin rayiç bedel veya ortalama fiyat ile değerlenmesi, harcamanın edinme bedeli ile değerlenmesi)</a:t>
            </a:r>
            <a:endParaRPr lang="tr-TR" dirty="0"/>
          </a:p>
        </p:txBody>
      </p:sp>
    </p:spTree>
    <p:extLst>
      <p:ext uri="{BB962C8B-B14F-4D97-AF65-F5344CB8AC3E}">
        <p14:creationId xmlns:p14="http://schemas.microsoft.com/office/powerpoint/2010/main" val="705147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gider ve ödeme arasındaki bağlantılar</a:t>
            </a:r>
            <a:endParaRPr lang="tr-TR" dirty="0"/>
          </a:p>
        </p:txBody>
      </p:sp>
      <p:sp>
        <p:nvSpPr>
          <p:cNvPr id="3" name="İçerik Yer Tutucusu 2"/>
          <p:cNvSpPr>
            <a:spLocks noGrp="1"/>
          </p:cNvSpPr>
          <p:nvPr>
            <p:ph idx="1"/>
          </p:nvPr>
        </p:nvSpPr>
        <p:spPr/>
        <p:txBody>
          <a:bodyPr/>
          <a:lstStyle/>
          <a:p>
            <a:pPr marL="514350" indent="-514350">
              <a:buFont typeface="+mj-lt"/>
              <a:buAutoNum type="alphaUcPeriod"/>
            </a:pPr>
            <a:r>
              <a:rPr lang="tr-TR" dirty="0" smtClean="0"/>
              <a:t>Maliyet karşılığı bir ödeme aynı anda gerçekleşebilir.</a:t>
            </a:r>
          </a:p>
          <a:p>
            <a:pPr lvl="1"/>
            <a:r>
              <a:rPr lang="tr-TR" dirty="0" smtClean="0"/>
              <a:t>Nakit ödeme karşılığı ticari mal satın alınması</a:t>
            </a:r>
          </a:p>
          <a:p>
            <a:pPr lvl="1"/>
            <a:r>
              <a:rPr lang="tr-TR" dirty="0" smtClean="0"/>
              <a:t>Bozulan makinenin tamiri karşılığında çek ciro edilmesi</a:t>
            </a:r>
          </a:p>
          <a:p>
            <a:pPr marL="514350" indent="-514350">
              <a:buFont typeface="+mj-lt"/>
              <a:buAutoNum type="alphaUcPeriod" startAt="2"/>
            </a:pPr>
            <a:r>
              <a:rPr lang="tr-TR" dirty="0" smtClean="0"/>
              <a:t>Maliyetler ödemeden önce gerçekleşebilir.</a:t>
            </a:r>
          </a:p>
          <a:p>
            <a:pPr lvl="1"/>
            <a:r>
              <a:rPr lang="tr-TR" dirty="0" smtClean="0"/>
              <a:t>Üretimde harcanan elektrik bedelinin bir ay sonra ödenmesi</a:t>
            </a:r>
          </a:p>
          <a:p>
            <a:pPr lvl="1"/>
            <a:r>
              <a:rPr lang="tr-TR" dirty="0" smtClean="0"/>
              <a:t>Bir ay vadeli borçlanarak bilgisayar satın alınması</a:t>
            </a:r>
          </a:p>
          <a:p>
            <a:pPr marL="514350" indent="-514350">
              <a:buFont typeface="+mj-lt"/>
              <a:buAutoNum type="alphaUcPeriod" startAt="3"/>
            </a:pPr>
            <a:r>
              <a:rPr lang="tr-TR" dirty="0" smtClean="0"/>
              <a:t>Ödemeler, ilgili maliyetlerden önce gerçekleşebilir.</a:t>
            </a:r>
          </a:p>
          <a:p>
            <a:pPr lvl="1"/>
            <a:r>
              <a:rPr lang="tr-TR" dirty="0" smtClean="0"/>
              <a:t>Fabrika kirasının bir yıllık peşin olarak ödenmesi</a:t>
            </a:r>
          </a:p>
          <a:p>
            <a:pPr lvl="1"/>
            <a:r>
              <a:rPr lang="tr-TR" dirty="0" smtClean="0"/>
              <a:t>Bedeli ödenmiş duran varlık amortismanları</a:t>
            </a:r>
          </a:p>
          <a:p>
            <a:endParaRPr lang="tr-TR" dirty="0"/>
          </a:p>
        </p:txBody>
      </p:sp>
    </p:spTree>
    <p:extLst>
      <p:ext uri="{BB962C8B-B14F-4D97-AF65-F5344CB8AC3E}">
        <p14:creationId xmlns:p14="http://schemas.microsoft.com/office/powerpoint/2010/main" val="79586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Tek Düzen Hesap Planına Göre Maliyet Hesapları</a:t>
            </a:r>
            <a:endParaRPr lang="tr-TR" dirty="0"/>
          </a:p>
        </p:txBody>
      </p:sp>
      <p:sp>
        <p:nvSpPr>
          <p:cNvPr id="3" name="İçerik Yer Tutucusu 2"/>
          <p:cNvSpPr>
            <a:spLocks noGrp="1"/>
          </p:cNvSpPr>
          <p:nvPr>
            <p:ph idx="1"/>
          </p:nvPr>
        </p:nvSpPr>
        <p:spPr/>
        <p:txBody>
          <a:bodyPr/>
          <a:lstStyle/>
          <a:p>
            <a:r>
              <a:rPr lang="tr-TR" dirty="0" smtClean="0"/>
              <a:t>Tekdüzen Muhasebe Sistemi ve Muhasebe Sistemi Uygulama Genel Tebliği’ne göre maliyet hesapları tekdüzen hesap çerçevesinin 7. grubunda yer alır. 7/A ve 7/B şeklinde iki çeşide sahiptir.</a:t>
            </a:r>
          </a:p>
          <a:p>
            <a:r>
              <a:rPr lang="tr-TR" dirty="0" smtClean="0"/>
              <a:t>7/A seçeneğinde maliyetler fonksiyon esasına göre izlenirken, 7/B seçeneğinde ise gider çeşitleri esasına göre izlenmektedir.</a:t>
            </a:r>
          </a:p>
          <a:p>
            <a:endParaRPr lang="tr-TR" dirty="0" smtClean="0"/>
          </a:p>
          <a:p>
            <a:r>
              <a:rPr lang="tr-TR" dirty="0" smtClean="0"/>
              <a:t>Hastaneler büyük ölçekli kuruluşlar olduğundan, net aktif büyüklükleri ve net satış hasılaları belli düzeyin üzerinde olduğundan 7/A seçeneğini kullanmak zorundadırlar.</a:t>
            </a:r>
            <a:endParaRPr lang="tr-TR" dirty="0"/>
          </a:p>
        </p:txBody>
      </p:sp>
    </p:spTree>
    <p:extLst>
      <p:ext uri="{BB962C8B-B14F-4D97-AF65-F5344CB8AC3E}">
        <p14:creationId xmlns:p14="http://schemas.microsoft.com/office/powerpoint/2010/main" val="236079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Muhasebesi Kavramı</a:t>
            </a:r>
            <a:endParaRPr lang="tr-TR" dirty="0"/>
          </a:p>
        </p:txBody>
      </p:sp>
      <p:sp>
        <p:nvSpPr>
          <p:cNvPr id="3" name="İçerik Yer Tutucusu 2"/>
          <p:cNvSpPr>
            <a:spLocks noGrp="1"/>
          </p:cNvSpPr>
          <p:nvPr>
            <p:ph idx="1"/>
          </p:nvPr>
        </p:nvSpPr>
        <p:spPr>
          <a:xfrm>
            <a:off x="838200" y="1825624"/>
            <a:ext cx="10515600" cy="4849495"/>
          </a:xfrm>
        </p:spPr>
        <p:txBody>
          <a:bodyPr>
            <a:normAutofit/>
          </a:bodyPr>
          <a:lstStyle/>
          <a:p>
            <a:r>
              <a:rPr lang="tr-TR" dirty="0" smtClean="0"/>
              <a:t>Muhasebe, işletmenin varlıkları ve kaynakları üzerinde değişme yaratan ve parayla ifade edilebilen işlemlerle ilgili bilgileri toplar, kaydeder, sınıflar, özetler, analiz ve yorum ile ilgililerin bilgilerine sunar.</a:t>
            </a:r>
          </a:p>
          <a:p>
            <a:r>
              <a:rPr lang="tr-TR" dirty="0" smtClean="0"/>
              <a:t>Sağlık işletmelerinde maliyet muhasebesi, genel olarak muhasebe tanımlarından yola çıkarak, hizmet işletmeleri için finansal sonuçlar doğuran ekonomik olaylara ilişkin verileri toplayan, belli yasalar uyarınca bu verileri kaydederek sınıflayan, analiz yoluyla değerlendiren ve elde ettiği sonuçları belirli yasalar uyarınca belirli biçim ve usullerle ilgililere sunan sistematik bir bilgi sağlama düzenidir.</a:t>
            </a:r>
            <a:endParaRPr lang="tr-TR" dirty="0"/>
          </a:p>
        </p:txBody>
      </p:sp>
    </p:spTree>
    <p:extLst>
      <p:ext uri="{BB962C8B-B14F-4D97-AF65-F5344CB8AC3E}">
        <p14:creationId xmlns:p14="http://schemas.microsoft.com/office/powerpoint/2010/main" val="2405788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Muhasebesi 7/A Seçeneği</a:t>
            </a:r>
            <a:endParaRPr lang="tr-TR" dirty="0"/>
          </a:p>
        </p:txBody>
      </p:sp>
      <p:sp>
        <p:nvSpPr>
          <p:cNvPr id="3" name="İçerik Yer Tutucusu 2"/>
          <p:cNvSpPr>
            <a:spLocks noGrp="1"/>
          </p:cNvSpPr>
          <p:nvPr>
            <p:ph idx="1"/>
          </p:nvPr>
        </p:nvSpPr>
        <p:spPr/>
        <p:txBody>
          <a:bodyPr>
            <a:normAutofit lnSpcReduction="10000"/>
          </a:bodyPr>
          <a:lstStyle/>
          <a:p>
            <a:r>
              <a:rPr lang="tr-TR" dirty="0" smtClean="0"/>
              <a:t>Fonksiyonel gider hesapları:</a:t>
            </a:r>
          </a:p>
          <a:p>
            <a:r>
              <a:rPr lang="tr-TR" dirty="0" smtClean="0"/>
              <a:t>710 Direkt İlk Madde ve Malzeme Giderleri</a:t>
            </a:r>
          </a:p>
          <a:p>
            <a:r>
              <a:rPr lang="tr-TR" dirty="0" smtClean="0"/>
              <a:t>720 Direkt İşçilik Giderleri</a:t>
            </a:r>
          </a:p>
          <a:p>
            <a:r>
              <a:rPr lang="tr-TR" dirty="0" smtClean="0"/>
              <a:t>730 Genel Üretim Giderleri</a:t>
            </a:r>
          </a:p>
          <a:p>
            <a:r>
              <a:rPr lang="tr-TR" dirty="0" smtClean="0"/>
              <a:t>740 Hizmet Üretim Maliyeti</a:t>
            </a:r>
          </a:p>
          <a:p>
            <a:r>
              <a:rPr lang="tr-TR" dirty="0" smtClean="0"/>
              <a:t>750 Araştırma ve Geliştirme Giderleri</a:t>
            </a:r>
          </a:p>
          <a:p>
            <a:r>
              <a:rPr lang="tr-TR" dirty="0" smtClean="0"/>
              <a:t>760 Pazarlama Satış ve Dağıtım Giderleri</a:t>
            </a:r>
          </a:p>
          <a:p>
            <a:r>
              <a:rPr lang="tr-TR" dirty="0" smtClean="0"/>
              <a:t>770 Genel Yönetim Giderleri</a:t>
            </a:r>
          </a:p>
          <a:p>
            <a:r>
              <a:rPr lang="tr-TR" dirty="0" smtClean="0"/>
              <a:t>780 Finansman Giderleri</a:t>
            </a:r>
            <a:endParaRPr lang="tr-TR" dirty="0"/>
          </a:p>
        </p:txBody>
      </p:sp>
    </p:spTree>
    <p:extLst>
      <p:ext uri="{BB962C8B-B14F-4D97-AF65-F5344CB8AC3E}">
        <p14:creationId xmlns:p14="http://schemas.microsoft.com/office/powerpoint/2010/main" val="4219951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Muhasebesi 7/A Seçeneği</a:t>
            </a:r>
            <a:endParaRPr lang="tr-TR" dirty="0"/>
          </a:p>
        </p:txBody>
      </p:sp>
      <p:sp>
        <p:nvSpPr>
          <p:cNvPr id="3" name="İçerik Yer Tutucusu 2"/>
          <p:cNvSpPr>
            <a:spLocks noGrp="1"/>
          </p:cNvSpPr>
          <p:nvPr>
            <p:ph idx="1"/>
          </p:nvPr>
        </p:nvSpPr>
        <p:spPr/>
        <p:txBody>
          <a:bodyPr>
            <a:normAutofit lnSpcReduction="10000"/>
          </a:bodyPr>
          <a:lstStyle/>
          <a:p>
            <a:r>
              <a:rPr lang="tr-TR" dirty="0" smtClean="0"/>
              <a:t>Gider yansıtma hesapları:</a:t>
            </a:r>
          </a:p>
          <a:p>
            <a:r>
              <a:rPr lang="tr-TR" dirty="0" smtClean="0"/>
              <a:t>711 Direkt İlk Madde ve Malzeme Yansıtma Hesabı</a:t>
            </a:r>
          </a:p>
          <a:p>
            <a:r>
              <a:rPr lang="tr-TR" dirty="0" smtClean="0"/>
              <a:t>721 Direkt İşçilik Giderleri Yansıtma Hesabı</a:t>
            </a:r>
          </a:p>
          <a:p>
            <a:r>
              <a:rPr lang="tr-TR" dirty="0" smtClean="0"/>
              <a:t>731 Genel Üretim Giderleri Yansıtma Hesabı</a:t>
            </a:r>
          </a:p>
          <a:p>
            <a:r>
              <a:rPr lang="tr-TR" dirty="0" smtClean="0"/>
              <a:t>741 Hizmet Üretim Maliyeti Yansıtma Hesabı</a:t>
            </a:r>
          </a:p>
          <a:p>
            <a:r>
              <a:rPr lang="tr-TR" dirty="0" smtClean="0"/>
              <a:t>751 Araştırma ve Geliştirme Giderleri Yansıtma Hesabı</a:t>
            </a:r>
          </a:p>
          <a:p>
            <a:r>
              <a:rPr lang="tr-TR" dirty="0" smtClean="0"/>
              <a:t>761 Pazarlama Satış ve Dağıtım Giderleri Yansıtma Hesabı</a:t>
            </a:r>
          </a:p>
          <a:p>
            <a:r>
              <a:rPr lang="tr-TR" dirty="0" smtClean="0"/>
              <a:t>771 Genel Yönetim Giderleri Yansıtma Hesabı</a:t>
            </a:r>
          </a:p>
          <a:p>
            <a:r>
              <a:rPr lang="tr-TR" dirty="0" smtClean="0"/>
              <a:t>781 Finansman Giderleri Yansıtma Hesabı</a:t>
            </a:r>
            <a:endParaRPr lang="tr-TR" dirty="0"/>
          </a:p>
        </p:txBody>
      </p:sp>
    </p:spTree>
    <p:extLst>
      <p:ext uri="{BB962C8B-B14F-4D97-AF65-F5344CB8AC3E}">
        <p14:creationId xmlns:p14="http://schemas.microsoft.com/office/powerpoint/2010/main" val="3458451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Muhasebesi 7/A Seçeneği</a:t>
            </a:r>
            <a:endParaRPr lang="tr-TR" dirty="0"/>
          </a:p>
        </p:txBody>
      </p:sp>
      <p:sp>
        <p:nvSpPr>
          <p:cNvPr id="3" name="İçerik Yer Tutucusu 2"/>
          <p:cNvSpPr>
            <a:spLocks noGrp="1"/>
          </p:cNvSpPr>
          <p:nvPr>
            <p:ph idx="1"/>
          </p:nvPr>
        </p:nvSpPr>
        <p:spPr>
          <a:xfrm>
            <a:off x="838200" y="1825624"/>
            <a:ext cx="10515600" cy="4758055"/>
          </a:xfrm>
        </p:spPr>
        <p:txBody>
          <a:bodyPr>
            <a:normAutofit fontScale="85000" lnSpcReduction="20000"/>
          </a:bodyPr>
          <a:lstStyle/>
          <a:p>
            <a:r>
              <a:rPr lang="tr-TR" dirty="0" smtClean="0"/>
              <a:t>Gider fark hesapları:</a:t>
            </a:r>
          </a:p>
          <a:p>
            <a:r>
              <a:rPr lang="tr-TR" dirty="0" smtClean="0"/>
              <a:t>712 Direkt İlk Madde ve Malzeme Fiyat Farkı Hesabı</a:t>
            </a:r>
          </a:p>
          <a:p>
            <a:r>
              <a:rPr lang="tr-TR" dirty="0" smtClean="0"/>
              <a:t>713 Direkt İlk Madde ve Malzeme Miktar Farkı Hesabı</a:t>
            </a:r>
          </a:p>
          <a:p>
            <a:r>
              <a:rPr lang="tr-TR" dirty="0" smtClean="0"/>
              <a:t>722 Direkt İşçilik Ücret Farkı Hesabı</a:t>
            </a:r>
          </a:p>
          <a:p>
            <a:r>
              <a:rPr lang="tr-TR" dirty="0" smtClean="0"/>
              <a:t>723 Direkt İşçilik Süre Farkı Hesabı</a:t>
            </a:r>
          </a:p>
          <a:p>
            <a:r>
              <a:rPr lang="tr-TR" dirty="0" smtClean="0"/>
              <a:t>732 Genel Üretim Giderleri Bütçe Farkı Hesabı</a:t>
            </a:r>
          </a:p>
          <a:p>
            <a:r>
              <a:rPr lang="tr-TR" dirty="0" smtClean="0"/>
              <a:t>733 Genel Üretim Giderleri Verimlilik Farkları Hesabı</a:t>
            </a:r>
          </a:p>
          <a:p>
            <a:r>
              <a:rPr lang="tr-TR" dirty="0" smtClean="0"/>
              <a:t>742 Hizmet Üretim Maliyeti Fark Hesabı</a:t>
            </a:r>
          </a:p>
          <a:p>
            <a:r>
              <a:rPr lang="tr-TR" dirty="0" smtClean="0"/>
              <a:t>752 Araştırma Geliştirme Gider Farkları Hesabı</a:t>
            </a:r>
          </a:p>
          <a:p>
            <a:r>
              <a:rPr lang="tr-TR" dirty="0" smtClean="0"/>
              <a:t>762 Pazarlama Satış ve Dağıtım Giderleri Fark Hesabı</a:t>
            </a:r>
          </a:p>
          <a:p>
            <a:r>
              <a:rPr lang="tr-TR" dirty="0" smtClean="0"/>
              <a:t>772 Genel Yönetim Gider Farkları Hesabı</a:t>
            </a:r>
          </a:p>
          <a:p>
            <a:r>
              <a:rPr lang="tr-TR" dirty="0" smtClean="0"/>
              <a:t>782 Finansman Giderleri Fark Hesabı</a:t>
            </a:r>
            <a:endParaRPr lang="tr-TR" dirty="0"/>
          </a:p>
        </p:txBody>
      </p:sp>
    </p:spTree>
    <p:extLst>
      <p:ext uri="{BB962C8B-B14F-4D97-AF65-F5344CB8AC3E}">
        <p14:creationId xmlns:p14="http://schemas.microsoft.com/office/powerpoint/2010/main" val="2075887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Gider Çeşitleri Hesaplarının Kodlanmasında Esas Alının Sınıflama</a:t>
            </a:r>
            <a:endParaRPr lang="tr-TR" dirty="0"/>
          </a:p>
        </p:txBody>
      </p:sp>
      <p:sp>
        <p:nvSpPr>
          <p:cNvPr id="3" name="İçerik Yer Tutucusu 2"/>
          <p:cNvSpPr>
            <a:spLocks noGrp="1"/>
          </p:cNvSpPr>
          <p:nvPr>
            <p:ph idx="1"/>
          </p:nvPr>
        </p:nvSpPr>
        <p:spPr/>
        <p:txBody>
          <a:bodyPr/>
          <a:lstStyle/>
          <a:p>
            <a:r>
              <a:rPr lang="tr-TR" dirty="0" smtClean="0"/>
              <a:t>0- İlk Madde ve Malzeme</a:t>
            </a:r>
          </a:p>
          <a:p>
            <a:r>
              <a:rPr lang="tr-TR" dirty="0" smtClean="0"/>
              <a:t>1- İşçi Ücret ve Giderleri</a:t>
            </a:r>
          </a:p>
          <a:p>
            <a:r>
              <a:rPr lang="tr-TR" dirty="0" smtClean="0"/>
              <a:t>2- Memur Ücret ve Giderleri</a:t>
            </a:r>
          </a:p>
          <a:p>
            <a:r>
              <a:rPr lang="tr-TR" dirty="0" smtClean="0"/>
              <a:t>3- Dışarıdan Sağlanan Fayda ve Hizmetler</a:t>
            </a:r>
          </a:p>
          <a:p>
            <a:r>
              <a:rPr lang="tr-TR" dirty="0" smtClean="0"/>
              <a:t>4- Çeşitli Giderler</a:t>
            </a:r>
          </a:p>
          <a:p>
            <a:r>
              <a:rPr lang="tr-TR" dirty="0" smtClean="0"/>
              <a:t>5- Vergi, Resim ve Harçlar</a:t>
            </a:r>
          </a:p>
          <a:p>
            <a:r>
              <a:rPr lang="tr-TR" dirty="0" smtClean="0"/>
              <a:t>6- Amortismanlar ve Tükenme Payları</a:t>
            </a:r>
          </a:p>
          <a:p>
            <a:r>
              <a:rPr lang="tr-TR" dirty="0" smtClean="0"/>
              <a:t>7- Finansman Giderleri</a:t>
            </a:r>
            <a:endParaRPr lang="tr-TR" dirty="0"/>
          </a:p>
        </p:txBody>
      </p:sp>
    </p:spTree>
    <p:extLst>
      <p:ext uri="{BB962C8B-B14F-4D97-AF65-F5344CB8AC3E}">
        <p14:creationId xmlns:p14="http://schemas.microsoft.com/office/powerpoint/2010/main" val="3534703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Hizmet üreten işletmelerde maliyet hesaplama amaçlı 740-Hizmet Üretim Maliyeti Hesabı kullanılmaktadır. Hizmet işletmelerinde 710, 720, 730 gruplarında yer alan hesaplar kullanılmaz. Hizmet işletmelerinin üretim maliyetlerinin izlenmesinde kullanılan hesaplar 740- Hizmet Üretim Maliyeti grubunda yer alır.</a:t>
            </a:r>
            <a:endParaRPr lang="tr-TR" dirty="0"/>
          </a:p>
        </p:txBody>
      </p:sp>
    </p:spTree>
    <p:extLst>
      <p:ext uri="{BB962C8B-B14F-4D97-AF65-F5344CB8AC3E}">
        <p14:creationId xmlns:p14="http://schemas.microsoft.com/office/powerpoint/2010/main" val="2646422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740 Hizmet Üretim Maliyeti Hesabı	</a:t>
            </a:r>
            <a:endParaRPr lang="tr-TR" dirty="0"/>
          </a:p>
        </p:txBody>
      </p:sp>
      <p:sp>
        <p:nvSpPr>
          <p:cNvPr id="3" name="İçerik Yer Tutucusu 2"/>
          <p:cNvSpPr>
            <a:spLocks noGrp="1"/>
          </p:cNvSpPr>
          <p:nvPr>
            <p:ph idx="1"/>
          </p:nvPr>
        </p:nvSpPr>
        <p:spPr/>
        <p:txBody>
          <a:bodyPr/>
          <a:lstStyle/>
          <a:p>
            <a:r>
              <a:rPr lang="tr-TR" dirty="0" smtClean="0"/>
              <a:t>Hizmet işletmelerinde üretilen hizmetler için yapılan giderlerin fiili tutarları bu hesabın boruna kayıt edilir. Dönem sonlarında bu hesap «741 Hizmet Üretim Maliyeti Yansıtma Hesabı» ile karşılaştırılarak kapatılır.</a:t>
            </a:r>
            <a:endParaRPr lang="tr-TR" dirty="0"/>
          </a:p>
        </p:txBody>
      </p:sp>
    </p:spTree>
    <p:extLst>
      <p:ext uri="{BB962C8B-B14F-4D97-AF65-F5344CB8AC3E}">
        <p14:creationId xmlns:p14="http://schemas.microsoft.com/office/powerpoint/2010/main" val="1801603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741 Hizmet Üretim Maliyeti Yansıtma Hesabı</a:t>
            </a:r>
            <a:endParaRPr lang="tr-TR" dirty="0"/>
          </a:p>
        </p:txBody>
      </p:sp>
      <p:sp>
        <p:nvSpPr>
          <p:cNvPr id="3" name="İçerik Yer Tutucusu 2"/>
          <p:cNvSpPr>
            <a:spLocks noGrp="1"/>
          </p:cNvSpPr>
          <p:nvPr>
            <p:ph idx="1"/>
          </p:nvPr>
        </p:nvSpPr>
        <p:spPr/>
        <p:txBody>
          <a:bodyPr/>
          <a:lstStyle/>
          <a:p>
            <a:r>
              <a:rPr lang="tr-TR" dirty="0" smtClean="0"/>
              <a:t>Önceden saptanmış maliyet yöntemlerinin uygulandığı durumlarda, önceden saptanmış hizmet maliyetini oluşturan giderler, fiili maliyet yönteminin uygulandığı durumlarda «740 Hizmet Maliye Hesabı’nın borcuna kayıt edilen tutarları bu hesap hesabının alacağı karşılığı»  622 Satılan Hizmet Maliyeti Hesabı’nın borcuna aktarılır. Dönem sonlarında bu hesap «741 Hizmet Üretim Maliyeti Hesabı» ile karşılaştırılarak kapatılır.</a:t>
            </a:r>
            <a:endParaRPr lang="tr-TR" dirty="0"/>
          </a:p>
        </p:txBody>
      </p:sp>
    </p:spTree>
    <p:extLst>
      <p:ext uri="{BB962C8B-B14F-4D97-AF65-F5344CB8AC3E}">
        <p14:creationId xmlns:p14="http://schemas.microsoft.com/office/powerpoint/2010/main" val="887594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742 Hizmet Üretim Maliyet Fark Hesabı</a:t>
            </a:r>
            <a:endParaRPr lang="tr-TR" dirty="0"/>
          </a:p>
        </p:txBody>
      </p:sp>
      <p:sp>
        <p:nvSpPr>
          <p:cNvPr id="3" name="İçerik Yer Tutucusu 2"/>
          <p:cNvSpPr>
            <a:spLocks noGrp="1"/>
          </p:cNvSpPr>
          <p:nvPr>
            <p:ph idx="1"/>
          </p:nvPr>
        </p:nvSpPr>
        <p:spPr/>
        <p:txBody>
          <a:bodyPr/>
          <a:lstStyle/>
          <a:p>
            <a:r>
              <a:rPr lang="tr-TR" dirty="0" smtClean="0"/>
              <a:t>Hizmet üretim maliyetlerinin fiili tutarları ile önceden saptanmış hizmet üretim maliyeti arasındaki olumlu veya olumsuz farkların izlendiği hesaptır. Olumsuz farklar hesabın borcuna, olumlu farklar hesabın alacağına kayıt edilir. Dönem sonlarında bu hesap «622 Satılan Hizmet Maliyeti Hesabı» </a:t>
            </a:r>
            <a:r>
              <a:rPr lang="tr-TR" dirty="0" err="1" smtClean="0"/>
              <a:t>na</a:t>
            </a:r>
            <a:r>
              <a:rPr lang="tr-TR" dirty="0" smtClean="0"/>
              <a:t> aktarılarak kapatılır.</a:t>
            </a:r>
            <a:endParaRPr lang="tr-TR" dirty="0"/>
          </a:p>
        </p:txBody>
      </p:sp>
    </p:spTree>
    <p:extLst>
      <p:ext uri="{BB962C8B-B14F-4D97-AF65-F5344CB8AC3E}">
        <p14:creationId xmlns:p14="http://schemas.microsoft.com/office/powerpoint/2010/main" val="1854815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Muhasebede Bilgi Akışı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370214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9175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Muhasebesi İle İlgili Temel Kavramlar</a:t>
            </a:r>
            <a:endParaRPr lang="tr-TR" dirty="0"/>
          </a:p>
        </p:txBody>
      </p:sp>
      <p:sp>
        <p:nvSpPr>
          <p:cNvPr id="3" name="İçerik Yer Tutucusu 2"/>
          <p:cNvSpPr>
            <a:spLocks noGrp="1"/>
          </p:cNvSpPr>
          <p:nvPr>
            <p:ph idx="1"/>
          </p:nvPr>
        </p:nvSpPr>
        <p:spPr/>
        <p:txBody>
          <a:bodyPr/>
          <a:lstStyle/>
          <a:p>
            <a:r>
              <a:rPr lang="tr-TR" dirty="0" smtClean="0"/>
              <a:t>Bütün işletmeler günlük faaliyetlerinin yürütülmesinde devamlı olarak maliyetlerini kontrol altında tutmak zorundadır. Bundan dolayı her işletme faaliyette bulunduğu alandaki mal ve hizmetlerin maliyetini bilmek zorundadır.</a:t>
            </a:r>
          </a:p>
          <a:p>
            <a:endParaRPr lang="tr-TR" dirty="0"/>
          </a:p>
          <a:p>
            <a:r>
              <a:rPr lang="tr-TR" dirty="0" smtClean="0"/>
              <a:t>Sağlık işletmelerinde tedavi edici sağlık hizmetlerinin maliyetlerinin yüksek olması maliyet muhasebesinin önemini arttırmaktadır.</a:t>
            </a:r>
            <a:endParaRPr lang="tr-TR" dirty="0"/>
          </a:p>
        </p:txBody>
      </p:sp>
    </p:spTree>
    <p:extLst>
      <p:ext uri="{BB962C8B-B14F-4D97-AF65-F5344CB8AC3E}">
        <p14:creationId xmlns:p14="http://schemas.microsoft.com/office/powerpoint/2010/main" val="3885277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Muhasebesinin Tanımı</a:t>
            </a:r>
            <a:endParaRPr lang="tr-TR" dirty="0"/>
          </a:p>
        </p:txBody>
      </p:sp>
      <p:sp>
        <p:nvSpPr>
          <p:cNvPr id="3" name="İçerik Yer Tutucusu 2"/>
          <p:cNvSpPr>
            <a:spLocks noGrp="1"/>
          </p:cNvSpPr>
          <p:nvPr>
            <p:ph idx="1"/>
          </p:nvPr>
        </p:nvSpPr>
        <p:spPr/>
        <p:txBody>
          <a:bodyPr/>
          <a:lstStyle/>
          <a:p>
            <a:pPr marL="0" indent="0">
              <a:buNone/>
            </a:pPr>
            <a:r>
              <a:rPr lang="tr-TR" dirty="0" smtClean="0"/>
              <a:t>Maliyet muhasebesi, işletme içi maliyet verilerinin derlenmesi, sınıflandırılması, kayıtlanması, analiz edilmesi ve bunların yöneticilere maliyet bilgileri olarak sunulması, raporlanması faaliyetlerini kapsar.</a:t>
            </a:r>
          </a:p>
          <a:p>
            <a:pPr marL="0" indent="0">
              <a:buNone/>
            </a:pPr>
            <a:endParaRPr lang="tr-TR" dirty="0"/>
          </a:p>
          <a:p>
            <a:pPr marL="0" indent="0">
              <a:buNone/>
            </a:pPr>
            <a:r>
              <a:rPr lang="tr-TR" dirty="0" smtClean="0"/>
              <a:t>Maliyet muhasebesi işletmenin üretim faaliyetlerine ilişkin bilgilerini üretir. Üretim sonucu elde edilen çıktı, bir mamul olabileceği gibi hizmette olabilir. Dolayısı ile mamul ve hizmet maliyetlerine ilişkin bilgi maliyet muhasebesinin konusunu ve kapsamını oluşturmaktadır.</a:t>
            </a:r>
            <a:endParaRPr lang="tr-TR" dirty="0"/>
          </a:p>
        </p:txBody>
      </p:sp>
    </p:spTree>
    <p:extLst>
      <p:ext uri="{BB962C8B-B14F-4D97-AF65-F5344CB8AC3E}">
        <p14:creationId xmlns:p14="http://schemas.microsoft.com/office/powerpoint/2010/main" val="2598149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Maliyet Muhasebesinin Amaç ve Kapsamı</a:t>
            </a:r>
            <a:endParaRPr lang="tr-TR" dirty="0"/>
          </a:p>
        </p:txBody>
      </p:sp>
      <p:sp>
        <p:nvSpPr>
          <p:cNvPr id="3" name="İçerik Yer Tutucusu 2"/>
          <p:cNvSpPr>
            <a:spLocks noGrp="1"/>
          </p:cNvSpPr>
          <p:nvPr>
            <p:ph idx="1"/>
          </p:nvPr>
        </p:nvSpPr>
        <p:spPr/>
        <p:txBody>
          <a:bodyPr/>
          <a:lstStyle/>
          <a:p>
            <a:r>
              <a:rPr lang="tr-TR" dirty="0" smtClean="0"/>
              <a:t>Maliyet muhasebesi tarafından üretilen bilgiler şu işlevlerin yerine getirilmesini sağlar:</a:t>
            </a:r>
          </a:p>
          <a:p>
            <a:endParaRPr lang="tr-TR" dirty="0"/>
          </a:p>
          <a:p>
            <a:pPr marL="514350" indent="-514350">
              <a:buFont typeface="+mj-lt"/>
              <a:buAutoNum type="arabicParenR"/>
            </a:pPr>
            <a:r>
              <a:rPr lang="tr-TR" dirty="0" smtClean="0"/>
              <a:t>Mamullerin Maliyetini Sağlamak</a:t>
            </a:r>
          </a:p>
          <a:p>
            <a:pPr marL="514350" indent="-514350">
              <a:buFont typeface="+mj-lt"/>
              <a:buAutoNum type="arabicParenR"/>
            </a:pPr>
            <a:r>
              <a:rPr lang="tr-TR" dirty="0" smtClean="0"/>
              <a:t>Maliyet Kontrolüne Yardımcı Olmak</a:t>
            </a:r>
          </a:p>
          <a:p>
            <a:pPr marL="514350" indent="-514350">
              <a:buFont typeface="+mj-lt"/>
              <a:buAutoNum type="arabicParenR"/>
            </a:pPr>
            <a:r>
              <a:rPr lang="tr-TR" dirty="0" smtClean="0"/>
              <a:t>Planlamaya Yardımcı Olmak</a:t>
            </a:r>
          </a:p>
          <a:p>
            <a:pPr marL="514350" indent="-514350">
              <a:buFont typeface="+mj-lt"/>
              <a:buAutoNum type="arabicParenR"/>
            </a:pPr>
            <a:r>
              <a:rPr lang="tr-TR" dirty="0" smtClean="0"/>
              <a:t>Özel Yönetim Kararlarına Yardımcı Olmak</a:t>
            </a:r>
            <a:endParaRPr lang="tr-TR" dirty="0"/>
          </a:p>
        </p:txBody>
      </p:sp>
    </p:spTree>
    <p:extLst>
      <p:ext uri="{BB962C8B-B14F-4D97-AF65-F5344CB8AC3E}">
        <p14:creationId xmlns:p14="http://schemas.microsoft.com/office/powerpoint/2010/main" val="26225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 Mamullerin Maliyetini Saptamak</a:t>
            </a:r>
            <a:endParaRPr lang="tr-TR" dirty="0"/>
          </a:p>
        </p:txBody>
      </p:sp>
      <p:sp>
        <p:nvSpPr>
          <p:cNvPr id="3" name="İçerik Yer Tutucusu 2"/>
          <p:cNvSpPr>
            <a:spLocks noGrp="1"/>
          </p:cNvSpPr>
          <p:nvPr>
            <p:ph idx="1"/>
          </p:nvPr>
        </p:nvSpPr>
        <p:spPr/>
        <p:txBody>
          <a:bodyPr>
            <a:normAutofit lnSpcReduction="10000"/>
          </a:bodyPr>
          <a:lstStyle/>
          <a:p>
            <a:r>
              <a:rPr lang="tr-TR" dirty="0" smtClean="0"/>
              <a:t>Üretilen mamul ve hizmetin birim maliyetinin doğru hesaplanması için, maliyeti oluşturan unsurların doğru hesaplanması gerekir. </a:t>
            </a:r>
          </a:p>
          <a:p>
            <a:r>
              <a:rPr lang="tr-TR" dirty="0" smtClean="0"/>
              <a:t>İşletmenin ürettiği mamul veya hizmetin maliyetini;</a:t>
            </a:r>
          </a:p>
          <a:p>
            <a:endParaRPr lang="tr-TR" dirty="0" smtClean="0"/>
          </a:p>
          <a:p>
            <a:r>
              <a:rPr lang="tr-TR" dirty="0" smtClean="0"/>
              <a:t>Direk ilk madde ve malzeme (DİMM)</a:t>
            </a:r>
          </a:p>
          <a:p>
            <a:r>
              <a:rPr lang="tr-TR" dirty="0" smtClean="0"/>
              <a:t>Direk işçilik giderleri (DİG)</a:t>
            </a:r>
          </a:p>
          <a:p>
            <a:r>
              <a:rPr lang="tr-TR" dirty="0" smtClean="0"/>
              <a:t>Genel üretim giderleri (GÜG)</a:t>
            </a:r>
          </a:p>
          <a:p>
            <a:endParaRPr lang="tr-TR" dirty="0"/>
          </a:p>
          <a:p>
            <a:pPr marL="0" indent="0">
              <a:buNone/>
            </a:pPr>
            <a:r>
              <a:rPr lang="tr-TR" dirty="0"/>
              <a:t>o</a:t>
            </a:r>
            <a:r>
              <a:rPr lang="tr-TR" dirty="0" smtClean="0"/>
              <a:t>lmak üzere 3 temel girdi oluşturur.</a:t>
            </a:r>
            <a:endParaRPr lang="tr-TR" dirty="0"/>
          </a:p>
        </p:txBody>
      </p:sp>
    </p:spTree>
    <p:extLst>
      <p:ext uri="{BB962C8B-B14F-4D97-AF65-F5344CB8AC3E}">
        <p14:creationId xmlns:p14="http://schemas.microsoft.com/office/powerpoint/2010/main" val="58017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Maliyet Kontrolüne Yardımcı Olmak</a:t>
            </a:r>
            <a:endParaRPr lang="tr-TR" dirty="0"/>
          </a:p>
        </p:txBody>
      </p:sp>
      <p:sp>
        <p:nvSpPr>
          <p:cNvPr id="3" name="İçerik Yer Tutucusu 2"/>
          <p:cNvSpPr>
            <a:spLocks noGrp="1"/>
          </p:cNvSpPr>
          <p:nvPr>
            <p:ph idx="1"/>
          </p:nvPr>
        </p:nvSpPr>
        <p:spPr/>
        <p:txBody>
          <a:bodyPr/>
          <a:lstStyle/>
          <a:p>
            <a:r>
              <a:rPr lang="tr-TR" dirty="0" smtClean="0"/>
              <a:t>Artan rekabet koşulları ve azalan kar marjları nedeniyle her geçen gün maliyet kontrolünün önemi daha da artmaktadır.</a:t>
            </a:r>
          </a:p>
          <a:p>
            <a:r>
              <a:rPr lang="tr-TR" dirty="0" smtClean="0"/>
              <a:t>Maliyet kontrolü yapılırken, gerçekleşen fiili maliyetler, önceden belirlenen maliyetlerle karşılaştırılarak sapmalar belirlenir, sapma varsa bunun nedenleri araştırılır ve düzeltici önleyici faaliyetler yapılır.</a:t>
            </a:r>
          </a:p>
          <a:p>
            <a:r>
              <a:rPr lang="tr-TR" dirty="0" smtClean="0"/>
              <a:t>Kontrol yapıldığında üretim maliyetleri, hem maliyet türleri itibariyle mümkün olduğunca geniş ayrıma tabi tutulacak hem de maliyet yerleri itibari ile ayrıntılı olarak izlenmiş olacaktır.</a:t>
            </a:r>
            <a:endParaRPr lang="tr-TR" dirty="0"/>
          </a:p>
        </p:txBody>
      </p:sp>
    </p:spTree>
    <p:extLst>
      <p:ext uri="{BB962C8B-B14F-4D97-AF65-F5344CB8AC3E}">
        <p14:creationId xmlns:p14="http://schemas.microsoft.com/office/powerpoint/2010/main" val="2625001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 Planlamaya Yardımcı Olmak</a:t>
            </a:r>
            <a:endParaRPr lang="tr-TR" dirty="0"/>
          </a:p>
        </p:txBody>
      </p:sp>
      <p:sp>
        <p:nvSpPr>
          <p:cNvPr id="3" name="İçerik Yer Tutucusu 2"/>
          <p:cNvSpPr>
            <a:spLocks noGrp="1"/>
          </p:cNvSpPr>
          <p:nvPr>
            <p:ph idx="1"/>
          </p:nvPr>
        </p:nvSpPr>
        <p:spPr/>
        <p:txBody>
          <a:bodyPr/>
          <a:lstStyle/>
          <a:p>
            <a:r>
              <a:rPr lang="tr-TR" dirty="0" smtClean="0"/>
              <a:t>Planlama ileriye yönelik tahmin ya da öngörülerde bulunmaktır.</a:t>
            </a:r>
          </a:p>
          <a:p>
            <a:endParaRPr lang="tr-TR" dirty="0" smtClean="0"/>
          </a:p>
          <a:p>
            <a:r>
              <a:rPr lang="tr-TR" dirty="0" smtClean="0"/>
              <a:t>Planlama yapılması için maliyet muhasebesi bilgilerine de ihtiyaç vardır.</a:t>
            </a:r>
          </a:p>
          <a:p>
            <a:endParaRPr lang="tr-TR" dirty="0"/>
          </a:p>
          <a:p>
            <a:r>
              <a:rPr lang="tr-TR" dirty="0" smtClean="0"/>
              <a:t>Maliyet muhasebesinden elde edilen bilgiler, işletmelerin önemli bir kontrol aracı olan bütçelerin hazırlanmasında başvurulan vazgeçilmez kaynaklardandır.</a:t>
            </a:r>
            <a:endParaRPr lang="tr-TR" dirty="0"/>
          </a:p>
        </p:txBody>
      </p:sp>
    </p:spTree>
    <p:extLst>
      <p:ext uri="{BB962C8B-B14F-4D97-AF65-F5344CB8AC3E}">
        <p14:creationId xmlns:p14="http://schemas.microsoft.com/office/powerpoint/2010/main" val="7011761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1532</Words>
  <Application>Microsoft Office PowerPoint</Application>
  <PresentationFormat>Geniş ekran</PresentationFormat>
  <Paragraphs>158</Paragraphs>
  <Slides>27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27</vt:i4>
      </vt:variant>
    </vt:vector>
  </HeadingPairs>
  <TitlesOfParts>
    <vt:vector size="32" baseType="lpstr">
      <vt:lpstr>Arial</vt:lpstr>
      <vt:lpstr>Calibri</vt:lpstr>
      <vt:lpstr>Calibri Light</vt:lpstr>
      <vt:lpstr>Wingdings</vt:lpstr>
      <vt:lpstr>Office Teması</vt:lpstr>
      <vt:lpstr>SAĞLIK İŞLETMELERİNDE MALİYET DEPO STOK VE ENVANTER YÖNETİMİ</vt:lpstr>
      <vt:lpstr>Maliyet Muhasebesi Kavramı</vt:lpstr>
      <vt:lpstr>Muhasebede Bilgi Akışı</vt:lpstr>
      <vt:lpstr>Maliyet Muhasebesi İle İlgili Temel Kavramlar</vt:lpstr>
      <vt:lpstr>Maliyet Muhasebesinin Tanımı</vt:lpstr>
      <vt:lpstr>Maliyet Muhasebesinin Amaç ve Kapsamı</vt:lpstr>
      <vt:lpstr>1) Mamullerin Maliyetini Saptamak</vt:lpstr>
      <vt:lpstr>2) Maliyet Kontrolüne Yardımcı Olmak</vt:lpstr>
      <vt:lpstr>3) Planlamaya Yardımcı Olmak</vt:lpstr>
      <vt:lpstr>4) Özel Yönetim Kararlarına Yardımcı Olmak</vt:lpstr>
      <vt:lpstr>Karar verme süreci aşamaları:</vt:lpstr>
      <vt:lpstr>Maliyet Muhasebesinin Önemi</vt:lpstr>
      <vt:lpstr>Hastanelerde maliyet muhasebesinin uygulanabilmesi için:</vt:lpstr>
      <vt:lpstr>Maliyet, Gider ve Harcama Kavramları</vt:lpstr>
      <vt:lpstr>Maliyet, Gider ve Harcama Kavramları</vt:lpstr>
      <vt:lpstr>Maliyet, Gider ve Harcama Kavramları</vt:lpstr>
      <vt:lpstr>Maliyet, Gider ve Harcama Kavramları</vt:lpstr>
      <vt:lpstr>Maliyet, gider ve ödeme arasındaki bağlantılar</vt:lpstr>
      <vt:lpstr>Tek Düzen Hesap Planına Göre Maliyet Hesapları</vt:lpstr>
      <vt:lpstr>Maliyet Muhasebesi 7/A Seçeneği</vt:lpstr>
      <vt:lpstr>Maliyet Muhasebesi 7/A Seçeneği</vt:lpstr>
      <vt:lpstr>Maliyet Muhasebesi 7/A Seçeneği</vt:lpstr>
      <vt:lpstr>Gider Çeşitleri Hesaplarının Kodlanmasında Esas Alının Sınıflama</vt:lpstr>
      <vt:lpstr>PowerPoint Sunusu</vt:lpstr>
      <vt:lpstr>740 Hizmet Üretim Maliyeti Hesabı </vt:lpstr>
      <vt:lpstr>741 Hizmet Üretim Maliyeti Yansıtma Hesabı</vt:lpstr>
      <vt:lpstr>742 Hizmet Üretim Maliyet Fark Hesabı</vt:lpstr>
    </vt:vector>
  </TitlesOfParts>
  <Company>xXx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İŞLETMELERİNDE MALİYET DEPO STOK VE ENVANTER YÖNETİMİ</dc:title>
  <dc:creator>casper2</dc:creator>
  <cp:lastModifiedBy>casper2</cp:lastModifiedBy>
  <cp:revision>21</cp:revision>
  <dcterms:created xsi:type="dcterms:W3CDTF">2017-01-30T07:32:59Z</dcterms:created>
  <dcterms:modified xsi:type="dcterms:W3CDTF">2017-01-30T13:32:58Z</dcterms:modified>
</cp:coreProperties>
</file>