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61" r:id="rId7"/>
    <p:sldId id="263" r:id="rId8"/>
    <p:sldId id="264" r:id="rId9"/>
    <p:sldId id="274" r:id="rId10"/>
    <p:sldId id="269" r:id="rId11"/>
    <p:sldId id="279" r:id="rId12"/>
    <p:sldId id="280" r:id="rId13"/>
    <p:sldId id="281" r:id="rId14"/>
    <p:sldId id="270" r:id="rId15"/>
    <p:sldId id="271" r:id="rId16"/>
    <p:sldId id="276" r:id="rId17"/>
    <p:sldId id="277" r:id="rId18"/>
    <p:sldId id="278" r:id="rId19"/>
    <p:sldId id="272" r:id="rId20"/>
    <p:sldId id="273" r:id="rId21"/>
    <p:sldId id="285" r:id="rId22"/>
    <p:sldId id="286" r:id="rId23"/>
    <p:sldId id="287" r:id="rId24"/>
    <p:sldId id="282" r:id="rId25"/>
    <p:sldId id="284"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400800" y="6355080"/>
            <a:ext cx="2286000" cy="365760"/>
          </a:xfrm>
        </p:spPr>
        <p:txBody>
          <a:bodyPr/>
          <a:lstStyle>
            <a:lvl1pPr>
              <a:defRPr sz="1400"/>
            </a:lvl1pPr>
          </a:lstStyle>
          <a:p>
            <a:fld id="{A23720DD-5B6D-40BF-8493-A6B52D484E6B}" type="datetimeFigureOut">
              <a:rPr lang="tr-TR" smtClean="0"/>
              <a:t>9.2.2017</a:t>
            </a:fld>
            <a:endParaRPr lang="tr-TR"/>
          </a:p>
        </p:txBody>
      </p:sp>
      <p:sp>
        <p:nvSpPr>
          <p:cNvPr id="17" name="Altbilgi Yer Tutucusu 16"/>
          <p:cNvSpPr>
            <a:spLocks noGrp="1"/>
          </p:cNvSpPr>
          <p:nvPr>
            <p:ph type="ftr" sz="quarter" idx="11"/>
          </p:nvPr>
        </p:nvSpPr>
        <p:spPr>
          <a:xfrm>
            <a:off x="2898648" y="6355080"/>
            <a:ext cx="3474720" cy="365760"/>
          </a:xfrm>
        </p:spPr>
        <p:txBody>
          <a:bodyPr/>
          <a:lstStyle/>
          <a:p>
            <a:endParaRPr lang="tr-TR"/>
          </a:p>
        </p:txBody>
      </p:sp>
      <p:sp>
        <p:nvSpPr>
          <p:cNvPr id="29" name="Slayt Numarası Yer Tutucusu 28"/>
          <p:cNvSpPr>
            <a:spLocks noGrp="1"/>
          </p:cNvSpPr>
          <p:nvPr>
            <p:ph type="sldNum" sz="quarter" idx="12"/>
          </p:nvPr>
        </p:nvSpPr>
        <p:spPr>
          <a:xfrm>
            <a:off x="1216152" y="6355080"/>
            <a:ext cx="1219200" cy="365760"/>
          </a:xfrm>
        </p:spPr>
        <p:txBody>
          <a:bodyPr/>
          <a:lstStyle/>
          <a:p>
            <a:fld id="{F302176B-0E47-46AC-8F43-DAB4B8A37D06}" type="slidenum">
              <a:rPr lang="tr-TR" smtClean="0"/>
              <a:t>‹#›</a:t>
            </a:fld>
            <a:endParaRPr lang="tr-TR"/>
          </a:p>
        </p:txBody>
      </p:sp>
      <p:sp>
        <p:nvSpPr>
          <p:cNvPr id="21" name="Dikdörtgen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Dikdörtgen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Dikdörtgen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9.2.2017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9.2.2017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Düz Bağlayıcı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kizkenar Üçgen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9.2.2017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6400800" y="6355080"/>
            <a:ext cx="2286000" cy="365760"/>
          </a:xfrm>
        </p:spPr>
        <p:txBody>
          <a:bodyPr/>
          <a:lstStyle/>
          <a:p>
            <a:fld id="{A23720DD-5B6D-40BF-8493-A6B52D484E6B}" type="datetimeFigureOut">
              <a:rPr lang="tr-TR" smtClean="0"/>
              <a:t>9.2.2017</a:t>
            </a:fld>
            <a:endParaRPr lang="tr-TR"/>
          </a:p>
        </p:txBody>
      </p:sp>
      <p:sp>
        <p:nvSpPr>
          <p:cNvPr id="5" name="Altbilgi Yer Tutucusu 4"/>
          <p:cNvSpPr>
            <a:spLocks noGrp="1"/>
          </p:cNvSpPr>
          <p:nvPr>
            <p:ph type="ftr" sz="quarter" idx="11"/>
          </p:nvPr>
        </p:nvSpPr>
        <p:spPr>
          <a:xfrm>
            <a:off x="2898648" y="6355080"/>
            <a:ext cx="3474720" cy="365760"/>
          </a:xfrm>
        </p:spPr>
        <p:txBody>
          <a:bodyPr/>
          <a:lstStyle/>
          <a:p>
            <a:endParaRPr lang="tr-TR"/>
          </a:p>
        </p:txBody>
      </p:sp>
      <p:sp>
        <p:nvSpPr>
          <p:cNvPr id="6" name="Slayt Numarası Yer Tutucusu 5"/>
          <p:cNvSpPr>
            <a:spLocks noGrp="1"/>
          </p:cNvSpPr>
          <p:nvPr>
            <p:ph type="sldNum" sz="quarter" idx="12"/>
          </p:nvPr>
        </p:nvSpPr>
        <p:spPr>
          <a:xfrm>
            <a:off x="1069848" y="6355080"/>
            <a:ext cx="1520952" cy="365760"/>
          </a:xfrm>
        </p:spPr>
        <p:txBody>
          <a:bodyPr/>
          <a:lstStyle/>
          <a:p>
            <a:fld id="{F302176B-0E47-46AC-8F43-DAB4B8A37D06}" type="slidenum">
              <a:rPr lang="tr-TR" smtClean="0"/>
              <a:t>‹#›</a:t>
            </a:fld>
            <a:endParaRPr lang="tr-TR"/>
          </a:p>
        </p:txBody>
      </p:sp>
      <p:sp>
        <p:nvSpPr>
          <p:cNvPr id="7" name="Dikdörtgen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9.2.2017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9.2.2017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9.2.2017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9.2.2017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5" name="Düz Bağlayıcı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9.2.2017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Düz Bağlayıcı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çerik Yer Tutucusu 11"/>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9.2.2017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23720DD-5B6D-40BF-8493-A6B52D484E6B}" type="datetimeFigureOut">
              <a:rPr lang="tr-TR" smtClean="0"/>
              <a:t>9.2.2017</a:t>
            </a:fld>
            <a:endParaRPr lang="tr-TR"/>
          </a:p>
        </p:txBody>
      </p:sp>
      <p:sp>
        <p:nvSpPr>
          <p:cNvPr id="3" name="Altbilgi Yer Tutucusu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302176B-0E47-46AC-8F43-DAB4B8A37D06}" type="slidenum">
              <a:rPr lang="tr-TR" smtClean="0"/>
              <a:t>‹#›</a:t>
            </a:fld>
            <a:endParaRPr lang="tr-TR"/>
          </a:p>
        </p:txBody>
      </p:sp>
      <p:sp>
        <p:nvSpPr>
          <p:cNvPr id="28" name="Düz Bağlayıcı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Düz Bağlayıcı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kizkenar Üçgen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Kalite </a:t>
            </a:r>
            <a:r>
              <a:rPr lang="tr-TR" dirty="0"/>
              <a:t>İyileştirmede Ekip Çalışması</a:t>
            </a:r>
          </a:p>
        </p:txBody>
      </p:sp>
      <p:sp>
        <p:nvSpPr>
          <p:cNvPr id="3" name="Alt Başlık 2"/>
          <p:cNvSpPr>
            <a:spLocks noGrp="1"/>
          </p:cNvSpPr>
          <p:nvPr>
            <p:ph type="subTitle" idx="1"/>
          </p:nvPr>
        </p:nvSpPr>
        <p:spPr/>
        <p:txBody>
          <a:bodyPr/>
          <a:lstStyle/>
          <a:p>
            <a:r>
              <a:rPr lang="tr-TR" dirty="0" smtClean="0"/>
              <a:t>Ders- </a:t>
            </a:r>
            <a:r>
              <a:rPr lang="tr-TR" dirty="0"/>
              <a:t>4</a:t>
            </a:r>
          </a:p>
        </p:txBody>
      </p:sp>
    </p:spTree>
    <p:extLst>
      <p:ext uri="{BB962C8B-B14F-4D97-AF65-F5344CB8AC3E}">
        <p14:creationId xmlns:p14="http://schemas.microsoft.com/office/powerpoint/2010/main" val="366064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Toplam Kalite Yönetiminde Ekip Üyeleri Ödüllendirilir</a:t>
            </a:r>
            <a:endParaRPr lang="tr-TR" dirty="0"/>
          </a:p>
        </p:txBody>
      </p:sp>
      <p:pic>
        <p:nvPicPr>
          <p:cNvPr id="4098" name="Picture 2" descr="http://www.corumehlibeytvakfi.com/Content/Folder/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91" y="2420888"/>
            <a:ext cx="3418402"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4067944" y="3649038"/>
            <a:ext cx="1584176" cy="43204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pic>
        <p:nvPicPr>
          <p:cNvPr id="4100" name="Picture 4" descr="http://www.halklailiskiler.com/resim/750/750/Dunyada-en-cok-odul-alan-ajanslar_13263556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48394"/>
            <a:ext cx="3033336" cy="273679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22091" y="5229200"/>
            <a:ext cx="3285813" cy="369332"/>
          </a:xfrm>
          <a:prstGeom prst="rect">
            <a:avLst/>
          </a:prstGeom>
          <a:noFill/>
        </p:spPr>
        <p:txBody>
          <a:bodyPr wrap="square" rtlCol="0">
            <a:spAutoFit/>
          </a:bodyPr>
          <a:lstStyle/>
          <a:p>
            <a:pPr algn="ctr"/>
            <a:r>
              <a:rPr lang="tr-TR" i="1" dirty="0" smtClean="0"/>
              <a:t>Başarı</a:t>
            </a:r>
            <a:endParaRPr lang="tr-TR" i="1" dirty="0"/>
          </a:p>
        </p:txBody>
      </p:sp>
      <p:sp>
        <p:nvSpPr>
          <p:cNvPr id="8" name="Metin kutusu 7"/>
          <p:cNvSpPr txBox="1"/>
          <p:nvPr/>
        </p:nvSpPr>
        <p:spPr>
          <a:xfrm>
            <a:off x="5625721" y="5085750"/>
            <a:ext cx="3285813" cy="369332"/>
          </a:xfrm>
          <a:prstGeom prst="rect">
            <a:avLst/>
          </a:prstGeom>
          <a:noFill/>
        </p:spPr>
        <p:txBody>
          <a:bodyPr wrap="square" rtlCol="0">
            <a:spAutoFit/>
          </a:bodyPr>
          <a:lstStyle/>
          <a:p>
            <a:pPr algn="ctr"/>
            <a:r>
              <a:rPr lang="tr-TR" i="1" dirty="0" smtClean="0"/>
              <a:t>Ödül</a:t>
            </a:r>
            <a:endParaRPr lang="tr-TR" i="1" dirty="0"/>
          </a:p>
        </p:txBody>
      </p:sp>
    </p:spTree>
    <p:extLst>
      <p:ext uri="{BB962C8B-B14F-4D97-AF65-F5344CB8AC3E}">
        <p14:creationId xmlns:p14="http://schemas.microsoft.com/office/powerpoint/2010/main" val="357489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tr-TR" dirty="0" smtClean="0"/>
              <a:t>Ekiplerin </a:t>
            </a:r>
            <a:r>
              <a:rPr lang="tr-TR" dirty="0"/>
              <a:t>S</a:t>
            </a:r>
            <a:r>
              <a:rPr lang="tr-TR" dirty="0" smtClean="0"/>
              <a:t>ınıflandırılması</a:t>
            </a:r>
            <a:endParaRPr lang="tr-TR" dirty="0" smtClean="0"/>
          </a:p>
        </p:txBody>
      </p:sp>
      <p:sp>
        <p:nvSpPr>
          <p:cNvPr id="1434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EA51E7-9A4C-4DE3-B798-3C5921BB6D16}" type="slidenum">
              <a:rPr lang="tr-TR" smtClean="0">
                <a:solidFill>
                  <a:srgbClr val="FFFFFF"/>
                </a:solidFill>
              </a:rPr>
              <a:pPr eaLnBrk="1" hangingPunct="1"/>
              <a:t>11</a:t>
            </a:fld>
            <a:endParaRPr lang="tr-TR" smtClean="0">
              <a:solidFill>
                <a:srgbClr val="FFFFFF"/>
              </a:solidFill>
            </a:endParaRPr>
          </a:p>
        </p:txBody>
      </p:sp>
      <p:sp>
        <p:nvSpPr>
          <p:cNvPr id="14339" name="Rectangle 3"/>
          <p:cNvSpPr>
            <a:spLocks noGrp="1" noChangeArrowheads="1"/>
          </p:cNvSpPr>
          <p:nvPr>
            <p:ph sz="quarter" idx="1"/>
          </p:nvPr>
        </p:nvSpPr>
        <p:spPr>
          <a:xfrm>
            <a:off x="457200" y="1600200"/>
            <a:ext cx="8291264" cy="4873625"/>
          </a:xfrm>
        </p:spPr>
        <p:txBody>
          <a:bodyPr/>
          <a:lstStyle/>
          <a:p>
            <a:pPr algn="just" eaLnBrk="1" hangingPunct="1">
              <a:buFontTx/>
              <a:buNone/>
            </a:pPr>
            <a:r>
              <a:rPr lang="tr-TR" dirty="0" smtClean="0"/>
              <a:t>Ekipler</a:t>
            </a:r>
            <a:r>
              <a:rPr lang="tr-TR" dirty="0" smtClean="0"/>
              <a:t> </a:t>
            </a:r>
            <a:r>
              <a:rPr lang="tr-TR" dirty="0" smtClean="0"/>
              <a:t>en basit biçimde dört grupta sınıflandırılabilir.</a:t>
            </a:r>
          </a:p>
          <a:p>
            <a:pPr algn="just" eaLnBrk="1" hangingPunct="1"/>
            <a:r>
              <a:rPr lang="tr-TR" dirty="0" smtClean="0"/>
              <a:t>Sorun çözücü Ekipleri (Kalite Kontrol Çemberleri)</a:t>
            </a:r>
          </a:p>
          <a:p>
            <a:pPr algn="just" eaLnBrk="1" hangingPunct="1"/>
            <a:r>
              <a:rPr lang="tr-TR" dirty="0" smtClean="0"/>
              <a:t>Otonom Çalışma Ekipleri (Kendi kendini yöneten takımlar)</a:t>
            </a:r>
          </a:p>
          <a:p>
            <a:pPr algn="just" eaLnBrk="1" hangingPunct="1"/>
            <a:r>
              <a:rPr lang="tr-TR" dirty="0" smtClean="0"/>
              <a:t>Çapraz-fonksiyonlu Ekipler</a:t>
            </a:r>
          </a:p>
          <a:p>
            <a:pPr algn="just" eaLnBrk="1" hangingPunct="1"/>
            <a:r>
              <a:rPr lang="tr-TR" dirty="0" smtClean="0"/>
              <a:t>Sanal Ekipler</a:t>
            </a:r>
          </a:p>
          <a:p>
            <a:pPr eaLnBrk="1" hangingPunct="1"/>
            <a:endParaRPr lang="tr-TR" dirty="0" smtClean="0"/>
          </a:p>
        </p:txBody>
      </p:sp>
    </p:spTree>
    <p:extLst>
      <p:ext uri="{BB962C8B-B14F-4D97-AF65-F5344CB8AC3E}">
        <p14:creationId xmlns:p14="http://schemas.microsoft.com/office/powerpoint/2010/main" val="808118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Toplam Kalite Yönetimde Ekipler</a:t>
            </a:r>
          </a:p>
        </p:txBody>
      </p:sp>
      <p:sp>
        <p:nvSpPr>
          <p:cNvPr id="3" name="İçerik Yer Tutucusu 2"/>
          <p:cNvSpPr>
            <a:spLocks noGrp="1"/>
          </p:cNvSpPr>
          <p:nvPr>
            <p:ph sz="quarter" idx="1"/>
          </p:nvPr>
        </p:nvSpPr>
        <p:spPr/>
        <p:txBody>
          <a:bodyPr/>
          <a:lstStyle/>
          <a:p>
            <a:pPr algn="just"/>
            <a:r>
              <a:rPr lang="tr-TR" dirty="0" err="1" smtClean="0"/>
              <a:t>TKY’de</a:t>
            </a:r>
            <a:r>
              <a:rPr lang="tr-TR" dirty="0" smtClean="0"/>
              <a:t> ekiplerin genel adı </a:t>
            </a:r>
            <a:r>
              <a:rPr lang="tr-TR" b="1" dirty="0" smtClean="0">
                <a:solidFill>
                  <a:srgbClr val="00B050"/>
                </a:solidFill>
              </a:rPr>
              <a:t>Kalite </a:t>
            </a:r>
            <a:r>
              <a:rPr lang="tr-TR" b="1" dirty="0" err="1" smtClean="0">
                <a:solidFill>
                  <a:srgbClr val="00B050"/>
                </a:solidFill>
              </a:rPr>
              <a:t>Çemberleri</a:t>
            </a:r>
            <a:r>
              <a:rPr lang="tr-TR" dirty="0" err="1" smtClean="0"/>
              <a:t>’dir</a:t>
            </a:r>
            <a:r>
              <a:rPr lang="tr-TR" dirty="0" smtClean="0"/>
              <a:t>. </a:t>
            </a:r>
            <a:r>
              <a:rPr lang="tr-TR" dirty="0" smtClean="0">
                <a:solidFill>
                  <a:srgbClr val="FF0000"/>
                </a:solidFill>
              </a:rPr>
              <a:t>Kalite ekipleri </a:t>
            </a:r>
            <a:r>
              <a:rPr lang="tr-TR" dirty="0" smtClean="0"/>
              <a:t>veya </a:t>
            </a:r>
            <a:r>
              <a:rPr lang="tr-TR" dirty="0" smtClean="0">
                <a:solidFill>
                  <a:srgbClr val="002060"/>
                </a:solidFill>
              </a:rPr>
              <a:t>kalite kontrol çemberleri </a:t>
            </a:r>
            <a:r>
              <a:rPr lang="tr-TR" dirty="0" smtClean="0"/>
              <a:t>olarak da isimlendirilebilir</a:t>
            </a:r>
            <a:r>
              <a:rPr lang="tr-TR" dirty="0" smtClean="0"/>
              <a:t>.</a:t>
            </a:r>
          </a:p>
          <a:p>
            <a:pPr algn="just"/>
            <a:endParaRPr lang="tr-TR" dirty="0" smtClean="0"/>
          </a:p>
          <a:p>
            <a:pPr algn="just"/>
            <a:r>
              <a:rPr lang="tr-TR" dirty="0" smtClean="0"/>
              <a:t>Kalite Çemberleri, kaliteyle ilgili sorunları çözmek için kurulan, işletme personelinden oluşan ve belirli aralıklarla toplanan gönüllü çalışma gruplarıdır.</a:t>
            </a:r>
          </a:p>
          <a:p>
            <a:pPr algn="just"/>
            <a:endParaRPr lang="tr-TR" dirty="0"/>
          </a:p>
        </p:txBody>
      </p:sp>
    </p:spTree>
    <p:extLst>
      <p:ext uri="{BB962C8B-B14F-4D97-AF65-F5344CB8AC3E}">
        <p14:creationId xmlns:p14="http://schemas.microsoft.com/office/powerpoint/2010/main" val="30828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Toplam Kalite Yönetimde Ekipler</a:t>
            </a:r>
          </a:p>
        </p:txBody>
      </p:sp>
      <p:sp>
        <p:nvSpPr>
          <p:cNvPr id="3" name="İçerik Yer Tutucusu 2"/>
          <p:cNvSpPr>
            <a:spLocks noGrp="1"/>
          </p:cNvSpPr>
          <p:nvPr>
            <p:ph sz="quarter" idx="1"/>
          </p:nvPr>
        </p:nvSpPr>
        <p:spPr/>
        <p:txBody>
          <a:bodyPr/>
          <a:lstStyle/>
          <a:p>
            <a:pPr algn="just"/>
            <a:r>
              <a:rPr lang="tr-TR" dirty="0" smtClean="0"/>
              <a:t>Kalite Çemberlerinin ortaya çıkış sebebi mevcut organizasyon şemasının kaliteye ulaşma noktasında yeterli fonksiyonelliğe sahip olmamasıdır.</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282037603"/>
              </p:ext>
            </p:extLst>
          </p:nvPr>
        </p:nvGraphicFramePr>
        <p:xfrm>
          <a:off x="737143" y="3284984"/>
          <a:ext cx="7704855" cy="2448273"/>
        </p:xfrm>
        <a:graphic>
          <a:graphicData uri="http://schemas.openxmlformats.org/drawingml/2006/table">
            <a:tbl>
              <a:tblPr firstRow="1" bandRow="1">
                <a:tableStyleId>{ED083AE6-46FA-4A59-8FB0-9F97EB10719F}</a:tableStyleId>
              </a:tblPr>
              <a:tblGrid>
                <a:gridCol w="2568285"/>
                <a:gridCol w="2568285"/>
                <a:gridCol w="2568285"/>
              </a:tblGrid>
              <a:tr h="816091">
                <a:tc>
                  <a:txBody>
                    <a:bodyPr/>
                    <a:lstStyle/>
                    <a:p>
                      <a:r>
                        <a:rPr lang="tr-TR" b="0" dirty="0" smtClean="0"/>
                        <a:t>Hasta</a:t>
                      </a:r>
                      <a:r>
                        <a:rPr lang="tr-TR" b="0" baseline="0" dirty="0" smtClean="0"/>
                        <a:t> Hakları Komitesi</a:t>
                      </a:r>
                      <a:endParaRPr lang="tr-TR" b="0" dirty="0"/>
                    </a:p>
                  </a:txBody>
                  <a:tcPr/>
                </a:tc>
                <a:tc>
                  <a:txBody>
                    <a:bodyPr/>
                    <a:lstStyle/>
                    <a:p>
                      <a:r>
                        <a:rPr lang="tr-TR" b="0" dirty="0" smtClean="0"/>
                        <a:t>Hasta Güvenliği</a:t>
                      </a:r>
                      <a:r>
                        <a:rPr lang="tr-TR" b="0" baseline="0" dirty="0" smtClean="0"/>
                        <a:t> Komitesi</a:t>
                      </a:r>
                      <a:endParaRPr lang="tr-TR" b="0" dirty="0"/>
                    </a:p>
                  </a:txBody>
                  <a:tcPr/>
                </a:tc>
                <a:tc>
                  <a:txBody>
                    <a:bodyPr/>
                    <a:lstStyle/>
                    <a:p>
                      <a:r>
                        <a:rPr lang="tr-TR" b="0" dirty="0" smtClean="0"/>
                        <a:t>Çalışan</a:t>
                      </a:r>
                      <a:r>
                        <a:rPr lang="tr-TR" b="0" baseline="0" dirty="0" smtClean="0"/>
                        <a:t> Güvenliği Komitesi</a:t>
                      </a:r>
                      <a:endParaRPr lang="tr-TR" b="0" dirty="0"/>
                    </a:p>
                  </a:txBody>
                  <a:tcPr/>
                </a:tc>
              </a:tr>
              <a:tr h="816091">
                <a:tc>
                  <a:txBody>
                    <a:bodyPr/>
                    <a:lstStyle/>
                    <a:p>
                      <a:r>
                        <a:rPr lang="tr-TR" dirty="0" smtClean="0"/>
                        <a:t>Tesis</a:t>
                      </a:r>
                      <a:r>
                        <a:rPr lang="tr-TR" baseline="0" dirty="0" smtClean="0"/>
                        <a:t> Güvenliği Komitesi</a:t>
                      </a:r>
                      <a:endParaRPr lang="tr-TR" dirty="0"/>
                    </a:p>
                  </a:txBody>
                  <a:tcPr/>
                </a:tc>
                <a:tc>
                  <a:txBody>
                    <a:bodyPr/>
                    <a:lstStyle/>
                    <a:p>
                      <a:r>
                        <a:rPr lang="tr-TR" dirty="0" smtClean="0"/>
                        <a:t>Bilgi Güvenliği</a:t>
                      </a:r>
                      <a:r>
                        <a:rPr lang="tr-TR" baseline="0" dirty="0" smtClean="0"/>
                        <a:t> Komitesi</a:t>
                      </a:r>
                      <a:endParaRPr lang="tr-TR" dirty="0"/>
                    </a:p>
                  </a:txBody>
                  <a:tcPr/>
                </a:tc>
                <a:tc>
                  <a:txBody>
                    <a:bodyPr/>
                    <a:lstStyle/>
                    <a:p>
                      <a:r>
                        <a:rPr lang="tr-TR" dirty="0" smtClean="0"/>
                        <a:t>Akılcı İlaç Komitesi</a:t>
                      </a:r>
                      <a:endParaRPr lang="tr-TR" dirty="0"/>
                    </a:p>
                  </a:txBody>
                  <a:tcPr/>
                </a:tc>
              </a:tr>
              <a:tr h="816091">
                <a:tc>
                  <a:txBody>
                    <a:bodyPr/>
                    <a:lstStyle/>
                    <a:p>
                      <a:r>
                        <a:rPr lang="tr-TR" dirty="0" smtClean="0"/>
                        <a:t>Enfeksiyon</a:t>
                      </a:r>
                      <a:r>
                        <a:rPr lang="tr-TR" baseline="0" dirty="0" smtClean="0"/>
                        <a:t> Kontrol Komitesi</a:t>
                      </a:r>
                      <a:endParaRPr lang="tr-TR" dirty="0"/>
                    </a:p>
                  </a:txBody>
                  <a:tcPr/>
                </a:tc>
                <a:tc>
                  <a:txBody>
                    <a:bodyPr/>
                    <a:lstStyle/>
                    <a:p>
                      <a:r>
                        <a:rPr lang="tr-TR" dirty="0" smtClean="0"/>
                        <a:t>Eğitim</a:t>
                      </a:r>
                      <a:r>
                        <a:rPr lang="tr-TR" baseline="0" dirty="0" smtClean="0"/>
                        <a:t> Komitesi</a:t>
                      </a:r>
                      <a:endParaRPr lang="tr-TR" dirty="0"/>
                    </a:p>
                  </a:txBody>
                  <a:tcPr/>
                </a:tc>
                <a:tc>
                  <a:txBody>
                    <a:bodyPr/>
                    <a:lstStyle/>
                    <a:p>
                      <a:r>
                        <a:rPr lang="tr-TR" dirty="0" smtClean="0"/>
                        <a:t>Transfüzyon</a:t>
                      </a:r>
                      <a:r>
                        <a:rPr lang="tr-TR" baseline="0" dirty="0" smtClean="0"/>
                        <a:t> Komitesi</a:t>
                      </a:r>
                      <a:endParaRPr lang="tr-TR" dirty="0"/>
                    </a:p>
                  </a:txBody>
                  <a:tcPr/>
                </a:tc>
              </a:tr>
            </a:tbl>
          </a:graphicData>
        </a:graphic>
      </p:graphicFrame>
      <p:sp>
        <p:nvSpPr>
          <p:cNvPr id="4" name="Metin kutusu 3"/>
          <p:cNvSpPr txBox="1"/>
          <p:nvPr/>
        </p:nvSpPr>
        <p:spPr>
          <a:xfrm>
            <a:off x="810994" y="5805264"/>
            <a:ext cx="7632848" cy="369332"/>
          </a:xfrm>
          <a:prstGeom prst="rect">
            <a:avLst/>
          </a:prstGeom>
          <a:noFill/>
        </p:spPr>
        <p:txBody>
          <a:bodyPr wrap="square" rtlCol="0">
            <a:spAutoFit/>
          </a:bodyPr>
          <a:lstStyle/>
          <a:p>
            <a:pPr algn="ctr"/>
            <a:r>
              <a:rPr lang="tr-TR" b="1" u="sng" dirty="0" smtClean="0">
                <a:solidFill>
                  <a:srgbClr val="00B050"/>
                </a:solidFill>
              </a:rPr>
              <a:t>Çapraz Fonksiyonlu Ekipler</a:t>
            </a:r>
            <a:endParaRPr lang="tr-TR" b="1" u="sng" dirty="0">
              <a:solidFill>
                <a:srgbClr val="00B050"/>
              </a:solidFill>
            </a:endParaRPr>
          </a:p>
        </p:txBody>
      </p:sp>
    </p:spTree>
    <p:extLst>
      <p:ext uri="{BB962C8B-B14F-4D97-AF65-F5344CB8AC3E}">
        <p14:creationId xmlns:p14="http://schemas.microsoft.com/office/powerpoint/2010/main" val="135121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Toplam Kalite Yönetiminde Sorun Çözücü Ekiplerin İşleyişi</a:t>
            </a:r>
            <a:endParaRPr lang="tr-TR" dirty="0"/>
          </a:p>
        </p:txBody>
      </p:sp>
      <p:pic>
        <p:nvPicPr>
          <p:cNvPr id="5122" name="Picture 2" descr="http://arastiralim.net/biyoloji/yasam_bilimi_biyoloji/yasam2dbilimi2dbiyoloji/problem2dbelirleme2dre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70" y="1473280"/>
            <a:ext cx="4142038"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30570" y="1164067"/>
            <a:ext cx="4142038" cy="369332"/>
          </a:xfrm>
          <a:prstGeom prst="rect">
            <a:avLst/>
          </a:prstGeom>
          <a:noFill/>
        </p:spPr>
        <p:txBody>
          <a:bodyPr wrap="square" rtlCol="0">
            <a:spAutoFit/>
          </a:bodyPr>
          <a:lstStyle/>
          <a:p>
            <a:r>
              <a:rPr lang="tr-TR" b="1" dirty="0" smtClean="0">
                <a:solidFill>
                  <a:srgbClr val="0070C0"/>
                </a:solidFill>
              </a:rPr>
              <a:t>1. Adım : </a:t>
            </a:r>
            <a:r>
              <a:rPr lang="tr-TR" sz="1600" b="1" dirty="0" smtClean="0">
                <a:solidFill>
                  <a:srgbClr val="FF0000"/>
                </a:solidFill>
              </a:rPr>
              <a:t>TESPİT</a:t>
            </a:r>
            <a:endParaRPr lang="tr-TR" sz="1600" b="1" dirty="0">
              <a:solidFill>
                <a:srgbClr val="FF0000"/>
              </a:solidFill>
            </a:endParaRPr>
          </a:p>
        </p:txBody>
      </p:sp>
      <p:sp>
        <p:nvSpPr>
          <p:cNvPr id="6" name="Metin kutusu 5"/>
          <p:cNvSpPr txBox="1"/>
          <p:nvPr/>
        </p:nvSpPr>
        <p:spPr>
          <a:xfrm>
            <a:off x="107200" y="3309734"/>
            <a:ext cx="4142038" cy="738664"/>
          </a:xfrm>
          <a:prstGeom prst="rect">
            <a:avLst/>
          </a:prstGeom>
          <a:noFill/>
        </p:spPr>
        <p:txBody>
          <a:bodyPr wrap="square" rtlCol="0">
            <a:spAutoFit/>
          </a:bodyPr>
          <a:lstStyle/>
          <a:p>
            <a:pPr algn="just"/>
            <a:r>
              <a:rPr lang="tr-TR" sz="1400" dirty="0" smtClean="0"/>
              <a:t>Kalite çemberinde ele alınacak problemler beyin fırtınası, balık kılçığı, </a:t>
            </a:r>
            <a:r>
              <a:rPr lang="tr-TR" sz="1400" dirty="0" err="1" smtClean="0"/>
              <a:t>histogram</a:t>
            </a:r>
            <a:r>
              <a:rPr lang="tr-TR" sz="1400" dirty="0" smtClean="0"/>
              <a:t>, maliyet analizleriyle tespit edilir.</a:t>
            </a:r>
            <a:endParaRPr lang="tr-TR" sz="14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229" y="1553587"/>
            <a:ext cx="3888432" cy="1872208"/>
          </a:xfrm>
          <a:prstGeom prst="rect">
            <a:avLst/>
          </a:prstGeom>
        </p:spPr>
      </p:pic>
      <p:sp>
        <p:nvSpPr>
          <p:cNvPr id="9" name="Metin kutusu 8"/>
          <p:cNvSpPr txBox="1"/>
          <p:nvPr/>
        </p:nvSpPr>
        <p:spPr>
          <a:xfrm>
            <a:off x="4606426" y="1182620"/>
            <a:ext cx="4142038" cy="369332"/>
          </a:xfrm>
          <a:prstGeom prst="rect">
            <a:avLst/>
          </a:prstGeom>
          <a:noFill/>
        </p:spPr>
        <p:txBody>
          <a:bodyPr wrap="square" rtlCol="0">
            <a:spAutoFit/>
          </a:bodyPr>
          <a:lstStyle/>
          <a:p>
            <a:r>
              <a:rPr lang="tr-TR" b="1" dirty="0">
                <a:solidFill>
                  <a:srgbClr val="0070C0"/>
                </a:solidFill>
              </a:rPr>
              <a:t>2</a:t>
            </a:r>
            <a:r>
              <a:rPr lang="tr-TR" b="1" dirty="0" smtClean="0">
                <a:solidFill>
                  <a:srgbClr val="0070C0"/>
                </a:solidFill>
              </a:rPr>
              <a:t>. Adım : </a:t>
            </a:r>
            <a:r>
              <a:rPr lang="tr-TR" sz="1600" b="1" dirty="0" smtClean="0">
                <a:solidFill>
                  <a:srgbClr val="FF0000"/>
                </a:solidFill>
              </a:rPr>
              <a:t>PROBLEMİN KÖKENİNE GİT</a:t>
            </a:r>
            <a:endParaRPr lang="tr-TR" sz="1600" b="1" dirty="0">
              <a:solidFill>
                <a:srgbClr val="FF0000"/>
              </a:solidFill>
            </a:endParaRPr>
          </a:p>
        </p:txBody>
      </p:sp>
      <p:sp>
        <p:nvSpPr>
          <p:cNvPr id="10" name="Metin kutusu 9"/>
          <p:cNvSpPr txBox="1"/>
          <p:nvPr/>
        </p:nvSpPr>
        <p:spPr>
          <a:xfrm>
            <a:off x="4704807" y="3345488"/>
            <a:ext cx="4142038" cy="738664"/>
          </a:xfrm>
          <a:prstGeom prst="rect">
            <a:avLst/>
          </a:prstGeom>
          <a:noFill/>
        </p:spPr>
        <p:txBody>
          <a:bodyPr wrap="square" rtlCol="0">
            <a:spAutoFit/>
          </a:bodyPr>
          <a:lstStyle/>
          <a:p>
            <a:pPr algn="just"/>
            <a:r>
              <a:rPr lang="tr-TR" sz="1400" dirty="0" smtClean="0"/>
              <a:t>Tespit edilen problemlerin ana sebebine ulaşmak için kök-neden analizi, </a:t>
            </a:r>
            <a:r>
              <a:rPr lang="tr-TR" sz="1400" dirty="0" err="1" smtClean="0"/>
              <a:t>pareto</a:t>
            </a:r>
            <a:r>
              <a:rPr lang="tr-TR" sz="1400" dirty="0"/>
              <a:t> </a:t>
            </a:r>
            <a:r>
              <a:rPr lang="tr-TR" sz="1400" dirty="0" smtClean="0"/>
              <a:t>analizi, sebep-sonuç analizi gibi yöntemler kullanılır.</a:t>
            </a:r>
            <a:endParaRPr lang="tr-TR" sz="1400" dirty="0"/>
          </a:p>
        </p:txBody>
      </p:sp>
      <p:pic>
        <p:nvPicPr>
          <p:cNvPr id="5126" name="Picture 6" descr="http://www.ekspermedia.com/wp-content/uploads/2014/10/Gayrimenkul-De%C4%9Ferleme-%C3%87%C3%B6z%C3%BCm-Orta%C4%9F%C4%B1-300x1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0" y="4582226"/>
            <a:ext cx="4142038" cy="1257300"/>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107200" y="4028228"/>
            <a:ext cx="4142038" cy="369332"/>
          </a:xfrm>
          <a:prstGeom prst="rect">
            <a:avLst/>
          </a:prstGeom>
          <a:noFill/>
        </p:spPr>
        <p:txBody>
          <a:bodyPr wrap="square" rtlCol="0">
            <a:spAutoFit/>
          </a:bodyPr>
          <a:lstStyle/>
          <a:p>
            <a:r>
              <a:rPr lang="tr-TR" b="1" dirty="0" smtClean="0">
                <a:solidFill>
                  <a:srgbClr val="0070C0"/>
                </a:solidFill>
              </a:rPr>
              <a:t>3. Adım : </a:t>
            </a:r>
            <a:r>
              <a:rPr lang="tr-TR" sz="1600" b="1" dirty="0" smtClean="0">
                <a:solidFill>
                  <a:srgbClr val="FF0000"/>
                </a:solidFill>
              </a:rPr>
              <a:t>ÇÖZÜM ÖNERİLERİNDEN BİRİNİ SEÇ</a:t>
            </a:r>
            <a:endParaRPr lang="tr-TR" sz="1600" b="1" dirty="0">
              <a:solidFill>
                <a:srgbClr val="FF0000"/>
              </a:solidFill>
            </a:endParaRPr>
          </a:p>
        </p:txBody>
      </p:sp>
      <p:sp>
        <p:nvSpPr>
          <p:cNvPr id="13" name="Metin kutusu 12"/>
          <p:cNvSpPr txBox="1"/>
          <p:nvPr/>
        </p:nvSpPr>
        <p:spPr>
          <a:xfrm>
            <a:off x="130570" y="5862932"/>
            <a:ext cx="4142038" cy="523220"/>
          </a:xfrm>
          <a:prstGeom prst="rect">
            <a:avLst/>
          </a:prstGeom>
          <a:noFill/>
        </p:spPr>
        <p:txBody>
          <a:bodyPr wrap="square" rtlCol="0">
            <a:spAutoFit/>
          </a:bodyPr>
          <a:lstStyle/>
          <a:p>
            <a:pPr algn="just"/>
            <a:r>
              <a:rPr lang="tr-TR" sz="1400" dirty="0" smtClean="0"/>
              <a:t>Ekibin ortaya koyduğu çözüm önerilerinde biri seç ve karara bağlayarak yönetime sunulur. </a:t>
            </a:r>
            <a:r>
              <a:rPr lang="tr-TR" sz="1400" dirty="0"/>
              <a:t> </a:t>
            </a:r>
          </a:p>
        </p:txBody>
      </p:sp>
      <p:pic>
        <p:nvPicPr>
          <p:cNvPr id="5128" name="Picture 8" descr="http://us.123rf.com/450wm/newartgraphics/newartgraphics1310/newartgraphics131000087/22603351-yuvarlak-k%C4%B1rm%C4%B1z%C4%B1-%C5%9Fimdi-d%C3%BC%C4%9Fmeye-uygulamak.jpg?ve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807" y="4589645"/>
            <a:ext cx="3888432" cy="1273287"/>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4789092" y="5647488"/>
            <a:ext cx="4142038" cy="954107"/>
          </a:xfrm>
          <a:prstGeom prst="rect">
            <a:avLst/>
          </a:prstGeom>
          <a:noFill/>
        </p:spPr>
        <p:txBody>
          <a:bodyPr wrap="square" rtlCol="0">
            <a:spAutoFit/>
          </a:bodyPr>
          <a:lstStyle/>
          <a:p>
            <a:r>
              <a:rPr lang="tr-TR" sz="1400" dirty="0"/>
              <a:t>Bu aşamada çember üyeleri denedikleri çözümün işlediğini </a:t>
            </a:r>
            <a:r>
              <a:rPr lang="tr-TR" sz="1400" dirty="0" smtClean="0"/>
              <a:t>gösteren </a:t>
            </a:r>
            <a:r>
              <a:rPr lang="tr-TR" sz="1400" dirty="0"/>
              <a:t>ayrıntılı bir rapor </a:t>
            </a:r>
            <a:r>
              <a:rPr lang="tr-TR" sz="1400" dirty="0" smtClean="0"/>
              <a:t>hazırlar ve üst yönetime sunarlar.</a:t>
            </a:r>
            <a:endParaRPr lang="tr-TR" sz="1400" dirty="0"/>
          </a:p>
          <a:p>
            <a:endParaRPr lang="tr-TR" sz="1400" dirty="0"/>
          </a:p>
        </p:txBody>
      </p:sp>
      <p:sp>
        <p:nvSpPr>
          <p:cNvPr id="16" name="Metin kutusu 15"/>
          <p:cNvSpPr txBox="1"/>
          <p:nvPr/>
        </p:nvSpPr>
        <p:spPr>
          <a:xfrm>
            <a:off x="4591324" y="4099119"/>
            <a:ext cx="4537574" cy="369332"/>
          </a:xfrm>
          <a:prstGeom prst="rect">
            <a:avLst/>
          </a:prstGeom>
          <a:noFill/>
        </p:spPr>
        <p:txBody>
          <a:bodyPr wrap="square" rtlCol="0">
            <a:spAutoFit/>
          </a:bodyPr>
          <a:lstStyle/>
          <a:p>
            <a:r>
              <a:rPr lang="tr-TR" b="1" dirty="0">
                <a:solidFill>
                  <a:srgbClr val="0070C0"/>
                </a:solidFill>
              </a:rPr>
              <a:t>4</a:t>
            </a:r>
            <a:r>
              <a:rPr lang="tr-TR" b="1" dirty="0" smtClean="0">
                <a:solidFill>
                  <a:srgbClr val="0070C0"/>
                </a:solidFill>
              </a:rPr>
              <a:t>. Adım :  </a:t>
            </a:r>
            <a:r>
              <a:rPr lang="tr-TR" sz="1600" b="1" dirty="0" smtClean="0">
                <a:solidFill>
                  <a:srgbClr val="FF0000"/>
                </a:solidFill>
              </a:rPr>
              <a:t>SEÇİLEN ÇÖZÜM ÖNERİSİNİ UYGULA</a:t>
            </a:r>
            <a:endParaRPr lang="tr-TR" sz="1600" b="1" dirty="0">
              <a:solidFill>
                <a:srgbClr val="FF0000"/>
              </a:solidFill>
            </a:endParaRPr>
          </a:p>
        </p:txBody>
      </p:sp>
    </p:spTree>
    <p:extLst>
      <p:ext uri="{BB962C8B-B14F-4D97-AF65-F5344CB8AC3E}">
        <p14:creationId xmlns:p14="http://schemas.microsoft.com/office/powerpoint/2010/main" val="336901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Otonom Çalışma Ekipleri/Kendi Kendini Yöneten Ekipler</a:t>
            </a:r>
            <a:endParaRPr lang="tr-TR" dirty="0"/>
          </a:p>
        </p:txBody>
      </p:sp>
      <p:sp>
        <p:nvSpPr>
          <p:cNvPr id="3" name="İçerik Yer Tutucusu 2"/>
          <p:cNvSpPr>
            <a:spLocks noGrp="1"/>
          </p:cNvSpPr>
          <p:nvPr>
            <p:ph sz="quarter" idx="1"/>
          </p:nvPr>
        </p:nvSpPr>
        <p:spPr>
          <a:xfrm>
            <a:off x="395536" y="1700808"/>
            <a:ext cx="8229600" cy="4525963"/>
          </a:xfrm>
        </p:spPr>
        <p:txBody>
          <a:bodyPr>
            <a:normAutofit lnSpcReduction="10000"/>
          </a:bodyPr>
          <a:lstStyle/>
          <a:p>
            <a:pPr algn="just"/>
            <a:r>
              <a:rPr lang="tr-TR" dirty="0"/>
              <a:t>T</a:t>
            </a:r>
            <a:r>
              <a:rPr lang="tr-TR" dirty="0" smtClean="0"/>
              <a:t>emel yönetim </a:t>
            </a:r>
            <a:r>
              <a:rPr lang="tr-TR" dirty="0"/>
              <a:t>fonksiyonu olan planlamayı kendisi yapan, iş dağılımını kendisi kararlaştıran ve üretim için </a:t>
            </a:r>
            <a:r>
              <a:rPr lang="tr-TR" dirty="0" smtClean="0"/>
              <a:t>gerekli </a:t>
            </a:r>
            <a:r>
              <a:rPr lang="tr-TR" dirty="0"/>
              <a:t>kararları kendisi veren </a:t>
            </a:r>
            <a:r>
              <a:rPr lang="tr-TR" dirty="0" smtClean="0"/>
              <a:t>ekiplerdir.</a:t>
            </a:r>
          </a:p>
          <a:p>
            <a:pPr algn="just"/>
            <a:endParaRPr lang="tr-TR" dirty="0"/>
          </a:p>
          <a:p>
            <a:pPr algn="just"/>
            <a:r>
              <a:rPr lang="tr-TR" dirty="0" err="1"/>
              <a:t>TKY’nin</a:t>
            </a:r>
            <a:r>
              <a:rPr lang="tr-TR" dirty="0"/>
              <a:t> motivasyon ve insan ayağını teşkil eden </a:t>
            </a:r>
            <a:r>
              <a:rPr lang="tr-TR" dirty="0" smtClean="0"/>
              <a:t>kalite </a:t>
            </a:r>
            <a:r>
              <a:rPr lang="tr-TR" dirty="0"/>
              <a:t>kontrol çemberlerinin daha olgunlaşmış ve kurumsallaşmış halini </a:t>
            </a:r>
            <a:r>
              <a:rPr lang="tr-TR" dirty="0" smtClean="0"/>
              <a:t>oluşturmaktadırlar.</a:t>
            </a:r>
          </a:p>
          <a:p>
            <a:pPr algn="just"/>
            <a:endParaRPr lang="tr-TR" dirty="0"/>
          </a:p>
          <a:p>
            <a:pPr algn="just"/>
            <a:r>
              <a:rPr lang="tr-TR" dirty="0"/>
              <a:t>Tanımlanabilir nitelikte tek bir ürün ya da hizmetin üretim sürecinde yer </a:t>
            </a:r>
            <a:r>
              <a:rPr lang="tr-TR" dirty="0" smtClean="0"/>
              <a:t>alan </a:t>
            </a:r>
            <a:r>
              <a:rPr lang="tr-TR" dirty="0"/>
              <a:t>ekipler, kendi kendini yöneten ekip olarak </a:t>
            </a:r>
            <a:r>
              <a:rPr lang="tr-TR" dirty="0" smtClean="0"/>
              <a:t>değerlendirilebilmektedir.</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7697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Otonom Çalışma Ekipleri/Kendi Kendini Yöneten Ekipler</a:t>
            </a:r>
          </a:p>
        </p:txBody>
      </p:sp>
      <p:sp>
        <p:nvSpPr>
          <p:cNvPr id="3" name="İçerik Yer Tutucusu 2"/>
          <p:cNvSpPr>
            <a:spLocks noGrp="1"/>
          </p:cNvSpPr>
          <p:nvPr>
            <p:ph sz="quarter" idx="1"/>
          </p:nvPr>
        </p:nvSpPr>
        <p:spPr>
          <a:xfrm>
            <a:off x="395536" y="1484784"/>
            <a:ext cx="8229600" cy="4525963"/>
          </a:xfrm>
        </p:spPr>
        <p:txBody>
          <a:bodyPr>
            <a:normAutofit lnSpcReduction="10000"/>
          </a:bodyPr>
          <a:lstStyle/>
          <a:p>
            <a:pPr algn="just"/>
            <a:r>
              <a:rPr lang="tr-TR" dirty="0"/>
              <a:t>Yönetim ile iş birliği </a:t>
            </a:r>
            <a:r>
              <a:rPr lang="tr-TR" dirty="0" smtClean="0"/>
              <a:t>içinde </a:t>
            </a:r>
            <a:r>
              <a:rPr lang="tr-TR" dirty="0"/>
              <a:t>kendi amaçlarını ve bu amaçları nasıl gerçekleştireceğini, amaçlara yönelik işleri nasıl </a:t>
            </a:r>
            <a:r>
              <a:rPr lang="tr-TR" dirty="0" smtClean="0"/>
              <a:t>planlayacağını </a:t>
            </a:r>
            <a:r>
              <a:rPr lang="tr-TR" dirty="0"/>
              <a:t>kendileri belirler</a:t>
            </a:r>
            <a:r>
              <a:rPr lang="tr-TR" dirty="0" smtClean="0"/>
              <a:t>.</a:t>
            </a:r>
          </a:p>
          <a:p>
            <a:pPr algn="just"/>
            <a:endParaRPr lang="tr-TR" dirty="0" smtClean="0"/>
          </a:p>
          <a:p>
            <a:pPr algn="just"/>
            <a:r>
              <a:rPr lang="tr-TR" dirty="0" smtClean="0"/>
              <a:t>Bu ekiplerde </a:t>
            </a:r>
            <a:r>
              <a:rPr lang="tr-TR" dirty="0"/>
              <a:t>ekip çalışması ile sağlanan, öğrenme ve üyeler arasında </a:t>
            </a:r>
            <a:r>
              <a:rPr lang="tr-TR" dirty="0" smtClean="0"/>
              <a:t>sağlanan </a:t>
            </a:r>
            <a:r>
              <a:rPr lang="tr-TR" dirty="0"/>
              <a:t>bağlılık nedeniyle yetenek ve becerilerin de üyeler arasında değişebildiği </a:t>
            </a:r>
            <a:r>
              <a:rPr lang="tr-TR" dirty="0" smtClean="0"/>
              <a:t>görülmektedir.</a:t>
            </a:r>
          </a:p>
          <a:p>
            <a:pPr algn="just"/>
            <a:endParaRPr lang="tr-TR" dirty="0" smtClean="0"/>
          </a:p>
          <a:p>
            <a:pPr algn="just"/>
            <a:r>
              <a:rPr lang="tr-TR" dirty="0" smtClean="0"/>
              <a:t>Her </a:t>
            </a:r>
            <a:r>
              <a:rPr lang="tr-TR" dirty="0"/>
              <a:t>ekip küçük bir işletme gibi davranır. Kendi süreçlerini </a:t>
            </a:r>
            <a:r>
              <a:rPr lang="tr-TR" dirty="0" smtClean="0"/>
              <a:t>kendileri </a:t>
            </a:r>
            <a:r>
              <a:rPr lang="tr-TR" dirty="0"/>
              <a:t>seçerler ve sürecin kalite kontrolü de bizzat ekip üyeleri tarafından </a:t>
            </a:r>
            <a:r>
              <a:rPr lang="tr-TR" dirty="0" smtClean="0"/>
              <a:t>üstlenilmiştir.</a:t>
            </a:r>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43494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Otonom Çalışma Ekipleri/Kendi Kendini Yöneten Ekipler</a:t>
            </a:r>
          </a:p>
        </p:txBody>
      </p:sp>
      <p:sp>
        <p:nvSpPr>
          <p:cNvPr id="3" name="İçerik Yer Tutucusu 2"/>
          <p:cNvSpPr>
            <a:spLocks noGrp="1"/>
          </p:cNvSpPr>
          <p:nvPr>
            <p:ph sz="quarter" idx="1"/>
          </p:nvPr>
        </p:nvSpPr>
        <p:spPr/>
        <p:txBody>
          <a:bodyPr/>
          <a:lstStyle/>
          <a:p>
            <a:pPr algn="just"/>
            <a:r>
              <a:rPr lang="tr-TR" dirty="0"/>
              <a:t>Kendi kendini yöneten ekiplerin problem çözme ekiplerinden en önemli farkı, problemin </a:t>
            </a:r>
            <a:r>
              <a:rPr lang="tr-TR" dirty="0" smtClean="0"/>
              <a:t>çözümüne </a:t>
            </a:r>
            <a:r>
              <a:rPr lang="tr-TR" dirty="0"/>
              <a:t>yönelik fikirleri ürettikten sonra bunları </a:t>
            </a:r>
            <a:r>
              <a:rPr lang="tr-TR" dirty="0" smtClean="0"/>
              <a:t>uygulamada daha serbesttirler. </a:t>
            </a:r>
          </a:p>
          <a:p>
            <a:pPr algn="just"/>
            <a:endParaRPr lang="tr-TR" dirty="0"/>
          </a:p>
          <a:p>
            <a:pPr algn="just"/>
            <a:r>
              <a:rPr lang="tr-TR" dirty="0" smtClean="0"/>
              <a:t>Kendi </a:t>
            </a:r>
            <a:r>
              <a:rPr lang="tr-TR" dirty="0"/>
              <a:t>kendini yöneten ekipler bu </a:t>
            </a:r>
            <a:r>
              <a:rPr lang="tr-TR" dirty="0" smtClean="0">
                <a:solidFill>
                  <a:srgbClr val="FF0000"/>
                </a:solidFill>
              </a:rPr>
              <a:t>uygulamaların </a:t>
            </a:r>
            <a:r>
              <a:rPr lang="tr-TR" dirty="0">
                <a:solidFill>
                  <a:srgbClr val="FF0000"/>
                </a:solidFill>
              </a:rPr>
              <a:t>sonuçlarının tüm sorumluluğunu üzerlerine alırlar</a:t>
            </a:r>
            <a:r>
              <a:rPr lang="tr-TR" dirty="0"/>
              <a:t>.</a:t>
            </a:r>
          </a:p>
          <a:p>
            <a:endParaRPr lang="tr-TR" dirty="0"/>
          </a:p>
          <a:p>
            <a:endParaRPr lang="tr-TR" dirty="0"/>
          </a:p>
        </p:txBody>
      </p:sp>
    </p:spTree>
    <p:extLst>
      <p:ext uri="{BB962C8B-B14F-4D97-AF65-F5344CB8AC3E}">
        <p14:creationId xmlns:p14="http://schemas.microsoft.com/office/powerpoint/2010/main" val="4059883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5770984" cy="1143000"/>
          </a:xfrm>
        </p:spPr>
        <p:txBody>
          <a:bodyPr>
            <a:normAutofit/>
          </a:bodyPr>
          <a:lstStyle/>
          <a:p>
            <a:r>
              <a:rPr lang="tr-TR" dirty="0" smtClean="0"/>
              <a:t>Çapraz Fonksiyonlu Ekipler</a:t>
            </a:r>
            <a:endParaRPr lang="tr-TR" dirty="0"/>
          </a:p>
        </p:txBody>
      </p:sp>
      <p:sp>
        <p:nvSpPr>
          <p:cNvPr id="3" name="İçerik Yer Tutucusu 2"/>
          <p:cNvSpPr>
            <a:spLocks noGrp="1"/>
          </p:cNvSpPr>
          <p:nvPr>
            <p:ph sz="quarter" idx="1"/>
          </p:nvPr>
        </p:nvSpPr>
        <p:spPr/>
        <p:txBody>
          <a:bodyPr>
            <a:normAutofit/>
          </a:bodyPr>
          <a:lstStyle/>
          <a:p>
            <a:pPr algn="just"/>
            <a:r>
              <a:rPr lang="tr-TR" dirty="0"/>
              <a:t>Çapraz fonksiyonlu ekipler (kalite proje ekipleri, proje ekipleri, karşılıklı fonksiyonel ekipler), </a:t>
            </a:r>
            <a:r>
              <a:rPr lang="tr-TR" dirty="0" smtClean="0"/>
              <a:t>üyelerini </a:t>
            </a:r>
            <a:r>
              <a:rPr lang="tr-TR" dirty="0"/>
              <a:t>çeşitli işletme fonksiyonlarından gelen kişilerin oluşturduğu ekiplerdir</a:t>
            </a:r>
            <a:r>
              <a:rPr lang="tr-TR" dirty="0" smtClean="0"/>
              <a:t>.</a:t>
            </a:r>
          </a:p>
          <a:p>
            <a:pPr algn="just"/>
            <a:endParaRPr lang="tr-TR" dirty="0" smtClean="0"/>
          </a:p>
          <a:p>
            <a:pPr algn="just"/>
            <a:r>
              <a:rPr lang="tr-TR" dirty="0"/>
              <a:t>Mühendislik, pazarlama, finans, imalat ve insan </a:t>
            </a:r>
            <a:r>
              <a:rPr lang="tr-TR" dirty="0" smtClean="0"/>
              <a:t>kaynakları </a:t>
            </a:r>
            <a:r>
              <a:rPr lang="tr-TR" dirty="0"/>
              <a:t>dallarından gelen kişilerin oluşturduğu ekip, bu anlamda bir çapraz ekiptir</a:t>
            </a:r>
            <a:r>
              <a:rPr lang="tr-TR" dirty="0" smtClean="0"/>
              <a:t>.</a:t>
            </a:r>
          </a:p>
          <a:p>
            <a:pPr algn="just"/>
            <a:endParaRPr lang="tr-TR" dirty="0" smtClean="0"/>
          </a:p>
          <a:p>
            <a:pPr algn="just"/>
            <a:r>
              <a:rPr lang="tr-TR" dirty="0"/>
              <a:t>Bu anlamda işletmelerde komiteler aracılığıyla yönetim bir nevi çapraz fonksiyonlu ekip özellikleri göstermektedir.</a:t>
            </a:r>
          </a:p>
          <a:p>
            <a:pPr algn="just"/>
            <a:endParaRPr lang="tr-TR" dirty="0"/>
          </a:p>
          <a:p>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33500"/>
            <a:ext cx="2047203" cy="1222366"/>
          </a:xfrm>
          <a:prstGeom prst="rect">
            <a:avLst/>
          </a:prstGeom>
        </p:spPr>
      </p:pic>
    </p:spTree>
    <p:extLst>
      <p:ext uri="{BB962C8B-B14F-4D97-AF65-F5344CB8AC3E}">
        <p14:creationId xmlns:p14="http://schemas.microsoft.com/office/powerpoint/2010/main" val="136717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0297"/>
            <a:ext cx="7139136" cy="1143000"/>
          </a:xfrm>
        </p:spPr>
        <p:txBody>
          <a:bodyPr/>
          <a:lstStyle/>
          <a:p>
            <a:r>
              <a:rPr lang="tr-TR" dirty="0"/>
              <a:t>Çapraz Fonksiyonlu Ekipler</a:t>
            </a:r>
          </a:p>
        </p:txBody>
      </p:sp>
      <p:sp>
        <p:nvSpPr>
          <p:cNvPr id="3" name="İçerik Yer Tutucusu 2"/>
          <p:cNvSpPr>
            <a:spLocks noGrp="1"/>
          </p:cNvSpPr>
          <p:nvPr>
            <p:ph sz="quarter" idx="1"/>
          </p:nvPr>
        </p:nvSpPr>
        <p:spPr>
          <a:xfrm>
            <a:off x="457200" y="1600200"/>
            <a:ext cx="8229600" cy="4925144"/>
          </a:xfrm>
        </p:spPr>
        <p:txBody>
          <a:bodyPr>
            <a:normAutofit fontScale="92500"/>
          </a:bodyPr>
          <a:lstStyle/>
          <a:p>
            <a:pPr algn="just"/>
            <a:r>
              <a:rPr lang="tr-TR" dirty="0"/>
              <a:t>Üst düzey yönetim projeleri seçerek, proje ekiplerini oluşturarak, kaynak sağlayarak ve </a:t>
            </a:r>
            <a:r>
              <a:rPr lang="tr-TR" dirty="0" err="1"/>
              <a:t>formal</a:t>
            </a:r>
            <a:r>
              <a:rPr lang="tr-TR" dirty="0"/>
              <a:t> </a:t>
            </a:r>
            <a:r>
              <a:rPr lang="tr-TR" dirty="0" smtClean="0"/>
              <a:t>kalite </a:t>
            </a:r>
            <a:r>
              <a:rPr lang="tr-TR" dirty="0"/>
              <a:t>yöntemlerinin kullanımını teşvik ederek ekip çalışmasını başlatır</a:t>
            </a:r>
            <a:r>
              <a:rPr lang="tr-TR" dirty="0" smtClean="0"/>
              <a:t>.</a:t>
            </a:r>
          </a:p>
          <a:p>
            <a:pPr algn="just"/>
            <a:endParaRPr lang="tr-TR" dirty="0" smtClean="0"/>
          </a:p>
          <a:p>
            <a:pPr algn="just"/>
            <a:r>
              <a:rPr lang="tr-TR" dirty="0"/>
              <a:t>Örneğin, </a:t>
            </a:r>
            <a:r>
              <a:rPr lang="tr-TR" dirty="0" smtClean="0"/>
              <a:t>Boeing </a:t>
            </a:r>
            <a:r>
              <a:rPr lang="tr-TR" dirty="0"/>
              <a:t>şirketinde mühendislik, imalat ve finansman birimlerinden gelen katılımcıların oluşturduğu üye sayısı </a:t>
            </a:r>
            <a:r>
              <a:rPr lang="tr-TR" dirty="0" smtClean="0"/>
              <a:t>5 </a:t>
            </a:r>
            <a:r>
              <a:rPr lang="tr-TR" dirty="0"/>
              <a:t>ila 15 arasında değişen 200 çapraz fonksiyon ekibi mevcuttur. </a:t>
            </a:r>
            <a:endParaRPr lang="tr-TR" dirty="0" smtClean="0"/>
          </a:p>
          <a:p>
            <a:pPr algn="just"/>
            <a:endParaRPr lang="tr-TR" dirty="0"/>
          </a:p>
          <a:p>
            <a:pPr algn="just"/>
            <a:r>
              <a:rPr lang="tr-TR" dirty="0" smtClean="0"/>
              <a:t>Ekip</a:t>
            </a:r>
            <a:r>
              <a:rPr lang="tr-TR" dirty="0"/>
              <a:t>, periyodik olarak toplanır. </a:t>
            </a:r>
            <a:r>
              <a:rPr lang="tr-TR" dirty="0" smtClean="0"/>
              <a:t>Ekip </a:t>
            </a:r>
            <a:r>
              <a:rPr lang="tr-TR" dirty="0"/>
              <a:t>üyeleri, her zamanki fonksiyonel sorumluluklarını yerine getirmeye ilaveten, yarı zamanlı olarak </a:t>
            </a:r>
            <a:r>
              <a:rPr lang="tr-TR" dirty="0" smtClean="0"/>
              <a:t>ekipteki </a:t>
            </a:r>
            <a:r>
              <a:rPr lang="tr-TR" dirty="0"/>
              <a:t>görevlerini de yaparlar. Proje bittiğinde ekip dağılır.</a:t>
            </a:r>
          </a:p>
          <a:p>
            <a:endParaRPr lang="tr-TR" dirty="0"/>
          </a:p>
          <a:p>
            <a:endParaRPr lang="tr-TR" dirty="0"/>
          </a:p>
          <a:p>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9284" y="33499"/>
            <a:ext cx="1820199" cy="1512399"/>
          </a:xfrm>
          <a:prstGeom prst="rect">
            <a:avLst/>
          </a:prstGeom>
        </p:spPr>
      </p:pic>
    </p:spTree>
    <p:extLst>
      <p:ext uri="{BB962C8B-B14F-4D97-AF65-F5344CB8AC3E}">
        <p14:creationId xmlns:p14="http://schemas.microsoft.com/office/powerpoint/2010/main" val="401736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Toplam Kalite Yönetimi</a:t>
            </a:r>
            <a:endParaRPr lang="tr-TR" dirty="0"/>
          </a:p>
        </p:txBody>
      </p:sp>
      <p:sp>
        <p:nvSpPr>
          <p:cNvPr id="3" name="İçerik Yer Tutucusu 2"/>
          <p:cNvSpPr>
            <a:spLocks noGrp="1"/>
          </p:cNvSpPr>
          <p:nvPr>
            <p:ph sz="quarter" idx="1"/>
          </p:nvPr>
        </p:nvSpPr>
        <p:spPr/>
        <p:txBody>
          <a:bodyPr>
            <a:normAutofit/>
          </a:bodyPr>
          <a:lstStyle/>
          <a:p>
            <a:pPr algn="just"/>
            <a:r>
              <a:rPr lang="tr-TR" dirty="0" smtClean="0"/>
              <a:t>‘</a:t>
            </a:r>
            <a:r>
              <a:rPr lang="tr-TR" i="1" dirty="0" smtClean="0"/>
              <a:t>Biz tüm personelimizi ve teknolojimizi, globalleşen dünyamızda daha iyi yaşam koşulları oluşturacak kaliteli ürünler ve hizmetler üretmek için harcayacağız</a:t>
            </a:r>
            <a:r>
              <a:rPr lang="tr-TR" dirty="0" smtClean="0"/>
              <a:t>’ </a:t>
            </a:r>
            <a:r>
              <a:rPr lang="tr-TR" dirty="0" err="1" smtClean="0"/>
              <a:t>Samsung</a:t>
            </a:r>
            <a:endParaRPr lang="tr-TR" dirty="0" smtClean="0"/>
          </a:p>
          <a:p>
            <a:pPr algn="just"/>
            <a:r>
              <a:rPr lang="tr-TR" dirty="0" smtClean="0"/>
              <a:t>Toplam Kalite Yönetimi; </a:t>
            </a:r>
            <a:r>
              <a:rPr lang="tr-TR" i="1" dirty="0" smtClean="0"/>
              <a:t>bir mal veya hizmetin kalitesinin; insan odaklı yaklaşım, </a:t>
            </a:r>
            <a:r>
              <a:rPr lang="tr-TR" i="1" dirty="0" smtClean="0">
                <a:solidFill>
                  <a:srgbClr val="FF0000"/>
                </a:solidFill>
              </a:rPr>
              <a:t>çalışanlarının tam katılımı</a:t>
            </a:r>
            <a:r>
              <a:rPr lang="tr-TR" i="1" dirty="0" smtClean="0"/>
              <a:t>, üst yönetimi liderliği, rekabet odaklı sürekli iyileştirme çalışmalarıyla sağlanabileceğini öngören </a:t>
            </a:r>
            <a:r>
              <a:rPr lang="tr-TR" i="1" dirty="0" smtClean="0">
                <a:solidFill>
                  <a:srgbClr val="0070C0"/>
                </a:solidFill>
              </a:rPr>
              <a:t>bir yönetim modelidir</a:t>
            </a:r>
            <a:r>
              <a:rPr lang="tr-TR" dirty="0" smtClean="0"/>
              <a:t>.</a:t>
            </a:r>
            <a:endParaRPr lang="tr-TR" dirty="0"/>
          </a:p>
        </p:txBody>
      </p:sp>
    </p:spTree>
    <p:extLst>
      <p:ext uri="{BB962C8B-B14F-4D97-AF65-F5344CB8AC3E}">
        <p14:creationId xmlns:p14="http://schemas.microsoft.com/office/powerpoint/2010/main" val="380661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499"/>
            <a:ext cx="6862084" cy="1143000"/>
          </a:xfrm>
        </p:spPr>
        <p:txBody>
          <a:bodyPr>
            <a:normAutofit/>
          </a:bodyPr>
          <a:lstStyle/>
          <a:p>
            <a:r>
              <a:rPr lang="tr-TR" dirty="0" smtClean="0"/>
              <a:t>Çapraz Fonksiyonlu Ekip Üyelerinin Görevleri</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28126" y="1534812"/>
            <a:ext cx="7687748" cy="4305901"/>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284" y="33499"/>
            <a:ext cx="1820199" cy="1512399"/>
          </a:xfrm>
          <a:prstGeom prst="rect">
            <a:avLst/>
          </a:prstGeom>
        </p:spPr>
      </p:pic>
    </p:spTree>
    <p:extLst>
      <p:ext uri="{BB962C8B-B14F-4D97-AF65-F5344CB8AC3E}">
        <p14:creationId xmlns:p14="http://schemas.microsoft.com/office/powerpoint/2010/main" val="202125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Sanal Ekipler</a:t>
            </a:r>
            <a:endParaRPr lang="tr-TR" dirty="0"/>
          </a:p>
        </p:txBody>
      </p:sp>
      <p:sp>
        <p:nvSpPr>
          <p:cNvPr id="3" name="İçerik Yer Tutucusu 2"/>
          <p:cNvSpPr>
            <a:spLocks noGrp="1"/>
          </p:cNvSpPr>
          <p:nvPr>
            <p:ph sz="quarter" idx="1"/>
          </p:nvPr>
        </p:nvSpPr>
        <p:spPr/>
        <p:txBody>
          <a:bodyPr>
            <a:normAutofit/>
          </a:bodyPr>
          <a:lstStyle/>
          <a:p>
            <a:pPr algn="just"/>
            <a:r>
              <a:rPr lang="tr-TR" dirty="0"/>
              <a:t>İnternet kullanımının işletme içinde yaygınlaşması ile oluşturulan intranet ve </a:t>
            </a:r>
            <a:r>
              <a:rPr lang="tr-TR" dirty="0" err="1"/>
              <a:t>extranet</a:t>
            </a:r>
            <a:r>
              <a:rPr lang="tr-TR" dirty="0"/>
              <a:t> sistemleri </a:t>
            </a:r>
            <a:r>
              <a:rPr lang="tr-TR" dirty="0" smtClean="0"/>
              <a:t>sanal </a:t>
            </a:r>
            <a:r>
              <a:rPr lang="tr-TR" dirty="0"/>
              <a:t>çalışanları ve sanal ekipleri gündeme </a:t>
            </a:r>
            <a:r>
              <a:rPr lang="tr-TR" dirty="0" smtClean="0"/>
              <a:t>getirmiştir.</a:t>
            </a:r>
          </a:p>
          <a:p>
            <a:pPr algn="just"/>
            <a:endParaRPr lang="tr-TR" dirty="0" smtClean="0"/>
          </a:p>
          <a:p>
            <a:pPr algn="just"/>
            <a:r>
              <a:rPr lang="tr-TR" dirty="0"/>
              <a:t>Sanal ekipler, </a:t>
            </a:r>
            <a:r>
              <a:rPr lang="tr-TR" dirty="0" smtClean="0"/>
              <a:t>sanal </a:t>
            </a:r>
            <a:r>
              <a:rPr lang="tr-TR" dirty="0"/>
              <a:t>olmayan ekiplerden farklı olarak, örgüt yapılarını ve zaman- mekân sınırlarını bilgisayar ve </a:t>
            </a:r>
            <a:r>
              <a:rPr lang="tr-TR" dirty="0" smtClean="0"/>
              <a:t>iletişim </a:t>
            </a:r>
            <a:r>
              <a:rPr lang="tr-TR" dirty="0"/>
              <a:t>teknolojilerinden aldıkları güçle aşan ekiplerdir.</a:t>
            </a:r>
          </a:p>
          <a:p>
            <a:endParaRPr lang="tr-TR" dirty="0"/>
          </a:p>
          <a:p>
            <a:endParaRPr lang="tr-TR" dirty="0"/>
          </a:p>
          <a:p>
            <a:endParaRPr lang="tr-TR" dirty="0"/>
          </a:p>
        </p:txBody>
      </p:sp>
      <p:pic>
        <p:nvPicPr>
          <p:cNvPr id="4" name="Picture 2" descr="https://www.meden.com.tr/wp-content/uploads/2016/08/Neden-Sanal-Ekipler-Kurmal%C4%B1s%C4%B1n%C4%B1z-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0296"/>
            <a:ext cx="2915816" cy="122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1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5770984" cy="1143000"/>
          </a:xfrm>
        </p:spPr>
        <p:txBody>
          <a:bodyPr>
            <a:normAutofit/>
          </a:bodyPr>
          <a:lstStyle/>
          <a:p>
            <a:r>
              <a:rPr lang="tr-TR" dirty="0"/>
              <a:t>Sanal </a:t>
            </a:r>
            <a:r>
              <a:rPr lang="tr-TR" dirty="0" smtClean="0"/>
              <a:t>Ekipleri Ortaya Çıkaran Faktörler</a:t>
            </a:r>
            <a:endParaRPr lang="tr-TR" dirty="0"/>
          </a:p>
        </p:txBody>
      </p:sp>
      <p:sp>
        <p:nvSpPr>
          <p:cNvPr id="3" name="İçerik Yer Tutucusu 2"/>
          <p:cNvSpPr>
            <a:spLocks noGrp="1"/>
          </p:cNvSpPr>
          <p:nvPr>
            <p:ph sz="quarter" idx="1"/>
          </p:nvPr>
        </p:nvSpPr>
        <p:spPr/>
        <p:txBody>
          <a:bodyPr>
            <a:normAutofit/>
          </a:bodyPr>
          <a:lstStyle/>
          <a:p>
            <a:pPr algn="just"/>
            <a:r>
              <a:rPr lang="tr-TR" dirty="0"/>
              <a:t>Rekabetin </a:t>
            </a:r>
            <a:r>
              <a:rPr lang="tr-TR" dirty="0" smtClean="0"/>
              <a:t>küreselleşmesi ile şirketlerin, </a:t>
            </a:r>
            <a:r>
              <a:rPr lang="tr-TR" dirty="0"/>
              <a:t>aynı mekânları paylaşmaları zor olan, farklı </a:t>
            </a:r>
            <a:r>
              <a:rPr lang="tr-TR" dirty="0" smtClean="0"/>
              <a:t>coğrafi </a:t>
            </a:r>
            <a:r>
              <a:rPr lang="tr-TR" dirty="0"/>
              <a:t>noktalardaki </a:t>
            </a:r>
            <a:r>
              <a:rPr lang="tr-TR" dirty="0" smtClean="0"/>
              <a:t>firmalarla ittifak kurma zorunlulukları.</a:t>
            </a:r>
          </a:p>
          <a:p>
            <a:pPr algn="just"/>
            <a:endParaRPr lang="tr-TR" dirty="0"/>
          </a:p>
          <a:p>
            <a:pPr algn="just"/>
            <a:r>
              <a:rPr lang="tr-TR" dirty="0" smtClean="0"/>
              <a:t>Temel yeteneklere odaklanma ihtiyacı ve dış kaynak kullanımı uygulamaları</a:t>
            </a:r>
          </a:p>
          <a:p>
            <a:pPr algn="just"/>
            <a:endParaRPr lang="tr-TR" dirty="0" smtClean="0"/>
          </a:p>
          <a:p>
            <a:pPr algn="just"/>
            <a:r>
              <a:rPr lang="tr-TR" dirty="0"/>
              <a:t>Üretimin hızla somut ürünlerden bilgi üretimine doğru </a:t>
            </a:r>
            <a:r>
              <a:rPr lang="tr-TR" dirty="0" smtClean="0"/>
              <a:t>kayması sonucu </a:t>
            </a:r>
            <a:r>
              <a:rPr lang="tr-TR" dirty="0"/>
              <a:t>omuz omuza çalışmayı ve </a:t>
            </a:r>
            <a:r>
              <a:rPr lang="tr-TR" dirty="0" smtClean="0"/>
              <a:t>yüz </a:t>
            </a:r>
            <a:r>
              <a:rPr lang="tr-TR" dirty="0"/>
              <a:t>yüze </a:t>
            </a:r>
            <a:r>
              <a:rPr lang="tr-TR" dirty="0" smtClean="0"/>
              <a:t>etkileşimin eskisi kadar öneminin kalmaması.</a:t>
            </a:r>
            <a:endParaRPr lang="tr-TR" dirty="0"/>
          </a:p>
          <a:p>
            <a:endParaRPr lang="tr-TR" dirty="0"/>
          </a:p>
        </p:txBody>
      </p:sp>
      <p:pic>
        <p:nvPicPr>
          <p:cNvPr id="4" name="Picture 2" descr="https://www.meden.com.tr/wp-content/uploads/2016/08/Neden-Sanal-Ekipler-Kurmal%C4%B1s%C4%B1n%C4%B1z-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0296"/>
            <a:ext cx="2771800" cy="115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05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Sanal Ekipler</a:t>
            </a:r>
          </a:p>
        </p:txBody>
      </p:sp>
      <p:sp>
        <p:nvSpPr>
          <p:cNvPr id="3" name="İçerik Yer Tutucusu 2"/>
          <p:cNvSpPr>
            <a:spLocks noGrp="1"/>
          </p:cNvSpPr>
          <p:nvPr>
            <p:ph sz="quarter" idx="1"/>
          </p:nvPr>
        </p:nvSpPr>
        <p:spPr/>
        <p:txBody>
          <a:bodyPr/>
          <a:lstStyle/>
          <a:p>
            <a:pPr algn="just"/>
            <a:r>
              <a:rPr lang="tr-TR" dirty="0" smtClean="0"/>
              <a:t>Örneğin; tekstil sektöründe faaliyet gösteren bir firma temel yeteneği olarak ‘</a:t>
            </a:r>
            <a:r>
              <a:rPr lang="tr-TR" dirty="0" err="1" smtClean="0"/>
              <a:t>tasarım’ı</a:t>
            </a:r>
            <a:r>
              <a:rPr lang="tr-TR" dirty="0" smtClean="0"/>
              <a:t> seçmiş ise; tekstil ürünlerinin üretiminin daha ucuza yapıldığı bölgelere taşınması gerekecektir. Bu coğrafi açıdan baktığımızda kıtaları da aşmayı gerektirebilir (mesela Çin’e). Bu durumda Çin’deki üretimin takibini yapan ekip ile merkez organizasyon arasında sanal bir iletişimin olması kaçınılmaz hale gelecektir.</a:t>
            </a:r>
          </a:p>
          <a:p>
            <a:endParaRPr lang="tr-TR" dirty="0"/>
          </a:p>
        </p:txBody>
      </p:sp>
      <p:pic>
        <p:nvPicPr>
          <p:cNvPr id="4" name="Picture 2" descr="https://www.meden.com.tr/wp-content/uploads/2016/08/Neden-Sanal-Ekipler-Kurmal%C4%B1s%C4%B1n%C4%B1z-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0296"/>
            <a:ext cx="3131840" cy="115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4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Sanal Ekipler</a:t>
            </a:r>
          </a:p>
        </p:txBody>
      </p:sp>
      <p:sp>
        <p:nvSpPr>
          <p:cNvPr id="3" name="İçerik Yer Tutucusu 2"/>
          <p:cNvSpPr>
            <a:spLocks noGrp="1"/>
          </p:cNvSpPr>
          <p:nvPr>
            <p:ph sz="quarter" idx="1"/>
          </p:nvPr>
        </p:nvSpPr>
        <p:spPr/>
        <p:txBody>
          <a:bodyPr/>
          <a:lstStyle/>
          <a:p>
            <a:pPr algn="just"/>
            <a:r>
              <a:rPr lang="tr-TR" dirty="0" smtClean="0"/>
              <a:t>Benzer şekilde, Kıta Avrupa’sı şirketlerinin muhasebe kayıtlarının Slovenya, Slovakya, Litvanya gibi ülkeler tutulması da sanal ekiplerin oluşmasına zemin hazırlamaktadır.</a:t>
            </a:r>
            <a:endParaRPr lang="tr-TR" dirty="0"/>
          </a:p>
        </p:txBody>
      </p:sp>
      <p:pic>
        <p:nvPicPr>
          <p:cNvPr id="6146" name="Picture 2" descr="https://www.meden.com.tr/wp-content/uploads/2016/08/Neden-Sanal-Ekipler-Kurmal%C4%B1s%C4%B1n%C4%B1z-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0296"/>
            <a:ext cx="2987824" cy="115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30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Ekiplerin Çalışma </a:t>
            </a:r>
            <a:r>
              <a:rPr lang="tr-TR" dirty="0" smtClean="0"/>
              <a:t>Alanları</a:t>
            </a:r>
            <a:endParaRPr lang="tr-TR" dirty="0"/>
          </a:p>
        </p:txBody>
      </p:sp>
      <p:sp>
        <p:nvSpPr>
          <p:cNvPr id="3" name="İçerik Yer Tutucusu 2"/>
          <p:cNvSpPr>
            <a:spLocks noGrp="1"/>
          </p:cNvSpPr>
          <p:nvPr>
            <p:ph sz="quarter" idx="1"/>
          </p:nvPr>
        </p:nvSpPr>
        <p:spPr/>
        <p:txBody>
          <a:bodyPr>
            <a:normAutofit/>
          </a:bodyPr>
          <a:lstStyle/>
          <a:p>
            <a:pPr>
              <a:lnSpc>
                <a:spcPct val="80000"/>
              </a:lnSpc>
            </a:pPr>
            <a:r>
              <a:rPr lang="tr-TR" dirty="0"/>
              <a:t>Tıbbi bakımın kalitesini yükseltmede</a:t>
            </a:r>
          </a:p>
          <a:p>
            <a:pPr>
              <a:lnSpc>
                <a:spcPct val="80000"/>
              </a:lnSpc>
            </a:pPr>
            <a:r>
              <a:rPr lang="tr-TR" dirty="0"/>
              <a:t>Şikayetlerin önlenmesinde</a:t>
            </a:r>
          </a:p>
          <a:p>
            <a:pPr>
              <a:lnSpc>
                <a:spcPct val="80000"/>
              </a:lnSpc>
            </a:pPr>
            <a:r>
              <a:rPr lang="tr-TR" dirty="0"/>
              <a:t>Personelin becerisini arttırmada</a:t>
            </a:r>
          </a:p>
          <a:p>
            <a:pPr>
              <a:lnSpc>
                <a:spcPct val="80000"/>
              </a:lnSpc>
            </a:pPr>
            <a:r>
              <a:rPr lang="tr-TR" dirty="0"/>
              <a:t>Hastane için kontrol teknikleri oluşturmada</a:t>
            </a:r>
          </a:p>
          <a:p>
            <a:pPr>
              <a:lnSpc>
                <a:spcPct val="80000"/>
              </a:lnSpc>
            </a:pPr>
            <a:r>
              <a:rPr lang="tr-TR" dirty="0"/>
              <a:t>Hastanede verilen otelcilik hizmetlerinin iyileştirilmesinde</a:t>
            </a:r>
          </a:p>
          <a:p>
            <a:pPr>
              <a:lnSpc>
                <a:spcPct val="80000"/>
              </a:lnSpc>
            </a:pPr>
            <a:r>
              <a:rPr lang="tr-TR" dirty="0"/>
              <a:t>Personel için kullanılacak motivasyon araçlarının tespitinde</a:t>
            </a:r>
          </a:p>
          <a:p>
            <a:pPr>
              <a:lnSpc>
                <a:spcPct val="80000"/>
              </a:lnSpc>
            </a:pPr>
            <a:r>
              <a:rPr lang="tr-TR" dirty="0"/>
              <a:t>Ameliyathanenin etkin kullanımını sağlamada</a:t>
            </a:r>
          </a:p>
          <a:p>
            <a:pPr>
              <a:lnSpc>
                <a:spcPct val="80000"/>
              </a:lnSpc>
            </a:pPr>
            <a:r>
              <a:rPr lang="tr-TR" dirty="0"/>
              <a:t>Hasta kabulü ile ilgili süreçlerin iyileştirilmesinde.</a:t>
            </a:r>
          </a:p>
          <a:p>
            <a:endParaRPr lang="tr-TR" dirty="0"/>
          </a:p>
        </p:txBody>
      </p:sp>
    </p:spTree>
    <p:extLst>
      <p:ext uri="{BB962C8B-B14F-4D97-AF65-F5344CB8AC3E}">
        <p14:creationId xmlns:p14="http://schemas.microsoft.com/office/powerpoint/2010/main" val="326755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Toplam Kalite </a:t>
            </a:r>
            <a:r>
              <a:rPr lang="tr-TR" dirty="0" smtClean="0"/>
              <a:t>Yönetiminde Ekip</a:t>
            </a:r>
            <a:endParaRPr lang="tr-TR" dirty="0"/>
          </a:p>
        </p:txBody>
      </p:sp>
      <p:sp>
        <p:nvSpPr>
          <p:cNvPr id="3" name="İçerik Yer Tutucusu 2"/>
          <p:cNvSpPr>
            <a:spLocks noGrp="1"/>
          </p:cNvSpPr>
          <p:nvPr>
            <p:ph sz="quarter" idx="1"/>
          </p:nvPr>
        </p:nvSpPr>
        <p:spPr/>
        <p:txBody>
          <a:bodyPr/>
          <a:lstStyle/>
          <a:p>
            <a:pPr algn="just"/>
            <a:r>
              <a:rPr lang="tr-TR" dirty="0"/>
              <a:t>TKY felsefesine göre faaliyet gösteren bir örgütte, her birim kendi faaliyetlerini takip eden </a:t>
            </a:r>
            <a:r>
              <a:rPr lang="tr-TR" dirty="0" smtClean="0"/>
              <a:t>süreçleri </a:t>
            </a:r>
            <a:r>
              <a:rPr lang="tr-TR" dirty="0"/>
              <a:t>yürüten </a:t>
            </a:r>
            <a:r>
              <a:rPr lang="tr-TR" dirty="0" smtClean="0"/>
              <a:t>birimler için birbirinin müşterisi </a:t>
            </a:r>
            <a:r>
              <a:rPr lang="tr-TR" dirty="0"/>
              <a:t>olarak benimsemekte ve icra ettiği faaliyeti müşterisini memnun edecek </a:t>
            </a:r>
            <a:r>
              <a:rPr lang="tr-TR" dirty="0" smtClean="0"/>
              <a:t>şekilde geliştirmektedir.</a:t>
            </a:r>
            <a:endParaRPr lang="tr-TR" dirty="0"/>
          </a:p>
          <a:p>
            <a:endParaRPr lang="tr-TR" dirty="0"/>
          </a:p>
          <a:p>
            <a:endParaRPr lang="tr-TR" dirty="0"/>
          </a:p>
        </p:txBody>
      </p:sp>
    </p:spTree>
    <p:extLst>
      <p:ext uri="{BB962C8B-B14F-4D97-AF65-F5344CB8AC3E}">
        <p14:creationId xmlns:p14="http://schemas.microsoft.com/office/powerpoint/2010/main" val="3988052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Toplam Kalite Yönetimde Müşteri</a:t>
            </a:r>
          </a:p>
        </p:txBody>
      </p:sp>
      <p:sp>
        <p:nvSpPr>
          <p:cNvPr id="3" name="İçerik Yer Tutucusu 2"/>
          <p:cNvSpPr>
            <a:spLocks noGrp="1"/>
          </p:cNvSpPr>
          <p:nvPr>
            <p:ph sz="quarter" idx="1"/>
          </p:nvPr>
        </p:nvSpPr>
        <p:spPr/>
        <p:txBody>
          <a:bodyPr/>
          <a:lstStyle/>
          <a:p>
            <a:pPr algn="just"/>
            <a:r>
              <a:rPr lang="tr-TR" sz="2400" dirty="0" smtClean="0"/>
              <a:t>Toplam Kalite Yönetiminin müşteri kavramına katkısı iç müşteriyi öne çıkarmakla olmuştur. </a:t>
            </a:r>
            <a:r>
              <a:rPr lang="tr-TR" sz="2400" dirty="0"/>
              <a:t>Bu bakış açısına göre</a:t>
            </a:r>
            <a:r>
              <a:rPr lang="tr-TR" sz="2400" dirty="0" smtClean="0"/>
              <a:t>, </a:t>
            </a:r>
            <a:r>
              <a:rPr lang="tr-TR" sz="2400" dirty="0"/>
              <a:t>işletme içindeki birimler birbirlerinden mal veya hizmet alıyorlarsa birbirlerinin müşterisidirler.</a:t>
            </a:r>
          </a:p>
          <a:p>
            <a:endParaRPr lang="tr-TR" dirty="0"/>
          </a:p>
        </p:txBody>
      </p:sp>
      <p:pic>
        <p:nvPicPr>
          <p:cNvPr id="2050" name="Picture 2" descr="http://www.ozelokmeydani.com/img/uniteler/l_biyokim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950016"/>
            <a:ext cx="4371975" cy="2223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zafet.net/attachments/forumdasdoktorresmler1-jpg.672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42" y="3933056"/>
            <a:ext cx="2274308" cy="233704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971600" y="6453336"/>
            <a:ext cx="2079542" cy="369332"/>
          </a:xfrm>
          <a:prstGeom prst="rect">
            <a:avLst/>
          </a:prstGeom>
          <a:noFill/>
        </p:spPr>
        <p:txBody>
          <a:bodyPr wrap="square" rtlCol="0">
            <a:spAutoFit/>
          </a:bodyPr>
          <a:lstStyle/>
          <a:p>
            <a:r>
              <a:rPr lang="tr-TR" dirty="0" smtClean="0"/>
              <a:t>Müşteri</a:t>
            </a:r>
          </a:p>
        </p:txBody>
      </p:sp>
      <p:sp>
        <p:nvSpPr>
          <p:cNvPr id="7" name="Metin kutusu 6"/>
          <p:cNvSpPr txBox="1"/>
          <p:nvPr/>
        </p:nvSpPr>
        <p:spPr>
          <a:xfrm>
            <a:off x="5868144" y="6308785"/>
            <a:ext cx="2079542" cy="369332"/>
          </a:xfrm>
          <a:prstGeom prst="rect">
            <a:avLst/>
          </a:prstGeom>
          <a:noFill/>
        </p:spPr>
        <p:txBody>
          <a:bodyPr wrap="square" rtlCol="0">
            <a:spAutoFit/>
          </a:bodyPr>
          <a:lstStyle/>
          <a:p>
            <a:r>
              <a:rPr lang="tr-TR" dirty="0" smtClean="0"/>
              <a:t>Hizmet Sunucu</a:t>
            </a:r>
          </a:p>
        </p:txBody>
      </p:sp>
      <p:sp>
        <p:nvSpPr>
          <p:cNvPr id="8" name="Metin kutusu 7"/>
          <p:cNvSpPr txBox="1"/>
          <p:nvPr/>
        </p:nvSpPr>
        <p:spPr>
          <a:xfrm>
            <a:off x="179512" y="3530026"/>
            <a:ext cx="2079542" cy="369332"/>
          </a:xfrm>
          <a:prstGeom prst="rect">
            <a:avLst/>
          </a:prstGeom>
          <a:noFill/>
        </p:spPr>
        <p:txBody>
          <a:bodyPr wrap="square" rtlCol="0">
            <a:spAutoFit/>
          </a:bodyPr>
          <a:lstStyle/>
          <a:p>
            <a:pPr algn="ctr"/>
            <a:r>
              <a:rPr lang="tr-TR" dirty="0" smtClean="0"/>
              <a:t>Hekim</a:t>
            </a:r>
          </a:p>
        </p:txBody>
      </p:sp>
      <p:sp>
        <p:nvSpPr>
          <p:cNvPr id="9" name="Metin kutusu 8"/>
          <p:cNvSpPr txBox="1"/>
          <p:nvPr/>
        </p:nvSpPr>
        <p:spPr>
          <a:xfrm>
            <a:off x="5646208" y="3345360"/>
            <a:ext cx="2079542" cy="369332"/>
          </a:xfrm>
          <a:prstGeom prst="rect">
            <a:avLst/>
          </a:prstGeom>
          <a:noFill/>
        </p:spPr>
        <p:txBody>
          <a:bodyPr wrap="square" rtlCol="0">
            <a:spAutoFit/>
          </a:bodyPr>
          <a:lstStyle/>
          <a:p>
            <a:pPr algn="ctr"/>
            <a:r>
              <a:rPr lang="tr-TR" dirty="0" smtClean="0"/>
              <a:t>Laboratuvar Servisi</a:t>
            </a:r>
          </a:p>
        </p:txBody>
      </p:sp>
      <p:cxnSp>
        <p:nvCxnSpPr>
          <p:cNvPr id="6" name="Düz Ok Bağlayıcısı 5"/>
          <p:cNvCxnSpPr/>
          <p:nvPr/>
        </p:nvCxnSpPr>
        <p:spPr>
          <a:xfrm>
            <a:off x="2475078" y="4581128"/>
            <a:ext cx="174853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Düz Ok Bağlayıcısı 10"/>
          <p:cNvCxnSpPr/>
          <p:nvPr/>
        </p:nvCxnSpPr>
        <p:spPr>
          <a:xfrm flipH="1">
            <a:off x="2484793" y="5229200"/>
            <a:ext cx="1738821"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Metin kutusu 11"/>
          <p:cNvSpPr txBox="1"/>
          <p:nvPr/>
        </p:nvSpPr>
        <p:spPr>
          <a:xfrm>
            <a:off x="2475078" y="4120644"/>
            <a:ext cx="2016224" cy="369332"/>
          </a:xfrm>
          <a:prstGeom prst="rect">
            <a:avLst/>
          </a:prstGeom>
          <a:noFill/>
        </p:spPr>
        <p:txBody>
          <a:bodyPr wrap="square" rtlCol="0">
            <a:spAutoFit/>
          </a:bodyPr>
          <a:lstStyle/>
          <a:p>
            <a:r>
              <a:rPr lang="tr-TR" dirty="0" err="1" smtClean="0"/>
              <a:t>Order</a:t>
            </a:r>
            <a:r>
              <a:rPr lang="tr-TR" dirty="0" smtClean="0"/>
              <a:t> ile test ister</a:t>
            </a:r>
            <a:endParaRPr lang="tr-TR" dirty="0"/>
          </a:p>
        </p:txBody>
      </p:sp>
      <p:sp>
        <p:nvSpPr>
          <p:cNvPr id="17" name="Metin kutusu 16"/>
          <p:cNvSpPr txBox="1"/>
          <p:nvPr/>
        </p:nvSpPr>
        <p:spPr>
          <a:xfrm>
            <a:off x="2475078" y="5445224"/>
            <a:ext cx="2016224" cy="646331"/>
          </a:xfrm>
          <a:prstGeom prst="rect">
            <a:avLst/>
          </a:prstGeom>
          <a:noFill/>
        </p:spPr>
        <p:txBody>
          <a:bodyPr wrap="square" rtlCol="0">
            <a:spAutoFit/>
          </a:bodyPr>
          <a:lstStyle/>
          <a:p>
            <a:pPr algn="ctr"/>
            <a:r>
              <a:rPr lang="tr-TR" dirty="0" smtClean="0"/>
              <a:t>Test sonuçlarını gönderir</a:t>
            </a:r>
            <a:endParaRPr lang="tr-TR" dirty="0"/>
          </a:p>
        </p:txBody>
      </p:sp>
    </p:spTree>
    <p:extLst>
      <p:ext uri="{BB962C8B-B14F-4D97-AF65-F5344CB8AC3E}">
        <p14:creationId xmlns:p14="http://schemas.microsoft.com/office/powerpoint/2010/main" val="346553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Toplam Kalite Yönetimde </a:t>
            </a:r>
            <a:r>
              <a:rPr lang="tr-TR" dirty="0" smtClean="0"/>
              <a:t>Ekipler</a:t>
            </a:r>
            <a:endParaRPr lang="tr-TR" dirty="0"/>
          </a:p>
        </p:txBody>
      </p:sp>
      <p:sp>
        <p:nvSpPr>
          <p:cNvPr id="3" name="İçerik Yer Tutucusu 2"/>
          <p:cNvSpPr>
            <a:spLocks noGrp="1"/>
          </p:cNvSpPr>
          <p:nvPr>
            <p:ph sz="quarter" idx="1"/>
          </p:nvPr>
        </p:nvSpPr>
        <p:spPr/>
        <p:txBody>
          <a:bodyPr/>
          <a:lstStyle/>
          <a:p>
            <a:pPr algn="just"/>
            <a:r>
              <a:rPr lang="tr-TR" dirty="0" smtClean="0"/>
              <a:t>Toplam Kalite Yönetimi (TKY), müşteri memnuniyetini </a:t>
            </a:r>
            <a:r>
              <a:rPr lang="tr-TR" dirty="0" smtClean="0">
                <a:solidFill>
                  <a:srgbClr val="FF0000"/>
                </a:solidFill>
              </a:rPr>
              <a:t>ekip temelli örgütlenmelerle </a:t>
            </a:r>
            <a:r>
              <a:rPr lang="tr-TR" dirty="0" smtClean="0"/>
              <a:t>sağlar. Her iş belli bir sürecin projeleri olarak görülür, varsa problem çözüme kavuşturulur.</a:t>
            </a:r>
            <a:endParaRPr lang="tr-TR" dirty="0"/>
          </a:p>
        </p:txBody>
      </p:sp>
      <p:pic>
        <p:nvPicPr>
          <p:cNvPr id="4" name="Picture 2" descr="https://yenidenbirgun.files.wordpress.com/2016/05/image.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645024"/>
            <a:ext cx="4762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ursaegitimdanismanligi.com/images/hizmetler/isletmelerde-toplam-kalite-yonetimi-anlayisi-AO0vGy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7650"/>
            <a:ext cx="3851920" cy="264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2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dirty="0" smtClean="0"/>
              <a:t>Ekiplerin Özellikleri</a:t>
            </a:r>
            <a:endParaRPr lang="tr-TR" dirty="0"/>
          </a:p>
        </p:txBody>
      </p:sp>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1124744"/>
            <a:ext cx="8348719" cy="3528392"/>
          </a:xfrm>
        </p:spPr>
      </p:pic>
      <p:sp>
        <p:nvSpPr>
          <p:cNvPr id="7" name="Metin kutusu 6"/>
          <p:cNvSpPr txBox="1"/>
          <p:nvPr/>
        </p:nvSpPr>
        <p:spPr>
          <a:xfrm>
            <a:off x="611560" y="4869160"/>
            <a:ext cx="8064896" cy="1200329"/>
          </a:xfrm>
          <a:prstGeom prst="rect">
            <a:avLst/>
          </a:prstGeom>
          <a:noFill/>
        </p:spPr>
        <p:txBody>
          <a:bodyPr wrap="square" rtlCol="0">
            <a:spAutoFit/>
          </a:bodyPr>
          <a:lstStyle/>
          <a:p>
            <a:pPr marL="342900" indent="-342900" algn="just">
              <a:buFont typeface="Wingdings" pitchFamily="2" charset="2"/>
              <a:buChar char="Ø"/>
            </a:pPr>
            <a:r>
              <a:rPr lang="tr-TR" dirty="0"/>
              <a:t>E</a:t>
            </a:r>
            <a:r>
              <a:rPr lang="es-ES" dirty="0"/>
              <a:t>kip, belirli bir amaç ve</a:t>
            </a:r>
            <a:r>
              <a:rPr lang="tr-TR" dirty="0"/>
              <a:t> performans hedefleri çerçevesinde toplanmış ve birbirlerini karşılıklı olarak sorumlu tutan bir bakış açısına sahip, birbirlerini tamamlayıcı yetenekleri olan küçük bir grup insandır.</a:t>
            </a:r>
          </a:p>
          <a:p>
            <a:endParaRPr lang="tr-TR" dirty="0"/>
          </a:p>
        </p:txBody>
      </p:sp>
    </p:spTree>
    <p:extLst>
      <p:ext uri="{BB962C8B-B14F-4D97-AF65-F5344CB8AC3E}">
        <p14:creationId xmlns:p14="http://schemas.microsoft.com/office/powerpoint/2010/main" val="321097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Ekipler</a:t>
            </a:r>
            <a:endParaRPr lang="tr-TR" dirty="0"/>
          </a:p>
        </p:txBody>
      </p:sp>
      <p:sp>
        <p:nvSpPr>
          <p:cNvPr id="3" name="İçerik Yer Tutucusu 2"/>
          <p:cNvSpPr>
            <a:spLocks noGrp="1"/>
          </p:cNvSpPr>
          <p:nvPr>
            <p:ph sz="quarter" idx="1"/>
          </p:nvPr>
        </p:nvSpPr>
        <p:spPr/>
        <p:txBody>
          <a:bodyPr/>
          <a:lstStyle/>
          <a:p>
            <a:endParaRPr lang="tr-TR" dirty="0"/>
          </a:p>
        </p:txBody>
      </p:sp>
      <p:pic>
        <p:nvPicPr>
          <p:cNvPr id="1026" name="Picture 2" descr="http://www.kaliten.com/wp-content/uploads/2015/06/Ekip-%C3%87al%C4%B1%C5%9Fmas%C4%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8" y="156723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uvargiydir.com/media/catalog/product/b/o/boff0001-ofis-duvar-kagidi-dekorasyon-ekip-calisma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196752"/>
            <a:ext cx="2808312" cy="2475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etrojans.com/images/ekibimi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310064"/>
            <a:ext cx="238125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32698" y="3861048"/>
            <a:ext cx="8243758" cy="3416320"/>
          </a:xfrm>
          <a:prstGeom prst="rect">
            <a:avLst/>
          </a:prstGeom>
          <a:noFill/>
        </p:spPr>
        <p:txBody>
          <a:bodyPr wrap="square" rtlCol="0">
            <a:spAutoFit/>
          </a:bodyPr>
          <a:lstStyle/>
          <a:p>
            <a:pPr marL="285750" indent="-285750" algn="just">
              <a:buFont typeface="Wingdings" pitchFamily="2" charset="2"/>
              <a:buChar char="Ø"/>
            </a:pPr>
            <a:r>
              <a:rPr lang="tr-TR" dirty="0"/>
              <a:t>Ekip çalışması, çalışanların ve yönetimin iş süreçlerini ve yöntemlerini sürekli olarak geliştirmek </a:t>
            </a:r>
            <a:r>
              <a:rPr lang="tr-TR" dirty="0" smtClean="0"/>
              <a:t>ve </a:t>
            </a:r>
            <a:r>
              <a:rPr lang="tr-TR" dirty="0"/>
              <a:t>örgütsel faaliyet ve amaçları tespit etmek için birlikte çalışmaları şeklinde </a:t>
            </a:r>
            <a:r>
              <a:rPr lang="tr-TR" dirty="0" smtClean="0"/>
              <a:t>tanımlanabilmektedir.</a:t>
            </a:r>
          </a:p>
          <a:p>
            <a:pPr marL="285750" indent="-285750" algn="just">
              <a:buFont typeface="Wingdings" pitchFamily="2" charset="2"/>
              <a:buChar char="Ø"/>
            </a:pPr>
            <a:endParaRPr lang="tr-TR" dirty="0" smtClean="0"/>
          </a:p>
          <a:p>
            <a:pPr marL="285750" indent="-285750" algn="just">
              <a:buFont typeface="Wingdings" pitchFamily="2" charset="2"/>
              <a:buChar char="Ø"/>
            </a:pPr>
            <a:r>
              <a:rPr lang="tr-TR" dirty="0"/>
              <a:t>Bir çalışanın tek başına çalıştığı bir uzmanlık alanı </a:t>
            </a:r>
            <a:r>
              <a:rPr lang="tr-TR" dirty="0" smtClean="0"/>
              <a:t>yerine </a:t>
            </a:r>
            <a:r>
              <a:rPr lang="tr-TR" dirty="0"/>
              <a:t>ekipler içerisinde çalışmaya başlaması, örgütün diğer birimlerine ilişkin ve farklı konularda bilgi sahibi olmasını sağlamaktadır. Dolayısıyla, çalışanlar ekip çalışmasıyla birlikte kendi uzmanlık alanları dışında yeni ve farklı rollere de sahip olmaktadırlar.</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55318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979" y="62911"/>
            <a:ext cx="8229600" cy="1143000"/>
          </a:xfrm>
        </p:spPr>
        <p:txBody>
          <a:bodyPr/>
          <a:lstStyle/>
          <a:p>
            <a:r>
              <a:rPr lang="tr-TR" dirty="0" smtClean="0"/>
              <a:t>Ekiplerin  Çalışma Prensipleri</a:t>
            </a:r>
            <a:endParaRPr lang="tr-TR" dirty="0"/>
          </a:p>
        </p:txBody>
      </p:sp>
      <p:pic>
        <p:nvPicPr>
          <p:cNvPr id="5" name="İçerik Yer Tutucus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33670" y="3501008"/>
            <a:ext cx="2742160" cy="1665298"/>
          </a:xfrm>
        </p:spPr>
      </p:pic>
      <p:pic>
        <p:nvPicPr>
          <p:cNvPr id="2050" name="Picture 2" descr="http://previews.123rf.com/images/margoorita/margoorita1412/margoorita141200039/34795491-Teamwork-Common-purpose-the-company-employees-Business-concept-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3"/>
            <a:ext cx="2742160"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23528" y="1187460"/>
            <a:ext cx="2742160" cy="369332"/>
          </a:xfrm>
          <a:prstGeom prst="rect">
            <a:avLst/>
          </a:prstGeom>
          <a:noFill/>
        </p:spPr>
        <p:txBody>
          <a:bodyPr wrap="square" rtlCol="0">
            <a:spAutoFit/>
          </a:bodyPr>
          <a:lstStyle/>
          <a:p>
            <a:pPr algn="ctr"/>
            <a:r>
              <a:rPr lang="tr-TR" dirty="0" smtClean="0"/>
              <a:t>Ortak Amaç</a:t>
            </a:r>
            <a:endParaRPr lang="tr-TR" dirty="0"/>
          </a:p>
        </p:txBody>
      </p:sp>
      <p:pic>
        <p:nvPicPr>
          <p:cNvPr id="2052" name="Picture 4" descr="http://www.ozdeyis.net/wp-content/uploads/2016/01/ozdeyis.net_e-motivasyon.net_zorlamak_calismak_ozlu_sozler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209" y="1556792"/>
            <a:ext cx="2765284" cy="1584177"/>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3075830" y="1155194"/>
            <a:ext cx="2742160" cy="369332"/>
          </a:xfrm>
          <a:prstGeom prst="rect">
            <a:avLst/>
          </a:prstGeom>
          <a:noFill/>
        </p:spPr>
        <p:txBody>
          <a:bodyPr wrap="square" rtlCol="0">
            <a:spAutoFit/>
          </a:bodyPr>
          <a:lstStyle/>
          <a:p>
            <a:pPr algn="ctr"/>
            <a:r>
              <a:rPr lang="tr-TR" dirty="0" smtClean="0"/>
              <a:t>Ortak Çaba</a:t>
            </a:r>
            <a:endParaRPr lang="tr-TR" dirty="0"/>
          </a:p>
        </p:txBody>
      </p:sp>
      <p:pic>
        <p:nvPicPr>
          <p:cNvPr id="2054" name="Picture 6" descr="http://www.dunya.com/d/other/dogru-insani-dogru-yerde-gorevlendirmek...-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060" y="1553231"/>
            <a:ext cx="2857500" cy="158773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5970390" y="1192006"/>
            <a:ext cx="2742160" cy="369332"/>
          </a:xfrm>
          <a:prstGeom prst="rect">
            <a:avLst/>
          </a:prstGeom>
          <a:noFill/>
        </p:spPr>
        <p:txBody>
          <a:bodyPr wrap="square" rtlCol="0">
            <a:spAutoFit/>
          </a:bodyPr>
          <a:lstStyle/>
          <a:p>
            <a:pPr algn="ctr"/>
            <a:r>
              <a:rPr lang="tr-TR" dirty="0" smtClean="0"/>
              <a:t>Açık İletişim</a:t>
            </a:r>
            <a:endParaRPr lang="tr-TR" dirty="0"/>
          </a:p>
        </p:txBody>
      </p:sp>
      <p:sp>
        <p:nvSpPr>
          <p:cNvPr id="13" name="Metin kutusu 12"/>
          <p:cNvSpPr txBox="1"/>
          <p:nvPr/>
        </p:nvSpPr>
        <p:spPr>
          <a:xfrm>
            <a:off x="323528" y="3140969"/>
            <a:ext cx="2742160" cy="369332"/>
          </a:xfrm>
          <a:prstGeom prst="rect">
            <a:avLst/>
          </a:prstGeom>
          <a:noFill/>
        </p:spPr>
        <p:txBody>
          <a:bodyPr wrap="square" rtlCol="0">
            <a:spAutoFit/>
          </a:bodyPr>
          <a:lstStyle/>
          <a:p>
            <a:pPr algn="ctr"/>
            <a:r>
              <a:rPr lang="tr-TR" dirty="0" smtClean="0"/>
              <a:t>Karşılıklı Bağımlılık</a:t>
            </a:r>
            <a:endParaRPr lang="tr-TR" dirty="0"/>
          </a:p>
        </p:txBody>
      </p:sp>
      <p:pic>
        <p:nvPicPr>
          <p:cNvPr id="2057" name="Picture 9" descr="http://www.ogrenmeyoldasi.com/wp-content/uploads/2016/03/lider-720x3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079" y="3522810"/>
            <a:ext cx="2724414" cy="1646891"/>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3075830" y="3153478"/>
            <a:ext cx="2742160" cy="369332"/>
          </a:xfrm>
          <a:prstGeom prst="rect">
            <a:avLst/>
          </a:prstGeom>
          <a:noFill/>
        </p:spPr>
        <p:txBody>
          <a:bodyPr wrap="square" rtlCol="0">
            <a:spAutoFit/>
          </a:bodyPr>
          <a:lstStyle/>
          <a:p>
            <a:pPr algn="ctr"/>
            <a:r>
              <a:rPr lang="tr-TR" dirty="0" smtClean="0"/>
              <a:t>Ekip Liderine Değer Verme</a:t>
            </a:r>
            <a:endParaRPr lang="tr-TR" dirty="0"/>
          </a:p>
        </p:txBody>
      </p:sp>
      <p:pic>
        <p:nvPicPr>
          <p:cNvPr id="2059" name="Picture 11" descr="http://d.haberartiturk.com/news/17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640" y="3487165"/>
            <a:ext cx="2857500" cy="1682536"/>
          </a:xfrm>
          <a:prstGeom prst="rect">
            <a:avLst/>
          </a:prstGeom>
          <a:noFill/>
          <a:extLst>
            <a:ext uri="{909E8E84-426E-40DD-AFC4-6F175D3DCCD1}">
              <a14:hiddenFill xmlns:a14="http://schemas.microsoft.com/office/drawing/2010/main">
                <a:solidFill>
                  <a:srgbClr val="FFFFFF"/>
                </a:solidFill>
              </a14:hiddenFill>
            </a:ext>
          </a:extLst>
        </p:spPr>
      </p:pic>
      <p:sp>
        <p:nvSpPr>
          <p:cNvPr id="17" name="Metin kutusu 16"/>
          <p:cNvSpPr txBox="1"/>
          <p:nvPr/>
        </p:nvSpPr>
        <p:spPr>
          <a:xfrm>
            <a:off x="5920907" y="3117833"/>
            <a:ext cx="2742160" cy="369332"/>
          </a:xfrm>
          <a:prstGeom prst="rect">
            <a:avLst/>
          </a:prstGeom>
          <a:noFill/>
        </p:spPr>
        <p:txBody>
          <a:bodyPr wrap="square" rtlCol="0">
            <a:spAutoFit/>
          </a:bodyPr>
          <a:lstStyle/>
          <a:p>
            <a:pPr algn="ctr"/>
            <a:r>
              <a:rPr lang="tr-TR" dirty="0" smtClean="0"/>
              <a:t>Az Sayıdan Oluşma</a:t>
            </a:r>
            <a:endParaRPr lang="tr-TR" dirty="0"/>
          </a:p>
        </p:txBody>
      </p:sp>
    </p:spTree>
    <p:extLst>
      <p:ext uri="{BB962C8B-B14F-4D97-AF65-F5344CB8AC3E}">
        <p14:creationId xmlns:p14="http://schemas.microsoft.com/office/powerpoint/2010/main" val="294886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Neden Ekip Çalışması ?</a:t>
            </a:r>
            <a:endParaRPr lang="tr-TR" dirty="0"/>
          </a:p>
        </p:txBody>
      </p:sp>
      <p:pic>
        <p:nvPicPr>
          <p:cNvPr id="3074" name="Picture 2" descr="https://4.bp.blogspot.com/-xYtljqpoZB4/V-TnHF1qknI/AAAAAAAAASY/ValsVPjIfnIbdcWClzHrpvIkbd5gfVXdQCLcB/s1600/icerik-uretmek-ve-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09088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07504" y="3369390"/>
            <a:ext cx="4090889" cy="646331"/>
          </a:xfrm>
          <a:prstGeom prst="rect">
            <a:avLst/>
          </a:prstGeom>
          <a:noFill/>
        </p:spPr>
        <p:txBody>
          <a:bodyPr wrap="square" rtlCol="0">
            <a:spAutoFit/>
          </a:bodyPr>
          <a:lstStyle/>
          <a:p>
            <a:pPr algn="just"/>
            <a:r>
              <a:rPr lang="tr-TR" i="1" dirty="0"/>
              <a:t>Örgüt gerçeğine uygun etkili fikirlerin üretilmesi.</a:t>
            </a:r>
          </a:p>
        </p:txBody>
      </p:sp>
      <p:pic>
        <p:nvPicPr>
          <p:cNvPr id="3076" name="Picture 4" descr="http://www.cengizpak.com.tr/wp-content/uploads/waste_hea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 y="4015722"/>
            <a:ext cx="4183826" cy="170079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07503" y="5746958"/>
            <a:ext cx="4320481" cy="646331"/>
          </a:xfrm>
          <a:prstGeom prst="rect">
            <a:avLst/>
          </a:prstGeom>
          <a:noFill/>
        </p:spPr>
        <p:txBody>
          <a:bodyPr wrap="square" rtlCol="0">
            <a:spAutoFit/>
          </a:bodyPr>
          <a:lstStyle/>
          <a:p>
            <a:pPr algn="just"/>
            <a:r>
              <a:rPr lang="tr-TR" i="1" dirty="0" smtClean="0"/>
              <a:t>Esnek ve yalın düşünen örgüt yapısının oluşturulması.</a:t>
            </a:r>
            <a:endParaRPr lang="tr-TR" i="1" dirty="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264" y="1248589"/>
            <a:ext cx="4146200" cy="2200582"/>
          </a:xfrm>
          <a:prstGeom prst="rect">
            <a:avLst/>
          </a:prstGeom>
        </p:spPr>
      </p:pic>
      <p:sp>
        <p:nvSpPr>
          <p:cNvPr id="9" name="Metin kutusu 8"/>
          <p:cNvSpPr txBox="1"/>
          <p:nvPr/>
        </p:nvSpPr>
        <p:spPr>
          <a:xfrm>
            <a:off x="4602263" y="3369390"/>
            <a:ext cx="4090889" cy="646331"/>
          </a:xfrm>
          <a:prstGeom prst="rect">
            <a:avLst/>
          </a:prstGeom>
          <a:noFill/>
        </p:spPr>
        <p:txBody>
          <a:bodyPr wrap="square" rtlCol="0">
            <a:spAutoFit/>
          </a:bodyPr>
          <a:lstStyle/>
          <a:p>
            <a:pPr algn="just"/>
            <a:r>
              <a:rPr lang="tr-TR" i="1" dirty="0" smtClean="0"/>
              <a:t>Problemleri kaynağında çözmeyi kolaylaştırma.</a:t>
            </a:r>
            <a:endParaRPr lang="tr-TR" i="1" dirty="0"/>
          </a:p>
        </p:txBody>
      </p:sp>
      <p:pic>
        <p:nvPicPr>
          <p:cNvPr id="3078" name="Picture 6" descr="http://st.depositphotos.com/1004370/4724/i/950/depositphotos_47248389-Diagram-of-business-excellen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4015722"/>
            <a:ext cx="4104456" cy="1700792"/>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4580384" y="5797019"/>
            <a:ext cx="4320481" cy="369332"/>
          </a:xfrm>
          <a:prstGeom prst="rect">
            <a:avLst/>
          </a:prstGeom>
          <a:noFill/>
        </p:spPr>
        <p:txBody>
          <a:bodyPr wrap="square" rtlCol="0">
            <a:spAutoFit/>
          </a:bodyPr>
          <a:lstStyle/>
          <a:p>
            <a:pPr algn="just"/>
            <a:r>
              <a:rPr lang="tr-TR" i="1" dirty="0"/>
              <a:t>İş mükemmelliği anlayışına </a:t>
            </a:r>
            <a:r>
              <a:rPr lang="tr-TR" i="1" dirty="0" smtClean="0"/>
              <a:t>ulaşılması.</a:t>
            </a:r>
            <a:endParaRPr lang="tr-TR" i="1" dirty="0"/>
          </a:p>
        </p:txBody>
      </p:sp>
    </p:spTree>
    <p:extLst>
      <p:ext uri="{BB962C8B-B14F-4D97-AF65-F5344CB8AC3E}">
        <p14:creationId xmlns:p14="http://schemas.microsoft.com/office/powerpoint/2010/main" val="4136471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2154</TotalTime>
  <Words>1110</Words>
  <Application>Microsoft Office PowerPoint</Application>
  <PresentationFormat>Ekran Gösterisi (4:3)</PresentationFormat>
  <Paragraphs>131</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Kaynak</vt:lpstr>
      <vt:lpstr>Kalite İyileştirmede Ekip Çalışması</vt:lpstr>
      <vt:lpstr>Toplam Kalite Yönetimi</vt:lpstr>
      <vt:lpstr>Toplam Kalite Yönetiminde Ekip</vt:lpstr>
      <vt:lpstr>Toplam Kalite Yönetimde Müşteri</vt:lpstr>
      <vt:lpstr>Toplam Kalite Yönetimde Ekipler</vt:lpstr>
      <vt:lpstr>Ekiplerin Özellikleri</vt:lpstr>
      <vt:lpstr>Ekipler</vt:lpstr>
      <vt:lpstr>Ekiplerin  Çalışma Prensipleri</vt:lpstr>
      <vt:lpstr>Neden Ekip Çalışması ?</vt:lpstr>
      <vt:lpstr>Toplam Kalite Yönetiminde Ekip Üyeleri Ödüllendirilir</vt:lpstr>
      <vt:lpstr>Ekiplerin Sınıflandırılması</vt:lpstr>
      <vt:lpstr>Toplam Kalite Yönetimde Ekipler</vt:lpstr>
      <vt:lpstr>Toplam Kalite Yönetimde Ekipler</vt:lpstr>
      <vt:lpstr>Toplam Kalite Yönetiminde Sorun Çözücü Ekiplerin İşleyişi</vt:lpstr>
      <vt:lpstr>Otonom Çalışma Ekipleri/Kendi Kendini Yöneten Ekipler</vt:lpstr>
      <vt:lpstr>Otonom Çalışma Ekipleri/Kendi Kendini Yöneten Ekipler</vt:lpstr>
      <vt:lpstr>Otonom Çalışma Ekipleri/Kendi Kendini Yöneten Ekipler</vt:lpstr>
      <vt:lpstr>Çapraz Fonksiyonlu Ekipler</vt:lpstr>
      <vt:lpstr>Çapraz Fonksiyonlu Ekipler</vt:lpstr>
      <vt:lpstr>Çapraz Fonksiyonlu Ekip Üyelerinin Görevleri</vt:lpstr>
      <vt:lpstr>Sanal Ekipler</vt:lpstr>
      <vt:lpstr>Sanal Ekipleri Ortaya Çıkaran Faktörler</vt:lpstr>
      <vt:lpstr>Sanal Ekipler</vt:lpstr>
      <vt:lpstr>Sanal Ekipler</vt:lpstr>
      <vt:lpstr>Ekiplerin Çalışma Alanları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30</cp:revision>
  <dcterms:created xsi:type="dcterms:W3CDTF">2017-02-06T08:38:58Z</dcterms:created>
  <dcterms:modified xsi:type="dcterms:W3CDTF">2017-02-09T15:55:25Z</dcterms:modified>
</cp:coreProperties>
</file>