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63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5" r:id="rId27"/>
    <p:sldId id="286" r:id="rId28"/>
    <p:sldId id="287" r:id="rId29"/>
    <p:sldId id="288" r:id="rId30"/>
    <p:sldId id="264" r:id="rId31"/>
    <p:sldId id="289" r:id="rId32"/>
    <p:sldId id="290" r:id="rId33"/>
    <p:sldId id="299" r:id="rId34"/>
    <p:sldId id="291" r:id="rId35"/>
    <p:sldId id="292" r:id="rId36"/>
    <p:sldId id="293" r:id="rId37"/>
    <p:sldId id="294" r:id="rId3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Dengeli Puan Cetveli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chemeClr val="accent2"/>
                  </a:gs>
                  <a:gs pos="50000">
                    <a:srgbClr val="0070C0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1"/>
            <c:invertIfNegative val="0"/>
            <c:bubble3D val="0"/>
            <c:spPr>
              <a:gradFill>
                <a:gsLst>
                  <a:gs pos="0">
                    <a:srgbClr val="FF0000"/>
                  </a:gs>
                  <a:gs pos="50000">
                    <a:srgbClr val="0070C0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2"/>
            <c:invertIfNegative val="0"/>
            <c:bubble3D val="0"/>
            <c:spPr>
              <a:gradFill>
                <a:gsLst>
                  <a:gs pos="0">
                    <a:schemeClr val="tx1"/>
                  </a:gs>
                  <a:gs pos="50000">
                    <a:srgbClr val="0070C0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3"/>
            <c:invertIfNegative val="0"/>
            <c:bubble3D val="0"/>
            <c:spPr>
              <a:gradFill>
                <a:gsLst>
                  <a:gs pos="0">
                    <a:srgbClr val="00B050"/>
                  </a:gs>
                  <a:gs pos="50000">
                    <a:srgbClr val="0070C0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4"/>
            <c:invertIfNegative val="0"/>
            <c:bubble3D val="0"/>
            <c:spPr>
              <a:gradFill>
                <a:gsLst>
                  <a:gs pos="0">
                    <a:schemeClr val="accent6">
                      <a:lumMod val="75000"/>
                    </a:schemeClr>
                  </a:gs>
                  <a:gs pos="50000">
                    <a:srgbClr val="0070C0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cat>
            <c:strRef>
              <c:f>Sayfa1!$A$2:$A$6</c:f>
              <c:strCache>
                <c:ptCount val="5"/>
                <c:pt idx="0">
                  <c:v>Tıbbi</c:v>
                </c:pt>
                <c:pt idx="1">
                  <c:v>Mali</c:v>
                </c:pt>
                <c:pt idx="2">
                  <c:v>Eğitim</c:v>
                </c:pt>
                <c:pt idx="3">
                  <c:v>Kalite, Hasta ve Çalışan Güvenliği</c:v>
                </c:pt>
                <c:pt idx="4">
                  <c:v>Kanıta Dayalı Gözlemsel Değerlendirme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1000</c:v>
                </c:pt>
                <c:pt idx="1">
                  <c:v>1000</c:v>
                </c:pt>
                <c:pt idx="2">
                  <c:v>1000</c:v>
                </c:pt>
                <c:pt idx="3">
                  <c:v>1000</c:v>
                </c:pt>
                <c:pt idx="4">
                  <c:v>1000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7300480"/>
        <c:axId val="211668928"/>
        <c:axId val="0"/>
      </c:bar3DChart>
      <c:catAx>
        <c:axId val="177300480"/>
        <c:scaling>
          <c:orientation val="minMax"/>
        </c:scaling>
        <c:delete val="0"/>
        <c:axPos val="b"/>
        <c:majorTickMark val="out"/>
        <c:minorTickMark val="none"/>
        <c:tickLblPos val="nextTo"/>
        <c:crossAx val="211668928"/>
        <c:crosses val="autoZero"/>
        <c:auto val="1"/>
        <c:lblAlgn val="ctr"/>
        <c:lblOffset val="100"/>
        <c:noMultiLvlLbl val="0"/>
      </c:catAx>
      <c:valAx>
        <c:axId val="211668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73004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1ECAF-A476-437C-952B-A7B8988E5750}" type="doc">
      <dgm:prSet loTypeId="urn:microsoft.com/office/officeart/2009/layout/ReverseList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4057C42E-E7DC-4707-88CE-DC795AD54785}">
      <dgm:prSet phldrT="[Metin]"/>
      <dgm:spPr/>
      <dgm:t>
        <a:bodyPr/>
        <a:lstStyle/>
        <a:p>
          <a:r>
            <a:rPr lang="tr-TR" dirty="0" smtClean="0"/>
            <a:t>Ölç</a:t>
          </a:r>
          <a:endParaRPr lang="tr-TR" dirty="0"/>
        </a:p>
      </dgm:t>
    </dgm:pt>
    <dgm:pt modelId="{749EEAE2-C140-4BC6-A7CC-552499ECB9FC}" type="parTrans" cxnId="{C768F397-689D-4391-905C-DA2C8AC2C39A}">
      <dgm:prSet/>
      <dgm:spPr/>
      <dgm:t>
        <a:bodyPr/>
        <a:lstStyle/>
        <a:p>
          <a:endParaRPr lang="tr-TR"/>
        </a:p>
      </dgm:t>
    </dgm:pt>
    <dgm:pt modelId="{76E52616-3D5D-4312-92B4-B22D07829DEF}" type="sibTrans" cxnId="{C768F397-689D-4391-905C-DA2C8AC2C39A}">
      <dgm:prSet/>
      <dgm:spPr/>
      <dgm:t>
        <a:bodyPr/>
        <a:lstStyle/>
        <a:p>
          <a:endParaRPr lang="tr-TR"/>
        </a:p>
      </dgm:t>
    </dgm:pt>
    <dgm:pt modelId="{4DACD7BA-46D1-4566-B3A4-945366A9CBC4}">
      <dgm:prSet phldrT="[Metin]"/>
      <dgm:spPr/>
      <dgm:t>
        <a:bodyPr/>
        <a:lstStyle/>
        <a:p>
          <a:r>
            <a:rPr lang="tr-TR" dirty="0" smtClean="0"/>
            <a:t>İyileştir</a:t>
          </a:r>
          <a:endParaRPr lang="tr-TR" dirty="0"/>
        </a:p>
      </dgm:t>
    </dgm:pt>
    <dgm:pt modelId="{1AAFA487-36BB-403F-8C8E-C70B9C99406D}" type="parTrans" cxnId="{BF512592-045B-46E9-9C87-5AEB587A3C5F}">
      <dgm:prSet/>
      <dgm:spPr/>
      <dgm:t>
        <a:bodyPr/>
        <a:lstStyle/>
        <a:p>
          <a:endParaRPr lang="tr-TR"/>
        </a:p>
      </dgm:t>
    </dgm:pt>
    <dgm:pt modelId="{24D04145-02F1-4FBE-9EFB-BEB34F03E2AA}" type="sibTrans" cxnId="{BF512592-045B-46E9-9C87-5AEB587A3C5F}">
      <dgm:prSet/>
      <dgm:spPr/>
      <dgm:t>
        <a:bodyPr/>
        <a:lstStyle/>
        <a:p>
          <a:endParaRPr lang="tr-TR"/>
        </a:p>
      </dgm:t>
    </dgm:pt>
    <dgm:pt modelId="{4ED5299A-77BA-405A-8C5A-6641DF8DCFC9}" type="pres">
      <dgm:prSet presAssocID="{4CB1ECAF-A476-437C-952B-A7B8988E5750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764BDB11-08A4-4ED9-8FF8-3E8E4B2DCED2}" type="pres">
      <dgm:prSet presAssocID="{4CB1ECAF-A476-437C-952B-A7B8988E5750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4C0A794-7D0A-4ACC-AE40-5179389D3D88}" type="pres">
      <dgm:prSet presAssocID="{4CB1ECAF-A476-437C-952B-A7B8988E5750}" presName="LeftNode" presStyleLbl="bgImgPlace1" presStyleIdx="0" presStyleCnt="2">
        <dgm:presLayoutVars>
          <dgm:chMax val="2"/>
          <dgm:chPref val="2"/>
        </dgm:presLayoutVars>
      </dgm:prSet>
      <dgm:spPr/>
      <dgm:t>
        <a:bodyPr/>
        <a:lstStyle/>
        <a:p>
          <a:endParaRPr lang="tr-TR"/>
        </a:p>
      </dgm:t>
    </dgm:pt>
    <dgm:pt modelId="{8C435FF7-F5C7-404E-983B-C1480B830EF3}" type="pres">
      <dgm:prSet presAssocID="{4CB1ECAF-A476-437C-952B-A7B8988E5750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F75DE8-AD2F-4FAC-9B41-9161CF66ED07}" type="pres">
      <dgm:prSet presAssocID="{4CB1ECAF-A476-437C-952B-A7B8988E5750}" presName="RightNode" presStyleLbl="bgImgPlac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7D7E5FE9-130B-4CD7-9CA7-E3F697E296F9}" type="pres">
      <dgm:prSet presAssocID="{4CB1ECAF-A476-437C-952B-A7B8988E5750}" presName="TopArrow" presStyleLbl="node1" presStyleIdx="0" presStyleCnt="2"/>
      <dgm:spPr/>
    </dgm:pt>
    <dgm:pt modelId="{FDA2A9F9-A05B-44AB-8200-6A1A0A5D80CE}" type="pres">
      <dgm:prSet presAssocID="{4CB1ECAF-A476-437C-952B-A7B8988E5750}" presName="BottomArrow" presStyleLbl="node1" presStyleIdx="1" presStyleCnt="2"/>
      <dgm:spPr/>
    </dgm:pt>
  </dgm:ptLst>
  <dgm:cxnLst>
    <dgm:cxn modelId="{BF512592-045B-46E9-9C87-5AEB587A3C5F}" srcId="{4CB1ECAF-A476-437C-952B-A7B8988E5750}" destId="{4DACD7BA-46D1-4566-B3A4-945366A9CBC4}" srcOrd="1" destOrd="0" parTransId="{1AAFA487-36BB-403F-8C8E-C70B9C99406D}" sibTransId="{24D04145-02F1-4FBE-9EFB-BEB34F03E2AA}"/>
    <dgm:cxn modelId="{C768F397-689D-4391-905C-DA2C8AC2C39A}" srcId="{4CB1ECAF-A476-437C-952B-A7B8988E5750}" destId="{4057C42E-E7DC-4707-88CE-DC795AD54785}" srcOrd="0" destOrd="0" parTransId="{749EEAE2-C140-4BC6-A7CC-552499ECB9FC}" sibTransId="{76E52616-3D5D-4312-92B4-B22D07829DEF}"/>
    <dgm:cxn modelId="{AE866710-D8AA-491B-98D0-330368518614}" type="presOf" srcId="{4CB1ECAF-A476-437C-952B-A7B8988E5750}" destId="{4ED5299A-77BA-405A-8C5A-6641DF8DCFC9}" srcOrd="0" destOrd="0" presId="urn:microsoft.com/office/officeart/2009/layout/ReverseList"/>
    <dgm:cxn modelId="{8696A1D6-2C0E-4C46-B2FB-08E3981BBE11}" type="presOf" srcId="{4DACD7BA-46D1-4566-B3A4-945366A9CBC4}" destId="{59F75DE8-AD2F-4FAC-9B41-9161CF66ED07}" srcOrd="1" destOrd="0" presId="urn:microsoft.com/office/officeart/2009/layout/ReverseList"/>
    <dgm:cxn modelId="{3678D66D-0CE5-4886-8188-016421A0DBEE}" type="presOf" srcId="{4057C42E-E7DC-4707-88CE-DC795AD54785}" destId="{C4C0A794-7D0A-4ACC-AE40-5179389D3D88}" srcOrd="1" destOrd="0" presId="urn:microsoft.com/office/officeart/2009/layout/ReverseList"/>
    <dgm:cxn modelId="{965C99F0-354F-43D4-83A6-D890DA61E517}" type="presOf" srcId="{4DACD7BA-46D1-4566-B3A4-945366A9CBC4}" destId="{8C435FF7-F5C7-404E-983B-C1480B830EF3}" srcOrd="0" destOrd="0" presId="urn:microsoft.com/office/officeart/2009/layout/ReverseList"/>
    <dgm:cxn modelId="{19BE6F59-E46C-40B4-B64C-85458326B46B}" type="presOf" srcId="{4057C42E-E7DC-4707-88CE-DC795AD54785}" destId="{764BDB11-08A4-4ED9-8FF8-3E8E4B2DCED2}" srcOrd="0" destOrd="0" presId="urn:microsoft.com/office/officeart/2009/layout/ReverseList"/>
    <dgm:cxn modelId="{64D3F6AA-9D83-4DC0-8BFD-32310FCCD252}" type="presParOf" srcId="{4ED5299A-77BA-405A-8C5A-6641DF8DCFC9}" destId="{764BDB11-08A4-4ED9-8FF8-3E8E4B2DCED2}" srcOrd="0" destOrd="0" presId="urn:microsoft.com/office/officeart/2009/layout/ReverseList"/>
    <dgm:cxn modelId="{921BDB45-A6D1-4AA0-B1AD-5E575583398A}" type="presParOf" srcId="{4ED5299A-77BA-405A-8C5A-6641DF8DCFC9}" destId="{C4C0A794-7D0A-4ACC-AE40-5179389D3D88}" srcOrd="1" destOrd="0" presId="urn:microsoft.com/office/officeart/2009/layout/ReverseList"/>
    <dgm:cxn modelId="{B6F721AA-0A01-4F0D-A734-D086C41E7D72}" type="presParOf" srcId="{4ED5299A-77BA-405A-8C5A-6641DF8DCFC9}" destId="{8C435FF7-F5C7-404E-983B-C1480B830EF3}" srcOrd="2" destOrd="0" presId="urn:microsoft.com/office/officeart/2009/layout/ReverseList"/>
    <dgm:cxn modelId="{C5210F5A-12C7-4617-B2AD-575B3741C2B7}" type="presParOf" srcId="{4ED5299A-77BA-405A-8C5A-6641DF8DCFC9}" destId="{59F75DE8-AD2F-4FAC-9B41-9161CF66ED07}" srcOrd="3" destOrd="0" presId="urn:microsoft.com/office/officeart/2009/layout/ReverseList"/>
    <dgm:cxn modelId="{76D25D3B-EEB1-4F80-B6D5-D6B0A088FC29}" type="presParOf" srcId="{4ED5299A-77BA-405A-8C5A-6641DF8DCFC9}" destId="{7D7E5FE9-130B-4CD7-9CA7-E3F697E296F9}" srcOrd="4" destOrd="0" presId="urn:microsoft.com/office/officeart/2009/layout/ReverseList"/>
    <dgm:cxn modelId="{07E5C8B3-511A-48AC-A8C5-2CF782997E87}" type="presParOf" srcId="{4ED5299A-77BA-405A-8C5A-6641DF8DCFC9}" destId="{FDA2A9F9-A05B-44AB-8200-6A1A0A5D80CE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539003-9A9F-4ED7-93F6-59771007F441}" type="doc">
      <dgm:prSet loTypeId="urn:microsoft.com/office/officeart/2005/8/layout/hList3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B1ABDB98-9648-468C-8EEC-9863877BCBEC}">
      <dgm:prSet phldrT="[Metin]"/>
      <dgm:spPr/>
      <dgm:t>
        <a:bodyPr/>
        <a:lstStyle/>
        <a:p>
          <a:r>
            <a:rPr lang="tr-TR" dirty="0" err="1" smtClean="0"/>
            <a:t>Donabedian</a:t>
          </a:r>
          <a:r>
            <a:rPr lang="tr-TR" dirty="0" smtClean="0"/>
            <a:t> Kalite Boyutları</a:t>
          </a:r>
          <a:endParaRPr lang="tr-TR" dirty="0"/>
        </a:p>
      </dgm:t>
    </dgm:pt>
    <dgm:pt modelId="{C7A65FF4-3E93-4F11-828F-4AC8BF2B8B62}" type="parTrans" cxnId="{E352AD46-DA89-466E-B745-9916AEBA5AD0}">
      <dgm:prSet/>
      <dgm:spPr/>
      <dgm:t>
        <a:bodyPr/>
        <a:lstStyle/>
        <a:p>
          <a:endParaRPr lang="tr-TR"/>
        </a:p>
      </dgm:t>
    </dgm:pt>
    <dgm:pt modelId="{7585F86A-DD17-4508-9BEE-5ED40B02A85D}" type="sibTrans" cxnId="{E352AD46-DA89-466E-B745-9916AEBA5AD0}">
      <dgm:prSet/>
      <dgm:spPr/>
      <dgm:t>
        <a:bodyPr/>
        <a:lstStyle/>
        <a:p>
          <a:endParaRPr lang="tr-TR"/>
        </a:p>
      </dgm:t>
    </dgm:pt>
    <dgm:pt modelId="{8761A1C2-FFCE-4DAB-A39F-B99991784B95}">
      <dgm:prSet phldrT="[Metin]"/>
      <dgm:spPr/>
      <dgm:t>
        <a:bodyPr/>
        <a:lstStyle/>
        <a:p>
          <a:r>
            <a:rPr lang="tr-TR" dirty="0" smtClean="0"/>
            <a:t>Yapı</a:t>
          </a:r>
          <a:endParaRPr lang="tr-TR" dirty="0"/>
        </a:p>
      </dgm:t>
    </dgm:pt>
    <dgm:pt modelId="{DB64F6A0-FC0D-4C5E-8A0A-A69892A85468}" type="parTrans" cxnId="{4D4D58BB-5FE4-4599-AE81-9BF00CA08B91}">
      <dgm:prSet/>
      <dgm:spPr/>
      <dgm:t>
        <a:bodyPr/>
        <a:lstStyle/>
        <a:p>
          <a:endParaRPr lang="tr-TR"/>
        </a:p>
      </dgm:t>
    </dgm:pt>
    <dgm:pt modelId="{EA0BE588-D5EC-4704-BAAF-43C4A41A533C}" type="sibTrans" cxnId="{4D4D58BB-5FE4-4599-AE81-9BF00CA08B91}">
      <dgm:prSet/>
      <dgm:spPr/>
      <dgm:t>
        <a:bodyPr/>
        <a:lstStyle/>
        <a:p>
          <a:endParaRPr lang="tr-TR"/>
        </a:p>
      </dgm:t>
    </dgm:pt>
    <dgm:pt modelId="{5BD60813-C389-468D-A788-01B20C56A38F}">
      <dgm:prSet phldrT="[Metin]"/>
      <dgm:spPr/>
      <dgm:t>
        <a:bodyPr/>
        <a:lstStyle/>
        <a:p>
          <a:r>
            <a:rPr lang="tr-TR" dirty="0" smtClean="0"/>
            <a:t>Süreç</a:t>
          </a:r>
        </a:p>
      </dgm:t>
    </dgm:pt>
    <dgm:pt modelId="{6FFE0AC5-1BC6-4C7F-80CE-70311671C4E7}" type="parTrans" cxnId="{70F36EAD-E90F-425E-859C-FBE016493023}">
      <dgm:prSet/>
      <dgm:spPr/>
      <dgm:t>
        <a:bodyPr/>
        <a:lstStyle/>
        <a:p>
          <a:endParaRPr lang="tr-TR"/>
        </a:p>
      </dgm:t>
    </dgm:pt>
    <dgm:pt modelId="{CB64CB6D-FF86-4B8F-B216-140051599F10}" type="sibTrans" cxnId="{70F36EAD-E90F-425E-859C-FBE016493023}">
      <dgm:prSet/>
      <dgm:spPr/>
      <dgm:t>
        <a:bodyPr/>
        <a:lstStyle/>
        <a:p>
          <a:endParaRPr lang="tr-TR"/>
        </a:p>
      </dgm:t>
    </dgm:pt>
    <dgm:pt modelId="{7D5E4F74-1CDF-41E1-B6CB-B5BA7C2C1A98}">
      <dgm:prSet phldrT="[Metin]"/>
      <dgm:spPr/>
      <dgm:t>
        <a:bodyPr/>
        <a:lstStyle/>
        <a:p>
          <a:pPr algn="l"/>
          <a:r>
            <a:rPr lang="tr-TR" dirty="0" smtClean="0"/>
            <a:t>Sonuç</a:t>
          </a:r>
          <a:endParaRPr lang="tr-TR" dirty="0"/>
        </a:p>
      </dgm:t>
    </dgm:pt>
    <dgm:pt modelId="{1C44B752-2730-42B3-B4AF-72DB00EBE88E}" type="parTrans" cxnId="{D537D276-B58A-4667-8E01-DD3B2F966830}">
      <dgm:prSet/>
      <dgm:spPr/>
      <dgm:t>
        <a:bodyPr/>
        <a:lstStyle/>
        <a:p>
          <a:endParaRPr lang="tr-TR"/>
        </a:p>
      </dgm:t>
    </dgm:pt>
    <dgm:pt modelId="{BABC195B-3618-41DD-B44E-9F605AA07D80}" type="sibTrans" cxnId="{D537D276-B58A-4667-8E01-DD3B2F966830}">
      <dgm:prSet/>
      <dgm:spPr/>
      <dgm:t>
        <a:bodyPr/>
        <a:lstStyle/>
        <a:p>
          <a:endParaRPr lang="tr-TR"/>
        </a:p>
      </dgm:t>
    </dgm:pt>
    <dgm:pt modelId="{2C71774F-B581-453C-8810-2417CFF1F334}">
      <dgm:prSet phldrT="[Metin]"/>
      <dgm:spPr/>
      <dgm:t>
        <a:bodyPr/>
        <a:lstStyle/>
        <a:p>
          <a:r>
            <a:rPr lang="tr-TR" dirty="0" err="1" smtClean="0"/>
            <a:t>BT’nin</a:t>
          </a:r>
          <a:r>
            <a:rPr lang="tr-TR" dirty="0" smtClean="0"/>
            <a:t> kalibrasyonu yapılmış mı?</a:t>
          </a:r>
          <a:endParaRPr lang="tr-TR" dirty="0"/>
        </a:p>
      </dgm:t>
    </dgm:pt>
    <dgm:pt modelId="{AB921F21-C1B2-489C-B3FB-98F0E00BD65E}" type="parTrans" cxnId="{81A5D63B-653E-4E31-8902-489161A6BFAC}">
      <dgm:prSet/>
      <dgm:spPr/>
      <dgm:t>
        <a:bodyPr/>
        <a:lstStyle/>
        <a:p>
          <a:endParaRPr lang="tr-TR"/>
        </a:p>
      </dgm:t>
    </dgm:pt>
    <dgm:pt modelId="{BDECD1B8-FBC2-4EFA-A44B-8578F4FA2074}" type="sibTrans" cxnId="{81A5D63B-653E-4E31-8902-489161A6BFAC}">
      <dgm:prSet/>
      <dgm:spPr/>
      <dgm:t>
        <a:bodyPr/>
        <a:lstStyle/>
        <a:p>
          <a:endParaRPr lang="tr-TR"/>
        </a:p>
      </dgm:t>
    </dgm:pt>
    <dgm:pt modelId="{F943BC3C-877D-455C-8AE6-03F6E0893B46}">
      <dgm:prSet phldrT="[Metin]"/>
      <dgm:spPr/>
      <dgm:t>
        <a:bodyPr/>
        <a:lstStyle/>
        <a:p>
          <a:r>
            <a:rPr lang="tr-TR" dirty="0" smtClean="0"/>
            <a:t>BT çekim süreci kusuruz gerçekleşmiş mi?</a:t>
          </a:r>
          <a:endParaRPr lang="tr-TR" dirty="0"/>
        </a:p>
      </dgm:t>
    </dgm:pt>
    <dgm:pt modelId="{496185AD-3BE3-45BF-AF2F-DC43CD776CE6}" type="parTrans" cxnId="{3D788BF6-47D7-4060-908F-3B8BBC29906D}">
      <dgm:prSet/>
      <dgm:spPr/>
      <dgm:t>
        <a:bodyPr/>
        <a:lstStyle/>
        <a:p>
          <a:endParaRPr lang="tr-TR"/>
        </a:p>
      </dgm:t>
    </dgm:pt>
    <dgm:pt modelId="{DED49A3E-B805-4567-A228-B9F3FC66EE00}" type="sibTrans" cxnId="{3D788BF6-47D7-4060-908F-3B8BBC29906D}">
      <dgm:prSet/>
      <dgm:spPr/>
      <dgm:t>
        <a:bodyPr/>
        <a:lstStyle/>
        <a:p>
          <a:endParaRPr lang="tr-TR"/>
        </a:p>
      </dgm:t>
    </dgm:pt>
    <dgm:pt modelId="{E7267A9F-A45F-4C48-86EC-294F2AE0B85E}">
      <dgm:prSet phldrT="[Metin]"/>
      <dgm:spPr/>
      <dgm:t>
        <a:bodyPr/>
        <a:lstStyle/>
        <a:p>
          <a:pPr algn="just"/>
          <a:r>
            <a:rPr lang="tr-TR" dirty="0" smtClean="0"/>
            <a:t>Göstermesi gereken bölgeyi net gösterebilmiş mi? </a:t>
          </a:r>
          <a:endParaRPr lang="tr-TR" dirty="0"/>
        </a:p>
      </dgm:t>
    </dgm:pt>
    <dgm:pt modelId="{926EB32D-C5CB-4ECB-B8EF-B2BA63276035}" type="parTrans" cxnId="{8B0F4639-1A82-4799-B175-AB53557EDE6D}">
      <dgm:prSet/>
      <dgm:spPr/>
      <dgm:t>
        <a:bodyPr/>
        <a:lstStyle/>
        <a:p>
          <a:endParaRPr lang="tr-TR"/>
        </a:p>
      </dgm:t>
    </dgm:pt>
    <dgm:pt modelId="{23272022-B551-4E25-9855-0465BF0FAD3E}" type="sibTrans" cxnId="{8B0F4639-1A82-4799-B175-AB53557EDE6D}">
      <dgm:prSet/>
      <dgm:spPr/>
      <dgm:t>
        <a:bodyPr/>
        <a:lstStyle/>
        <a:p>
          <a:endParaRPr lang="tr-TR"/>
        </a:p>
      </dgm:t>
    </dgm:pt>
    <dgm:pt modelId="{28E1973B-47D3-4421-BBA3-DB472168C50A}" type="pres">
      <dgm:prSet presAssocID="{75539003-9A9F-4ED7-93F6-59771007F44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8790B7A-8086-400B-8EF1-4A9AAB3F643A}" type="pres">
      <dgm:prSet presAssocID="{B1ABDB98-9648-468C-8EEC-9863877BCBEC}" presName="roof" presStyleLbl="dkBgShp" presStyleIdx="0" presStyleCnt="2"/>
      <dgm:spPr/>
      <dgm:t>
        <a:bodyPr/>
        <a:lstStyle/>
        <a:p>
          <a:endParaRPr lang="tr-TR"/>
        </a:p>
      </dgm:t>
    </dgm:pt>
    <dgm:pt modelId="{2A49ADBE-2F1F-46F5-9D11-7440054A5377}" type="pres">
      <dgm:prSet presAssocID="{B1ABDB98-9648-468C-8EEC-9863877BCBEC}" presName="pillars" presStyleCnt="0"/>
      <dgm:spPr/>
    </dgm:pt>
    <dgm:pt modelId="{11761781-B752-482A-AC31-EBC318346D30}" type="pres">
      <dgm:prSet presAssocID="{B1ABDB98-9648-468C-8EEC-9863877BCBEC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5DF0087-269F-470F-B6DF-CCCF72BC3B2A}" type="pres">
      <dgm:prSet presAssocID="{5BD60813-C389-468D-A788-01B20C56A38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CBFF7F-03F2-4084-8423-AAFE31F0F828}" type="pres">
      <dgm:prSet presAssocID="{7D5E4F74-1CDF-41E1-B6CB-B5BA7C2C1A98}" presName="pillarX" presStyleLbl="node1" presStyleIdx="2" presStyleCnt="3" custScaleX="11683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352A2CC-88B3-4103-8120-3B6305BFFA84}" type="pres">
      <dgm:prSet presAssocID="{B1ABDB98-9648-468C-8EEC-9863877BCBEC}" presName="base" presStyleLbl="dkBgShp" presStyleIdx="1" presStyleCnt="2"/>
      <dgm:spPr/>
    </dgm:pt>
  </dgm:ptLst>
  <dgm:cxnLst>
    <dgm:cxn modelId="{3D788BF6-47D7-4060-908F-3B8BBC29906D}" srcId="{5BD60813-C389-468D-A788-01B20C56A38F}" destId="{F943BC3C-877D-455C-8AE6-03F6E0893B46}" srcOrd="0" destOrd="0" parTransId="{496185AD-3BE3-45BF-AF2F-DC43CD776CE6}" sibTransId="{DED49A3E-B805-4567-A228-B9F3FC66EE00}"/>
    <dgm:cxn modelId="{C7DA8FEC-1085-4DD5-85F3-9835DE1FE7B4}" type="presOf" srcId="{E7267A9F-A45F-4C48-86EC-294F2AE0B85E}" destId="{08CBFF7F-03F2-4084-8423-AAFE31F0F828}" srcOrd="0" destOrd="1" presId="urn:microsoft.com/office/officeart/2005/8/layout/hList3"/>
    <dgm:cxn modelId="{4D4D58BB-5FE4-4599-AE81-9BF00CA08B91}" srcId="{B1ABDB98-9648-468C-8EEC-9863877BCBEC}" destId="{8761A1C2-FFCE-4DAB-A39F-B99991784B95}" srcOrd="0" destOrd="0" parTransId="{DB64F6A0-FC0D-4C5E-8A0A-A69892A85468}" sibTransId="{EA0BE588-D5EC-4704-BAAF-43C4A41A533C}"/>
    <dgm:cxn modelId="{9E895930-02E8-4A25-858C-2FF8DA9170AD}" type="presOf" srcId="{F943BC3C-877D-455C-8AE6-03F6E0893B46}" destId="{75DF0087-269F-470F-B6DF-CCCF72BC3B2A}" srcOrd="0" destOrd="1" presId="urn:microsoft.com/office/officeart/2005/8/layout/hList3"/>
    <dgm:cxn modelId="{9671CE0D-6223-4FDD-BF91-49FAF4CBA720}" type="presOf" srcId="{7D5E4F74-1CDF-41E1-B6CB-B5BA7C2C1A98}" destId="{08CBFF7F-03F2-4084-8423-AAFE31F0F828}" srcOrd="0" destOrd="0" presId="urn:microsoft.com/office/officeart/2005/8/layout/hList3"/>
    <dgm:cxn modelId="{009649A6-01D9-47BF-867E-2BC8E5F2B091}" type="presOf" srcId="{5BD60813-C389-468D-A788-01B20C56A38F}" destId="{75DF0087-269F-470F-B6DF-CCCF72BC3B2A}" srcOrd="0" destOrd="0" presId="urn:microsoft.com/office/officeart/2005/8/layout/hList3"/>
    <dgm:cxn modelId="{D537D276-B58A-4667-8E01-DD3B2F966830}" srcId="{B1ABDB98-9648-468C-8EEC-9863877BCBEC}" destId="{7D5E4F74-1CDF-41E1-B6CB-B5BA7C2C1A98}" srcOrd="2" destOrd="0" parTransId="{1C44B752-2730-42B3-B4AF-72DB00EBE88E}" sibTransId="{BABC195B-3618-41DD-B44E-9F605AA07D80}"/>
    <dgm:cxn modelId="{D0273559-929B-4929-B96B-B3E020AE8A8A}" type="presOf" srcId="{2C71774F-B581-453C-8810-2417CFF1F334}" destId="{11761781-B752-482A-AC31-EBC318346D30}" srcOrd="0" destOrd="1" presId="urn:microsoft.com/office/officeart/2005/8/layout/hList3"/>
    <dgm:cxn modelId="{DFC843C3-878A-4B8C-A05F-D6A0F1BD43E1}" type="presOf" srcId="{B1ABDB98-9648-468C-8EEC-9863877BCBEC}" destId="{98790B7A-8086-400B-8EF1-4A9AAB3F643A}" srcOrd="0" destOrd="0" presId="urn:microsoft.com/office/officeart/2005/8/layout/hList3"/>
    <dgm:cxn modelId="{74CEC359-F2EC-4FA1-B533-3F605F6C5EE5}" type="presOf" srcId="{75539003-9A9F-4ED7-93F6-59771007F441}" destId="{28E1973B-47D3-4421-BBA3-DB472168C50A}" srcOrd="0" destOrd="0" presId="urn:microsoft.com/office/officeart/2005/8/layout/hList3"/>
    <dgm:cxn modelId="{8B0F4639-1A82-4799-B175-AB53557EDE6D}" srcId="{7D5E4F74-1CDF-41E1-B6CB-B5BA7C2C1A98}" destId="{E7267A9F-A45F-4C48-86EC-294F2AE0B85E}" srcOrd="0" destOrd="0" parTransId="{926EB32D-C5CB-4ECB-B8EF-B2BA63276035}" sibTransId="{23272022-B551-4E25-9855-0465BF0FAD3E}"/>
    <dgm:cxn modelId="{70F36EAD-E90F-425E-859C-FBE016493023}" srcId="{B1ABDB98-9648-468C-8EEC-9863877BCBEC}" destId="{5BD60813-C389-468D-A788-01B20C56A38F}" srcOrd="1" destOrd="0" parTransId="{6FFE0AC5-1BC6-4C7F-80CE-70311671C4E7}" sibTransId="{CB64CB6D-FF86-4B8F-B216-140051599F10}"/>
    <dgm:cxn modelId="{81A5D63B-653E-4E31-8902-489161A6BFAC}" srcId="{8761A1C2-FFCE-4DAB-A39F-B99991784B95}" destId="{2C71774F-B581-453C-8810-2417CFF1F334}" srcOrd="0" destOrd="0" parTransId="{AB921F21-C1B2-489C-B3FB-98F0E00BD65E}" sibTransId="{BDECD1B8-FBC2-4EFA-A44B-8578F4FA2074}"/>
    <dgm:cxn modelId="{AFC65E14-E4E3-415D-9BFB-E276A063725E}" type="presOf" srcId="{8761A1C2-FFCE-4DAB-A39F-B99991784B95}" destId="{11761781-B752-482A-AC31-EBC318346D30}" srcOrd="0" destOrd="0" presId="urn:microsoft.com/office/officeart/2005/8/layout/hList3"/>
    <dgm:cxn modelId="{E352AD46-DA89-466E-B745-9916AEBA5AD0}" srcId="{75539003-9A9F-4ED7-93F6-59771007F441}" destId="{B1ABDB98-9648-468C-8EEC-9863877BCBEC}" srcOrd="0" destOrd="0" parTransId="{C7A65FF4-3E93-4F11-828F-4AC8BF2B8B62}" sibTransId="{7585F86A-DD17-4508-9BEE-5ED40B02A85D}"/>
    <dgm:cxn modelId="{3EDFA925-C762-4ACB-81BF-CB61DC79D3FF}" type="presParOf" srcId="{28E1973B-47D3-4421-BBA3-DB472168C50A}" destId="{98790B7A-8086-400B-8EF1-4A9AAB3F643A}" srcOrd="0" destOrd="0" presId="urn:microsoft.com/office/officeart/2005/8/layout/hList3"/>
    <dgm:cxn modelId="{6FA76EE0-C39D-4F58-8ADF-D5B0C2331C9E}" type="presParOf" srcId="{28E1973B-47D3-4421-BBA3-DB472168C50A}" destId="{2A49ADBE-2F1F-46F5-9D11-7440054A5377}" srcOrd="1" destOrd="0" presId="urn:microsoft.com/office/officeart/2005/8/layout/hList3"/>
    <dgm:cxn modelId="{F00B86B9-DB0E-43C3-B90F-85FB27C0C5F6}" type="presParOf" srcId="{2A49ADBE-2F1F-46F5-9D11-7440054A5377}" destId="{11761781-B752-482A-AC31-EBC318346D30}" srcOrd="0" destOrd="0" presId="urn:microsoft.com/office/officeart/2005/8/layout/hList3"/>
    <dgm:cxn modelId="{C12DD1C2-2DA9-4EDE-9D27-867F909B4228}" type="presParOf" srcId="{2A49ADBE-2F1F-46F5-9D11-7440054A5377}" destId="{75DF0087-269F-470F-B6DF-CCCF72BC3B2A}" srcOrd="1" destOrd="0" presId="urn:microsoft.com/office/officeart/2005/8/layout/hList3"/>
    <dgm:cxn modelId="{FA6BE19E-7B35-4235-9C10-0A854E05BAF6}" type="presParOf" srcId="{2A49ADBE-2F1F-46F5-9D11-7440054A5377}" destId="{08CBFF7F-03F2-4084-8423-AAFE31F0F828}" srcOrd="2" destOrd="0" presId="urn:microsoft.com/office/officeart/2005/8/layout/hList3"/>
    <dgm:cxn modelId="{D48D7A81-2076-4EAC-9A62-2F56EBEAA219}" type="presParOf" srcId="{28E1973B-47D3-4421-BBA3-DB472168C50A}" destId="{1352A2CC-88B3-4103-8120-3B6305BFFA8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F722DE-39B5-4FC4-AC9A-0E5210C88069}" type="doc">
      <dgm:prSet loTypeId="urn:microsoft.com/office/officeart/2005/8/layout/cycle2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648C67BA-9195-4399-9CDA-602FE96B9EF1}">
      <dgm:prSet phldrT="[Metin]"/>
      <dgm:spPr/>
      <dgm:t>
        <a:bodyPr/>
        <a:lstStyle/>
        <a:p>
          <a:r>
            <a:rPr lang="tr-TR" dirty="0" smtClean="0"/>
            <a:t>Hedefler Ulaşma</a:t>
          </a:r>
          <a:endParaRPr lang="tr-TR" dirty="0"/>
        </a:p>
      </dgm:t>
    </dgm:pt>
    <dgm:pt modelId="{13975257-1C4C-4135-9B26-D1E2DE3C29F2}" type="parTrans" cxnId="{F36FA4AD-15B4-4E2A-AA09-2C1E072B57F2}">
      <dgm:prSet/>
      <dgm:spPr/>
      <dgm:t>
        <a:bodyPr/>
        <a:lstStyle/>
        <a:p>
          <a:endParaRPr lang="tr-TR"/>
        </a:p>
      </dgm:t>
    </dgm:pt>
    <dgm:pt modelId="{C1FA9AF4-D602-4FF1-9FBA-6F0DD9A93269}" type="sibTrans" cxnId="{F36FA4AD-15B4-4E2A-AA09-2C1E072B57F2}">
      <dgm:prSet/>
      <dgm:spPr/>
      <dgm:t>
        <a:bodyPr/>
        <a:lstStyle/>
        <a:p>
          <a:endParaRPr lang="tr-TR"/>
        </a:p>
      </dgm:t>
    </dgm:pt>
    <dgm:pt modelId="{54A6B59E-D108-44D1-9377-B552CB780938}">
      <dgm:prSet phldrT="[Metin]"/>
      <dgm:spPr/>
      <dgm:t>
        <a:bodyPr/>
        <a:lstStyle/>
        <a:p>
          <a:r>
            <a:rPr lang="tr-TR" dirty="0" smtClean="0"/>
            <a:t>Problemlerin Ortaya Çıkarırlar</a:t>
          </a:r>
          <a:endParaRPr lang="tr-TR" dirty="0"/>
        </a:p>
      </dgm:t>
    </dgm:pt>
    <dgm:pt modelId="{7AA699B1-ACCB-4BC8-802E-1AAC97E75FF8}" type="parTrans" cxnId="{086B6F4E-22E2-4CA5-AE11-0F13D2226A77}">
      <dgm:prSet/>
      <dgm:spPr/>
      <dgm:t>
        <a:bodyPr/>
        <a:lstStyle/>
        <a:p>
          <a:endParaRPr lang="tr-TR"/>
        </a:p>
      </dgm:t>
    </dgm:pt>
    <dgm:pt modelId="{0CA4F283-6A3D-4CC8-A4A4-E3C2659E429A}" type="sibTrans" cxnId="{086B6F4E-22E2-4CA5-AE11-0F13D2226A77}">
      <dgm:prSet/>
      <dgm:spPr/>
      <dgm:t>
        <a:bodyPr/>
        <a:lstStyle/>
        <a:p>
          <a:endParaRPr lang="tr-TR"/>
        </a:p>
      </dgm:t>
    </dgm:pt>
    <dgm:pt modelId="{15F9B01C-F30A-4FEF-9011-EC485FE7D88B}">
      <dgm:prSet phldrT="[Metin]"/>
      <dgm:spPr/>
      <dgm:t>
        <a:bodyPr/>
        <a:lstStyle/>
        <a:p>
          <a:r>
            <a:rPr lang="tr-TR" dirty="0" smtClean="0"/>
            <a:t>Süreçlerin İyileştirilmesi</a:t>
          </a:r>
          <a:endParaRPr lang="tr-TR" dirty="0"/>
        </a:p>
      </dgm:t>
    </dgm:pt>
    <dgm:pt modelId="{37DFDC48-EADA-453C-9CC2-619A7FC66F73}" type="parTrans" cxnId="{48B8D98A-9203-453E-B635-040732D56C04}">
      <dgm:prSet/>
      <dgm:spPr/>
      <dgm:t>
        <a:bodyPr/>
        <a:lstStyle/>
        <a:p>
          <a:endParaRPr lang="tr-TR"/>
        </a:p>
      </dgm:t>
    </dgm:pt>
    <dgm:pt modelId="{B0954742-996C-4C7E-B580-65ABE72B74DC}" type="sibTrans" cxnId="{48B8D98A-9203-453E-B635-040732D56C04}">
      <dgm:prSet/>
      <dgm:spPr/>
      <dgm:t>
        <a:bodyPr/>
        <a:lstStyle/>
        <a:p>
          <a:endParaRPr lang="tr-TR"/>
        </a:p>
      </dgm:t>
    </dgm:pt>
    <dgm:pt modelId="{2934ABC7-3DB2-43B2-AACB-1C072C787AAC}" type="pres">
      <dgm:prSet presAssocID="{56F722DE-39B5-4FC4-AC9A-0E5210C8806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7DFD376-6E11-4CAE-A6E1-31353DD731FA}" type="pres">
      <dgm:prSet presAssocID="{648C67BA-9195-4399-9CDA-602FE96B9EF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BA54D34-1DA2-412A-9A36-263934A4C7CF}" type="pres">
      <dgm:prSet presAssocID="{C1FA9AF4-D602-4FF1-9FBA-6F0DD9A93269}" presName="sibTrans" presStyleLbl="sibTrans2D1" presStyleIdx="0" presStyleCnt="3"/>
      <dgm:spPr/>
      <dgm:t>
        <a:bodyPr/>
        <a:lstStyle/>
        <a:p>
          <a:endParaRPr lang="tr-TR"/>
        </a:p>
      </dgm:t>
    </dgm:pt>
    <dgm:pt modelId="{C580FD5C-224B-4C71-AF82-3F9B620D2EF2}" type="pres">
      <dgm:prSet presAssocID="{C1FA9AF4-D602-4FF1-9FBA-6F0DD9A93269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0435F3ED-7467-42EB-90CC-4F8E52706F62}" type="pres">
      <dgm:prSet presAssocID="{54A6B59E-D108-44D1-9377-B552CB78093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0FA6C79-1246-409E-8590-409FA5BC8805}" type="pres">
      <dgm:prSet presAssocID="{0CA4F283-6A3D-4CC8-A4A4-E3C2659E429A}" presName="sibTrans" presStyleLbl="sibTrans2D1" presStyleIdx="1" presStyleCnt="3"/>
      <dgm:spPr/>
      <dgm:t>
        <a:bodyPr/>
        <a:lstStyle/>
        <a:p>
          <a:endParaRPr lang="tr-TR"/>
        </a:p>
      </dgm:t>
    </dgm:pt>
    <dgm:pt modelId="{AA3224F3-2E01-4C98-ADED-A8DCF742E8D4}" type="pres">
      <dgm:prSet presAssocID="{0CA4F283-6A3D-4CC8-A4A4-E3C2659E429A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A8B1AA8E-8A59-4AB3-9281-9FDB3F32E9CB}" type="pres">
      <dgm:prSet presAssocID="{15F9B01C-F30A-4FEF-9011-EC485FE7D88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08D1FCC-CA35-4F09-B020-10F21099F08D}" type="pres">
      <dgm:prSet presAssocID="{B0954742-996C-4C7E-B580-65ABE72B74DC}" presName="sibTrans" presStyleLbl="sibTrans2D1" presStyleIdx="2" presStyleCnt="3"/>
      <dgm:spPr/>
      <dgm:t>
        <a:bodyPr/>
        <a:lstStyle/>
        <a:p>
          <a:endParaRPr lang="tr-TR"/>
        </a:p>
      </dgm:t>
    </dgm:pt>
    <dgm:pt modelId="{E0E483DC-70D4-4E8D-8EC6-7B5387888149}" type="pres">
      <dgm:prSet presAssocID="{B0954742-996C-4C7E-B580-65ABE72B74DC}" presName="connectorText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7F0F12D6-6D63-4B28-9CDC-9973C28F4A24}" type="presOf" srcId="{15F9B01C-F30A-4FEF-9011-EC485FE7D88B}" destId="{A8B1AA8E-8A59-4AB3-9281-9FDB3F32E9CB}" srcOrd="0" destOrd="0" presId="urn:microsoft.com/office/officeart/2005/8/layout/cycle2"/>
    <dgm:cxn modelId="{E603B5CC-61A1-4BEE-B8D4-9D47EED2E5D4}" type="presOf" srcId="{0CA4F283-6A3D-4CC8-A4A4-E3C2659E429A}" destId="{AA3224F3-2E01-4C98-ADED-A8DCF742E8D4}" srcOrd="1" destOrd="0" presId="urn:microsoft.com/office/officeart/2005/8/layout/cycle2"/>
    <dgm:cxn modelId="{F2736CE6-D322-4CAE-9EE2-B97D7A98B953}" type="presOf" srcId="{B0954742-996C-4C7E-B580-65ABE72B74DC}" destId="{208D1FCC-CA35-4F09-B020-10F21099F08D}" srcOrd="0" destOrd="0" presId="urn:microsoft.com/office/officeart/2005/8/layout/cycle2"/>
    <dgm:cxn modelId="{086B6F4E-22E2-4CA5-AE11-0F13D2226A77}" srcId="{56F722DE-39B5-4FC4-AC9A-0E5210C88069}" destId="{54A6B59E-D108-44D1-9377-B552CB780938}" srcOrd="1" destOrd="0" parTransId="{7AA699B1-ACCB-4BC8-802E-1AAC97E75FF8}" sibTransId="{0CA4F283-6A3D-4CC8-A4A4-E3C2659E429A}"/>
    <dgm:cxn modelId="{891F28DB-302F-4B6E-A03E-A04B0D77C5E1}" type="presOf" srcId="{56F722DE-39B5-4FC4-AC9A-0E5210C88069}" destId="{2934ABC7-3DB2-43B2-AACB-1C072C787AAC}" srcOrd="0" destOrd="0" presId="urn:microsoft.com/office/officeart/2005/8/layout/cycle2"/>
    <dgm:cxn modelId="{111BAAFF-7E04-4DCB-8B1D-8F577460BC33}" type="presOf" srcId="{C1FA9AF4-D602-4FF1-9FBA-6F0DD9A93269}" destId="{5BA54D34-1DA2-412A-9A36-263934A4C7CF}" srcOrd="0" destOrd="0" presId="urn:microsoft.com/office/officeart/2005/8/layout/cycle2"/>
    <dgm:cxn modelId="{36C40765-D5A1-40C4-B880-8351978F0D08}" type="presOf" srcId="{0CA4F283-6A3D-4CC8-A4A4-E3C2659E429A}" destId="{80FA6C79-1246-409E-8590-409FA5BC8805}" srcOrd="0" destOrd="0" presId="urn:microsoft.com/office/officeart/2005/8/layout/cycle2"/>
    <dgm:cxn modelId="{A591F0AD-C2A7-4058-AD1A-94BC81F0403E}" type="presOf" srcId="{C1FA9AF4-D602-4FF1-9FBA-6F0DD9A93269}" destId="{C580FD5C-224B-4C71-AF82-3F9B620D2EF2}" srcOrd="1" destOrd="0" presId="urn:microsoft.com/office/officeart/2005/8/layout/cycle2"/>
    <dgm:cxn modelId="{48B8D98A-9203-453E-B635-040732D56C04}" srcId="{56F722DE-39B5-4FC4-AC9A-0E5210C88069}" destId="{15F9B01C-F30A-4FEF-9011-EC485FE7D88B}" srcOrd="2" destOrd="0" parTransId="{37DFDC48-EADA-453C-9CC2-619A7FC66F73}" sibTransId="{B0954742-996C-4C7E-B580-65ABE72B74DC}"/>
    <dgm:cxn modelId="{F36FA4AD-15B4-4E2A-AA09-2C1E072B57F2}" srcId="{56F722DE-39B5-4FC4-AC9A-0E5210C88069}" destId="{648C67BA-9195-4399-9CDA-602FE96B9EF1}" srcOrd="0" destOrd="0" parTransId="{13975257-1C4C-4135-9B26-D1E2DE3C29F2}" sibTransId="{C1FA9AF4-D602-4FF1-9FBA-6F0DD9A93269}"/>
    <dgm:cxn modelId="{4625AFC7-4A57-446B-A965-8F71DBB9650F}" type="presOf" srcId="{648C67BA-9195-4399-9CDA-602FE96B9EF1}" destId="{C7DFD376-6E11-4CAE-A6E1-31353DD731FA}" srcOrd="0" destOrd="0" presId="urn:microsoft.com/office/officeart/2005/8/layout/cycle2"/>
    <dgm:cxn modelId="{2AB53C6C-77C4-46A0-B21A-2850B5784A6A}" type="presOf" srcId="{54A6B59E-D108-44D1-9377-B552CB780938}" destId="{0435F3ED-7467-42EB-90CC-4F8E52706F62}" srcOrd="0" destOrd="0" presId="urn:microsoft.com/office/officeart/2005/8/layout/cycle2"/>
    <dgm:cxn modelId="{1948EAB3-125F-4C1D-A723-1C3E976C44EC}" type="presOf" srcId="{B0954742-996C-4C7E-B580-65ABE72B74DC}" destId="{E0E483DC-70D4-4E8D-8EC6-7B5387888149}" srcOrd="1" destOrd="0" presId="urn:microsoft.com/office/officeart/2005/8/layout/cycle2"/>
    <dgm:cxn modelId="{487F2A2A-2A46-48F5-86ED-E59AE1E336B8}" type="presParOf" srcId="{2934ABC7-3DB2-43B2-AACB-1C072C787AAC}" destId="{C7DFD376-6E11-4CAE-A6E1-31353DD731FA}" srcOrd="0" destOrd="0" presId="urn:microsoft.com/office/officeart/2005/8/layout/cycle2"/>
    <dgm:cxn modelId="{AE7AC1A3-93D5-4183-9179-86061D09E3DA}" type="presParOf" srcId="{2934ABC7-3DB2-43B2-AACB-1C072C787AAC}" destId="{5BA54D34-1DA2-412A-9A36-263934A4C7CF}" srcOrd="1" destOrd="0" presId="urn:microsoft.com/office/officeart/2005/8/layout/cycle2"/>
    <dgm:cxn modelId="{37998EFA-4407-4B36-A9BD-7C90CD300CFB}" type="presParOf" srcId="{5BA54D34-1DA2-412A-9A36-263934A4C7CF}" destId="{C580FD5C-224B-4C71-AF82-3F9B620D2EF2}" srcOrd="0" destOrd="0" presId="urn:microsoft.com/office/officeart/2005/8/layout/cycle2"/>
    <dgm:cxn modelId="{C7487F8A-E330-402A-B648-6AE92F2E389E}" type="presParOf" srcId="{2934ABC7-3DB2-43B2-AACB-1C072C787AAC}" destId="{0435F3ED-7467-42EB-90CC-4F8E52706F62}" srcOrd="2" destOrd="0" presId="urn:microsoft.com/office/officeart/2005/8/layout/cycle2"/>
    <dgm:cxn modelId="{0996BBD2-5E28-4E91-A46A-7CAA21CB77B5}" type="presParOf" srcId="{2934ABC7-3DB2-43B2-AACB-1C072C787AAC}" destId="{80FA6C79-1246-409E-8590-409FA5BC8805}" srcOrd="3" destOrd="0" presId="urn:microsoft.com/office/officeart/2005/8/layout/cycle2"/>
    <dgm:cxn modelId="{C9EFFED2-D2B8-42B2-88D1-EB00E8DDEC09}" type="presParOf" srcId="{80FA6C79-1246-409E-8590-409FA5BC8805}" destId="{AA3224F3-2E01-4C98-ADED-A8DCF742E8D4}" srcOrd="0" destOrd="0" presId="urn:microsoft.com/office/officeart/2005/8/layout/cycle2"/>
    <dgm:cxn modelId="{6684221E-B046-404C-B48B-D20733EA0E1C}" type="presParOf" srcId="{2934ABC7-3DB2-43B2-AACB-1C072C787AAC}" destId="{A8B1AA8E-8A59-4AB3-9281-9FDB3F32E9CB}" srcOrd="4" destOrd="0" presId="urn:microsoft.com/office/officeart/2005/8/layout/cycle2"/>
    <dgm:cxn modelId="{7A5D5779-A90A-4557-BF6B-33EFD02F758D}" type="presParOf" srcId="{2934ABC7-3DB2-43B2-AACB-1C072C787AAC}" destId="{208D1FCC-CA35-4F09-B020-10F21099F08D}" srcOrd="5" destOrd="0" presId="urn:microsoft.com/office/officeart/2005/8/layout/cycle2"/>
    <dgm:cxn modelId="{F975CB8D-E350-45D1-BF4D-481E996D9967}" type="presParOf" srcId="{208D1FCC-CA35-4F09-B020-10F21099F08D}" destId="{E0E483DC-70D4-4E8D-8EC6-7B538788814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539003-9A9F-4ED7-93F6-59771007F441}" type="doc">
      <dgm:prSet loTypeId="urn:microsoft.com/office/officeart/2005/8/layout/hList3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B1ABDB98-9648-468C-8EEC-9863877BCBEC}">
      <dgm:prSet phldrT="[Metin]"/>
      <dgm:spPr/>
      <dgm:t>
        <a:bodyPr/>
        <a:lstStyle/>
        <a:p>
          <a:r>
            <a:rPr lang="tr-TR" dirty="0" err="1" smtClean="0"/>
            <a:t>Donabedian</a:t>
          </a:r>
          <a:r>
            <a:rPr lang="tr-TR" dirty="0" smtClean="0"/>
            <a:t> Kalite Boyutları</a:t>
          </a:r>
          <a:endParaRPr lang="tr-TR" dirty="0"/>
        </a:p>
      </dgm:t>
    </dgm:pt>
    <dgm:pt modelId="{C7A65FF4-3E93-4F11-828F-4AC8BF2B8B62}" type="parTrans" cxnId="{E352AD46-DA89-466E-B745-9916AEBA5AD0}">
      <dgm:prSet/>
      <dgm:spPr/>
      <dgm:t>
        <a:bodyPr/>
        <a:lstStyle/>
        <a:p>
          <a:endParaRPr lang="tr-TR"/>
        </a:p>
      </dgm:t>
    </dgm:pt>
    <dgm:pt modelId="{7585F86A-DD17-4508-9BEE-5ED40B02A85D}" type="sibTrans" cxnId="{E352AD46-DA89-466E-B745-9916AEBA5AD0}">
      <dgm:prSet/>
      <dgm:spPr/>
      <dgm:t>
        <a:bodyPr/>
        <a:lstStyle/>
        <a:p>
          <a:endParaRPr lang="tr-TR"/>
        </a:p>
      </dgm:t>
    </dgm:pt>
    <dgm:pt modelId="{8761A1C2-FFCE-4DAB-A39F-B99991784B95}">
      <dgm:prSet phldrT="[Metin]"/>
      <dgm:spPr/>
      <dgm:t>
        <a:bodyPr/>
        <a:lstStyle/>
        <a:p>
          <a:r>
            <a:rPr lang="tr-TR" dirty="0" smtClean="0"/>
            <a:t>Yapı</a:t>
          </a:r>
          <a:endParaRPr lang="tr-TR" dirty="0"/>
        </a:p>
      </dgm:t>
    </dgm:pt>
    <dgm:pt modelId="{DB64F6A0-FC0D-4C5E-8A0A-A69892A85468}" type="parTrans" cxnId="{4D4D58BB-5FE4-4599-AE81-9BF00CA08B91}">
      <dgm:prSet/>
      <dgm:spPr/>
      <dgm:t>
        <a:bodyPr/>
        <a:lstStyle/>
        <a:p>
          <a:endParaRPr lang="tr-TR"/>
        </a:p>
      </dgm:t>
    </dgm:pt>
    <dgm:pt modelId="{EA0BE588-D5EC-4704-BAAF-43C4A41A533C}" type="sibTrans" cxnId="{4D4D58BB-5FE4-4599-AE81-9BF00CA08B91}">
      <dgm:prSet/>
      <dgm:spPr/>
      <dgm:t>
        <a:bodyPr/>
        <a:lstStyle/>
        <a:p>
          <a:endParaRPr lang="tr-TR"/>
        </a:p>
      </dgm:t>
    </dgm:pt>
    <dgm:pt modelId="{5BD60813-C389-468D-A788-01B20C56A38F}">
      <dgm:prSet phldrT="[Metin]"/>
      <dgm:spPr/>
      <dgm:t>
        <a:bodyPr/>
        <a:lstStyle/>
        <a:p>
          <a:r>
            <a:rPr lang="tr-TR" dirty="0" smtClean="0"/>
            <a:t>Süreç</a:t>
          </a:r>
        </a:p>
      </dgm:t>
    </dgm:pt>
    <dgm:pt modelId="{6FFE0AC5-1BC6-4C7F-80CE-70311671C4E7}" type="parTrans" cxnId="{70F36EAD-E90F-425E-859C-FBE016493023}">
      <dgm:prSet/>
      <dgm:spPr/>
      <dgm:t>
        <a:bodyPr/>
        <a:lstStyle/>
        <a:p>
          <a:endParaRPr lang="tr-TR"/>
        </a:p>
      </dgm:t>
    </dgm:pt>
    <dgm:pt modelId="{CB64CB6D-FF86-4B8F-B216-140051599F10}" type="sibTrans" cxnId="{70F36EAD-E90F-425E-859C-FBE016493023}">
      <dgm:prSet/>
      <dgm:spPr/>
      <dgm:t>
        <a:bodyPr/>
        <a:lstStyle/>
        <a:p>
          <a:endParaRPr lang="tr-TR"/>
        </a:p>
      </dgm:t>
    </dgm:pt>
    <dgm:pt modelId="{7D5E4F74-1CDF-41E1-B6CB-B5BA7C2C1A98}">
      <dgm:prSet phldrT="[Metin]"/>
      <dgm:spPr/>
      <dgm:t>
        <a:bodyPr/>
        <a:lstStyle/>
        <a:p>
          <a:pPr algn="l"/>
          <a:r>
            <a:rPr lang="tr-TR" dirty="0" smtClean="0"/>
            <a:t>Sonuç</a:t>
          </a:r>
          <a:endParaRPr lang="tr-TR" dirty="0"/>
        </a:p>
      </dgm:t>
    </dgm:pt>
    <dgm:pt modelId="{1C44B752-2730-42B3-B4AF-72DB00EBE88E}" type="parTrans" cxnId="{D537D276-B58A-4667-8E01-DD3B2F966830}">
      <dgm:prSet/>
      <dgm:spPr/>
      <dgm:t>
        <a:bodyPr/>
        <a:lstStyle/>
        <a:p>
          <a:endParaRPr lang="tr-TR"/>
        </a:p>
      </dgm:t>
    </dgm:pt>
    <dgm:pt modelId="{BABC195B-3618-41DD-B44E-9F605AA07D80}" type="sibTrans" cxnId="{D537D276-B58A-4667-8E01-DD3B2F966830}">
      <dgm:prSet/>
      <dgm:spPr/>
      <dgm:t>
        <a:bodyPr/>
        <a:lstStyle/>
        <a:p>
          <a:endParaRPr lang="tr-TR"/>
        </a:p>
      </dgm:t>
    </dgm:pt>
    <dgm:pt modelId="{2C71774F-B581-453C-8810-2417CFF1F334}">
      <dgm:prSet phldrT="[Metin]"/>
      <dgm:spPr/>
      <dgm:t>
        <a:bodyPr/>
        <a:lstStyle/>
        <a:p>
          <a:r>
            <a:rPr lang="tr-TR" dirty="0" err="1" smtClean="0"/>
            <a:t>Laboraturvar</a:t>
          </a:r>
          <a:r>
            <a:rPr lang="tr-TR" dirty="0" smtClean="0"/>
            <a:t> Merkezinin Akreditasyonu var mı?</a:t>
          </a:r>
          <a:endParaRPr lang="tr-TR" dirty="0"/>
        </a:p>
      </dgm:t>
    </dgm:pt>
    <dgm:pt modelId="{AB921F21-C1B2-489C-B3FB-98F0E00BD65E}" type="parTrans" cxnId="{81A5D63B-653E-4E31-8902-489161A6BFAC}">
      <dgm:prSet/>
      <dgm:spPr/>
      <dgm:t>
        <a:bodyPr/>
        <a:lstStyle/>
        <a:p>
          <a:endParaRPr lang="tr-TR"/>
        </a:p>
      </dgm:t>
    </dgm:pt>
    <dgm:pt modelId="{BDECD1B8-FBC2-4EFA-A44B-8578F4FA2074}" type="sibTrans" cxnId="{81A5D63B-653E-4E31-8902-489161A6BFAC}">
      <dgm:prSet/>
      <dgm:spPr/>
      <dgm:t>
        <a:bodyPr/>
        <a:lstStyle/>
        <a:p>
          <a:endParaRPr lang="tr-TR"/>
        </a:p>
      </dgm:t>
    </dgm:pt>
    <dgm:pt modelId="{F943BC3C-877D-455C-8AE6-03F6E0893B46}">
      <dgm:prSet phldrT="[Metin]"/>
      <dgm:spPr/>
      <dgm:t>
        <a:bodyPr/>
        <a:lstStyle/>
        <a:p>
          <a:r>
            <a:rPr lang="tr-TR" dirty="0" smtClean="0"/>
            <a:t>Laboratuvar Merkezinde test sonuçları gecikmeden verilebiliyor mu?</a:t>
          </a:r>
          <a:endParaRPr lang="tr-TR" dirty="0"/>
        </a:p>
      </dgm:t>
    </dgm:pt>
    <dgm:pt modelId="{496185AD-3BE3-45BF-AF2F-DC43CD776CE6}" type="parTrans" cxnId="{3D788BF6-47D7-4060-908F-3B8BBC29906D}">
      <dgm:prSet/>
      <dgm:spPr/>
      <dgm:t>
        <a:bodyPr/>
        <a:lstStyle/>
        <a:p>
          <a:endParaRPr lang="tr-TR"/>
        </a:p>
      </dgm:t>
    </dgm:pt>
    <dgm:pt modelId="{DED49A3E-B805-4567-A228-B9F3FC66EE00}" type="sibTrans" cxnId="{3D788BF6-47D7-4060-908F-3B8BBC29906D}">
      <dgm:prSet/>
      <dgm:spPr/>
      <dgm:t>
        <a:bodyPr/>
        <a:lstStyle/>
        <a:p>
          <a:endParaRPr lang="tr-TR"/>
        </a:p>
      </dgm:t>
    </dgm:pt>
    <dgm:pt modelId="{E7267A9F-A45F-4C48-86EC-294F2AE0B85E}">
      <dgm:prSet phldrT="[Metin]"/>
      <dgm:spPr/>
      <dgm:t>
        <a:bodyPr/>
        <a:lstStyle/>
        <a:p>
          <a:pPr algn="just"/>
          <a:r>
            <a:rPr lang="tr-TR" dirty="0" smtClean="0"/>
            <a:t>Laboratuvar Merkezinde test sonuçları hatasız verilebilmiş mi?</a:t>
          </a:r>
          <a:endParaRPr lang="tr-TR" dirty="0"/>
        </a:p>
      </dgm:t>
    </dgm:pt>
    <dgm:pt modelId="{926EB32D-C5CB-4ECB-B8EF-B2BA63276035}" type="parTrans" cxnId="{8B0F4639-1A82-4799-B175-AB53557EDE6D}">
      <dgm:prSet/>
      <dgm:spPr/>
      <dgm:t>
        <a:bodyPr/>
        <a:lstStyle/>
        <a:p>
          <a:endParaRPr lang="tr-TR"/>
        </a:p>
      </dgm:t>
    </dgm:pt>
    <dgm:pt modelId="{23272022-B551-4E25-9855-0465BF0FAD3E}" type="sibTrans" cxnId="{8B0F4639-1A82-4799-B175-AB53557EDE6D}">
      <dgm:prSet/>
      <dgm:spPr/>
      <dgm:t>
        <a:bodyPr/>
        <a:lstStyle/>
        <a:p>
          <a:endParaRPr lang="tr-TR"/>
        </a:p>
      </dgm:t>
    </dgm:pt>
    <dgm:pt modelId="{28E1973B-47D3-4421-BBA3-DB472168C50A}" type="pres">
      <dgm:prSet presAssocID="{75539003-9A9F-4ED7-93F6-59771007F44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8790B7A-8086-400B-8EF1-4A9AAB3F643A}" type="pres">
      <dgm:prSet presAssocID="{B1ABDB98-9648-468C-8EEC-9863877BCBEC}" presName="roof" presStyleLbl="dkBgShp" presStyleIdx="0" presStyleCnt="2"/>
      <dgm:spPr/>
      <dgm:t>
        <a:bodyPr/>
        <a:lstStyle/>
        <a:p>
          <a:endParaRPr lang="tr-TR"/>
        </a:p>
      </dgm:t>
    </dgm:pt>
    <dgm:pt modelId="{2A49ADBE-2F1F-46F5-9D11-7440054A5377}" type="pres">
      <dgm:prSet presAssocID="{B1ABDB98-9648-468C-8EEC-9863877BCBEC}" presName="pillars" presStyleCnt="0"/>
      <dgm:spPr/>
    </dgm:pt>
    <dgm:pt modelId="{11761781-B752-482A-AC31-EBC318346D30}" type="pres">
      <dgm:prSet presAssocID="{B1ABDB98-9648-468C-8EEC-9863877BCBEC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5DF0087-269F-470F-B6DF-CCCF72BC3B2A}" type="pres">
      <dgm:prSet presAssocID="{5BD60813-C389-468D-A788-01B20C56A38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CBFF7F-03F2-4084-8423-AAFE31F0F828}" type="pres">
      <dgm:prSet presAssocID="{7D5E4F74-1CDF-41E1-B6CB-B5BA7C2C1A98}" presName="pillarX" presStyleLbl="node1" presStyleIdx="2" presStyleCnt="3" custScaleX="11683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352A2CC-88B3-4103-8120-3B6305BFFA84}" type="pres">
      <dgm:prSet presAssocID="{B1ABDB98-9648-468C-8EEC-9863877BCBEC}" presName="base" presStyleLbl="dkBgShp" presStyleIdx="1" presStyleCnt="2"/>
      <dgm:spPr/>
    </dgm:pt>
  </dgm:ptLst>
  <dgm:cxnLst>
    <dgm:cxn modelId="{3D788BF6-47D7-4060-908F-3B8BBC29906D}" srcId="{5BD60813-C389-468D-A788-01B20C56A38F}" destId="{F943BC3C-877D-455C-8AE6-03F6E0893B46}" srcOrd="0" destOrd="0" parTransId="{496185AD-3BE3-45BF-AF2F-DC43CD776CE6}" sibTransId="{DED49A3E-B805-4567-A228-B9F3FC66EE00}"/>
    <dgm:cxn modelId="{4D4D58BB-5FE4-4599-AE81-9BF00CA08B91}" srcId="{B1ABDB98-9648-468C-8EEC-9863877BCBEC}" destId="{8761A1C2-FFCE-4DAB-A39F-B99991784B95}" srcOrd="0" destOrd="0" parTransId="{DB64F6A0-FC0D-4C5E-8A0A-A69892A85468}" sibTransId="{EA0BE588-D5EC-4704-BAAF-43C4A41A533C}"/>
    <dgm:cxn modelId="{AFEB9C02-9876-4BE2-A486-3B3B784B278B}" type="presOf" srcId="{5BD60813-C389-468D-A788-01B20C56A38F}" destId="{75DF0087-269F-470F-B6DF-CCCF72BC3B2A}" srcOrd="0" destOrd="0" presId="urn:microsoft.com/office/officeart/2005/8/layout/hList3"/>
    <dgm:cxn modelId="{28B3AD84-2B00-4F44-9504-53E7BEA223DC}" type="presOf" srcId="{75539003-9A9F-4ED7-93F6-59771007F441}" destId="{28E1973B-47D3-4421-BBA3-DB472168C50A}" srcOrd="0" destOrd="0" presId="urn:microsoft.com/office/officeart/2005/8/layout/hList3"/>
    <dgm:cxn modelId="{D537D276-B58A-4667-8E01-DD3B2F966830}" srcId="{B1ABDB98-9648-468C-8EEC-9863877BCBEC}" destId="{7D5E4F74-1CDF-41E1-B6CB-B5BA7C2C1A98}" srcOrd="2" destOrd="0" parTransId="{1C44B752-2730-42B3-B4AF-72DB00EBE88E}" sibTransId="{BABC195B-3618-41DD-B44E-9F605AA07D80}"/>
    <dgm:cxn modelId="{E116CDFB-BBA1-4B65-89D5-27EEC55A1550}" type="presOf" srcId="{7D5E4F74-1CDF-41E1-B6CB-B5BA7C2C1A98}" destId="{08CBFF7F-03F2-4084-8423-AAFE31F0F828}" srcOrd="0" destOrd="0" presId="urn:microsoft.com/office/officeart/2005/8/layout/hList3"/>
    <dgm:cxn modelId="{C10FF007-9A6C-4C16-8A49-FAF46177E2A6}" type="presOf" srcId="{2C71774F-B581-453C-8810-2417CFF1F334}" destId="{11761781-B752-482A-AC31-EBC318346D30}" srcOrd="0" destOrd="1" presId="urn:microsoft.com/office/officeart/2005/8/layout/hList3"/>
    <dgm:cxn modelId="{8B0F4639-1A82-4799-B175-AB53557EDE6D}" srcId="{7D5E4F74-1CDF-41E1-B6CB-B5BA7C2C1A98}" destId="{E7267A9F-A45F-4C48-86EC-294F2AE0B85E}" srcOrd="0" destOrd="0" parTransId="{926EB32D-C5CB-4ECB-B8EF-B2BA63276035}" sibTransId="{23272022-B551-4E25-9855-0465BF0FAD3E}"/>
    <dgm:cxn modelId="{1DACBA74-08F9-404F-853A-F33D34E9013C}" type="presOf" srcId="{B1ABDB98-9648-468C-8EEC-9863877BCBEC}" destId="{98790B7A-8086-400B-8EF1-4A9AAB3F643A}" srcOrd="0" destOrd="0" presId="urn:microsoft.com/office/officeart/2005/8/layout/hList3"/>
    <dgm:cxn modelId="{70F36EAD-E90F-425E-859C-FBE016493023}" srcId="{B1ABDB98-9648-468C-8EEC-9863877BCBEC}" destId="{5BD60813-C389-468D-A788-01B20C56A38F}" srcOrd="1" destOrd="0" parTransId="{6FFE0AC5-1BC6-4C7F-80CE-70311671C4E7}" sibTransId="{CB64CB6D-FF86-4B8F-B216-140051599F10}"/>
    <dgm:cxn modelId="{987A3EC1-FA99-41D1-826E-34691F783232}" type="presOf" srcId="{F943BC3C-877D-455C-8AE6-03F6E0893B46}" destId="{75DF0087-269F-470F-B6DF-CCCF72BC3B2A}" srcOrd="0" destOrd="1" presId="urn:microsoft.com/office/officeart/2005/8/layout/hList3"/>
    <dgm:cxn modelId="{FF635756-6DD0-4A6E-9EA6-0C4312D2BFF8}" type="presOf" srcId="{E7267A9F-A45F-4C48-86EC-294F2AE0B85E}" destId="{08CBFF7F-03F2-4084-8423-AAFE31F0F828}" srcOrd="0" destOrd="1" presId="urn:microsoft.com/office/officeart/2005/8/layout/hList3"/>
    <dgm:cxn modelId="{81A5D63B-653E-4E31-8902-489161A6BFAC}" srcId="{8761A1C2-FFCE-4DAB-A39F-B99991784B95}" destId="{2C71774F-B581-453C-8810-2417CFF1F334}" srcOrd="0" destOrd="0" parTransId="{AB921F21-C1B2-489C-B3FB-98F0E00BD65E}" sibTransId="{BDECD1B8-FBC2-4EFA-A44B-8578F4FA2074}"/>
    <dgm:cxn modelId="{D88C9121-2F3A-4CC6-A745-4E58B85A291E}" type="presOf" srcId="{8761A1C2-FFCE-4DAB-A39F-B99991784B95}" destId="{11761781-B752-482A-AC31-EBC318346D30}" srcOrd="0" destOrd="0" presId="urn:microsoft.com/office/officeart/2005/8/layout/hList3"/>
    <dgm:cxn modelId="{E352AD46-DA89-466E-B745-9916AEBA5AD0}" srcId="{75539003-9A9F-4ED7-93F6-59771007F441}" destId="{B1ABDB98-9648-468C-8EEC-9863877BCBEC}" srcOrd="0" destOrd="0" parTransId="{C7A65FF4-3E93-4F11-828F-4AC8BF2B8B62}" sibTransId="{7585F86A-DD17-4508-9BEE-5ED40B02A85D}"/>
    <dgm:cxn modelId="{A7A5DD16-E8E2-4BA0-8842-80C6A25662D7}" type="presParOf" srcId="{28E1973B-47D3-4421-BBA3-DB472168C50A}" destId="{98790B7A-8086-400B-8EF1-4A9AAB3F643A}" srcOrd="0" destOrd="0" presId="urn:microsoft.com/office/officeart/2005/8/layout/hList3"/>
    <dgm:cxn modelId="{FFA5A74F-ADFA-47FE-B4A2-72CB35AFC99E}" type="presParOf" srcId="{28E1973B-47D3-4421-BBA3-DB472168C50A}" destId="{2A49ADBE-2F1F-46F5-9D11-7440054A5377}" srcOrd="1" destOrd="0" presId="urn:microsoft.com/office/officeart/2005/8/layout/hList3"/>
    <dgm:cxn modelId="{5ED516A3-ABB8-4CBA-BB9F-7C1C8D03A2D9}" type="presParOf" srcId="{2A49ADBE-2F1F-46F5-9D11-7440054A5377}" destId="{11761781-B752-482A-AC31-EBC318346D30}" srcOrd="0" destOrd="0" presId="urn:microsoft.com/office/officeart/2005/8/layout/hList3"/>
    <dgm:cxn modelId="{49A96C2C-5E0A-4797-9720-F346D82B780A}" type="presParOf" srcId="{2A49ADBE-2F1F-46F5-9D11-7440054A5377}" destId="{75DF0087-269F-470F-B6DF-CCCF72BC3B2A}" srcOrd="1" destOrd="0" presId="urn:microsoft.com/office/officeart/2005/8/layout/hList3"/>
    <dgm:cxn modelId="{C28E2F63-25E5-4751-B8C9-AC1D7D09564D}" type="presParOf" srcId="{2A49ADBE-2F1F-46F5-9D11-7440054A5377}" destId="{08CBFF7F-03F2-4084-8423-AAFE31F0F828}" srcOrd="2" destOrd="0" presId="urn:microsoft.com/office/officeart/2005/8/layout/hList3"/>
    <dgm:cxn modelId="{C6F0E56C-6385-4D78-8C04-3A3CDE76368E}" type="presParOf" srcId="{28E1973B-47D3-4421-BBA3-DB472168C50A}" destId="{1352A2CC-88B3-4103-8120-3B6305BFFA8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9E565B-3BB3-440E-9D7A-33AE5B8E9872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B71D385A-8D81-4AC7-AB40-76CB0C47990E}">
      <dgm:prSet phldrT="[Metin]"/>
      <dgm:spPr/>
      <dgm:t>
        <a:bodyPr/>
        <a:lstStyle/>
        <a:p>
          <a:r>
            <a:rPr lang="tr-TR" dirty="0" smtClean="0"/>
            <a:t>Röntgen İstek</a:t>
          </a:r>
          <a:endParaRPr lang="tr-TR" dirty="0"/>
        </a:p>
      </dgm:t>
    </dgm:pt>
    <dgm:pt modelId="{16129F86-700C-4A42-B907-F005FCD7BA64}" type="parTrans" cxnId="{FDFD749A-80A6-46DA-974D-E9D622358B27}">
      <dgm:prSet/>
      <dgm:spPr/>
      <dgm:t>
        <a:bodyPr/>
        <a:lstStyle/>
        <a:p>
          <a:endParaRPr lang="tr-TR"/>
        </a:p>
      </dgm:t>
    </dgm:pt>
    <dgm:pt modelId="{DE1D564D-E2A4-4C94-8C37-C64728C09E3C}" type="sibTrans" cxnId="{FDFD749A-80A6-46DA-974D-E9D622358B27}">
      <dgm:prSet/>
      <dgm:spPr/>
      <dgm:t>
        <a:bodyPr/>
        <a:lstStyle/>
        <a:p>
          <a:endParaRPr lang="tr-TR"/>
        </a:p>
      </dgm:t>
    </dgm:pt>
    <dgm:pt modelId="{DD4DF0AF-9709-473C-B051-3501A80BC718}">
      <dgm:prSet phldrT="[Metin]"/>
      <dgm:spPr/>
      <dgm:t>
        <a:bodyPr/>
        <a:lstStyle/>
        <a:p>
          <a:r>
            <a:rPr lang="tr-TR" dirty="0" smtClean="0"/>
            <a:t>Çekim Programın Yapılması</a:t>
          </a:r>
          <a:endParaRPr lang="tr-TR" dirty="0"/>
        </a:p>
      </dgm:t>
    </dgm:pt>
    <dgm:pt modelId="{DBC7D0AD-F75D-4E91-974A-CF033D7E4EA7}" type="parTrans" cxnId="{A98F8514-FD02-493F-988E-AA9E800688F3}">
      <dgm:prSet/>
      <dgm:spPr/>
      <dgm:t>
        <a:bodyPr/>
        <a:lstStyle/>
        <a:p>
          <a:endParaRPr lang="tr-TR"/>
        </a:p>
      </dgm:t>
    </dgm:pt>
    <dgm:pt modelId="{059DFF8D-8A16-446D-9303-D2C61625594A}" type="sibTrans" cxnId="{A98F8514-FD02-493F-988E-AA9E800688F3}">
      <dgm:prSet/>
      <dgm:spPr/>
      <dgm:t>
        <a:bodyPr/>
        <a:lstStyle/>
        <a:p>
          <a:endParaRPr lang="tr-TR"/>
        </a:p>
      </dgm:t>
    </dgm:pt>
    <dgm:pt modelId="{745C7ABE-291E-4A4A-9B67-52E3DE7FDC33}">
      <dgm:prSet phldrT="[Metin]"/>
      <dgm:spPr/>
      <dgm:t>
        <a:bodyPr/>
        <a:lstStyle/>
        <a:p>
          <a:r>
            <a:rPr lang="tr-TR" dirty="0" smtClean="0"/>
            <a:t>Radyoloji Bölümüne Kayıt</a:t>
          </a:r>
          <a:endParaRPr lang="tr-TR" dirty="0"/>
        </a:p>
      </dgm:t>
    </dgm:pt>
    <dgm:pt modelId="{C1724E4D-DA1B-4B9A-A3D7-B1DAA347DD50}" type="parTrans" cxnId="{AAE94274-2C7B-4383-A641-EB68CBCC810E}">
      <dgm:prSet/>
      <dgm:spPr/>
      <dgm:t>
        <a:bodyPr/>
        <a:lstStyle/>
        <a:p>
          <a:endParaRPr lang="tr-TR"/>
        </a:p>
      </dgm:t>
    </dgm:pt>
    <dgm:pt modelId="{BE5AA4F9-5A86-41E8-8511-D7F9ABA22AC0}" type="sibTrans" cxnId="{AAE94274-2C7B-4383-A641-EB68CBCC810E}">
      <dgm:prSet/>
      <dgm:spPr/>
      <dgm:t>
        <a:bodyPr/>
        <a:lstStyle/>
        <a:p>
          <a:endParaRPr lang="tr-TR"/>
        </a:p>
      </dgm:t>
    </dgm:pt>
    <dgm:pt modelId="{EC91390B-4A49-4359-A8CA-82A48657E856}">
      <dgm:prSet phldrT="[Metin]"/>
      <dgm:spPr/>
      <dgm:t>
        <a:bodyPr/>
        <a:lstStyle/>
        <a:p>
          <a:r>
            <a:rPr lang="tr-TR" dirty="0" smtClean="0"/>
            <a:t>Radyoloji Uzmanın Raporlaması ve Doktoruna Bilgi Vermesi</a:t>
          </a:r>
          <a:endParaRPr lang="tr-TR" dirty="0"/>
        </a:p>
      </dgm:t>
    </dgm:pt>
    <dgm:pt modelId="{C0157FF2-62C6-47A0-BEE6-2BD3BCE5AD02}" type="parTrans" cxnId="{6419AB00-FB2A-4AAC-BCBF-70107F2C5419}">
      <dgm:prSet/>
      <dgm:spPr/>
      <dgm:t>
        <a:bodyPr/>
        <a:lstStyle/>
        <a:p>
          <a:endParaRPr lang="tr-TR"/>
        </a:p>
      </dgm:t>
    </dgm:pt>
    <dgm:pt modelId="{B20E0FEF-ACBB-4415-8458-FF2BDF1E28CA}" type="sibTrans" cxnId="{6419AB00-FB2A-4AAC-BCBF-70107F2C5419}">
      <dgm:prSet/>
      <dgm:spPr/>
      <dgm:t>
        <a:bodyPr/>
        <a:lstStyle/>
        <a:p>
          <a:endParaRPr lang="tr-TR"/>
        </a:p>
      </dgm:t>
    </dgm:pt>
    <dgm:pt modelId="{49096FDE-948B-4C38-BC84-DD5B90402916}">
      <dgm:prSet phldrT="[Metin]"/>
      <dgm:spPr/>
      <dgm:t>
        <a:bodyPr/>
        <a:lstStyle/>
        <a:p>
          <a:r>
            <a:rPr lang="tr-TR" dirty="0" smtClean="0"/>
            <a:t>Röntgen Çekimi</a:t>
          </a:r>
          <a:endParaRPr lang="tr-TR" dirty="0"/>
        </a:p>
      </dgm:t>
    </dgm:pt>
    <dgm:pt modelId="{025AA638-190A-434F-839C-E405334188A0}" type="parTrans" cxnId="{8DB410A8-519B-4DDE-BB13-90B391C4DA5A}">
      <dgm:prSet/>
      <dgm:spPr/>
      <dgm:t>
        <a:bodyPr/>
        <a:lstStyle/>
        <a:p>
          <a:endParaRPr lang="tr-TR"/>
        </a:p>
      </dgm:t>
    </dgm:pt>
    <dgm:pt modelId="{E9A4C914-C828-4EE0-8856-DF5EDFAB39EB}" type="sibTrans" cxnId="{8DB410A8-519B-4DDE-BB13-90B391C4DA5A}">
      <dgm:prSet/>
      <dgm:spPr/>
      <dgm:t>
        <a:bodyPr/>
        <a:lstStyle/>
        <a:p>
          <a:endParaRPr lang="tr-TR"/>
        </a:p>
      </dgm:t>
    </dgm:pt>
    <dgm:pt modelId="{D6996FCD-6B67-4568-8407-A28DE7403AD7}" type="pres">
      <dgm:prSet presAssocID="{289E565B-3BB3-440E-9D7A-33AE5B8E9872}" presName="CompostProcess" presStyleCnt="0">
        <dgm:presLayoutVars>
          <dgm:dir/>
          <dgm:resizeHandles val="exact"/>
        </dgm:presLayoutVars>
      </dgm:prSet>
      <dgm:spPr/>
    </dgm:pt>
    <dgm:pt modelId="{7CD47312-9B75-4F0D-B065-5C47B8A86D49}" type="pres">
      <dgm:prSet presAssocID="{289E565B-3BB3-440E-9D7A-33AE5B8E9872}" presName="arrow" presStyleLbl="bgShp" presStyleIdx="0" presStyleCnt="1"/>
      <dgm:spPr/>
    </dgm:pt>
    <dgm:pt modelId="{2FF9DB3C-8DF5-4C7C-9BF8-879F25272939}" type="pres">
      <dgm:prSet presAssocID="{289E565B-3BB3-440E-9D7A-33AE5B8E9872}" presName="linearProcess" presStyleCnt="0"/>
      <dgm:spPr/>
    </dgm:pt>
    <dgm:pt modelId="{687614B1-D177-40C2-8C4B-DD081D461E23}" type="pres">
      <dgm:prSet presAssocID="{B71D385A-8D81-4AC7-AB40-76CB0C47990E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5768B50-1D12-49F3-9A85-E9814238F491}" type="pres">
      <dgm:prSet presAssocID="{DE1D564D-E2A4-4C94-8C37-C64728C09E3C}" presName="sibTrans" presStyleCnt="0"/>
      <dgm:spPr/>
    </dgm:pt>
    <dgm:pt modelId="{DEB56045-CBA2-4653-B54B-20D72597F09F}" type="pres">
      <dgm:prSet presAssocID="{DD4DF0AF-9709-473C-B051-3501A80BC718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D000E85-7CE7-43D3-B36A-2ADDFC611F19}" type="pres">
      <dgm:prSet presAssocID="{059DFF8D-8A16-446D-9303-D2C61625594A}" presName="sibTrans" presStyleCnt="0"/>
      <dgm:spPr/>
    </dgm:pt>
    <dgm:pt modelId="{09B87D74-0CC6-4D9B-AC0A-92390186B859}" type="pres">
      <dgm:prSet presAssocID="{745C7ABE-291E-4A4A-9B67-52E3DE7FDC33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078C003-45AB-4111-998B-3D6912579169}" type="pres">
      <dgm:prSet presAssocID="{BE5AA4F9-5A86-41E8-8511-D7F9ABA22AC0}" presName="sibTrans" presStyleCnt="0"/>
      <dgm:spPr/>
    </dgm:pt>
    <dgm:pt modelId="{CDA25737-E977-4BF3-AF30-636651C8CEC4}" type="pres">
      <dgm:prSet presAssocID="{49096FDE-948B-4C38-BC84-DD5B90402916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A1863C7-8211-4387-8606-C053F3504B14}" type="pres">
      <dgm:prSet presAssocID="{E9A4C914-C828-4EE0-8856-DF5EDFAB39EB}" presName="sibTrans" presStyleCnt="0"/>
      <dgm:spPr/>
    </dgm:pt>
    <dgm:pt modelId="{F85C540B-9FDA-4CBC-8E10-5AD7EEC2A6AC}" type="pres">
      <dgm:prSet presAssocID="{EC91390B-4A49-4359-A8CA-82A48657E856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419AB00-FB2A-4AAC-BCBF-70107F2C5419}" srcId="{289E565B-3BB3-440E-9D7A-33AE5B8E9872}" destId="{EC91390B-4A49-4359-A8CA-82A48657E856}" srcOrd="4" destOrd="0" parTransId="{C0157FF2-62C6-47A0-BEE6-2BD3BCE5AD02}" sibTransId="{B20E0FEF-ACBB-4415-8458-FF2BDF1E28CA}"/>
    <dgm:cxn modelId="{6A49E64F-0766-4F08-936F-09F1EB641E45}" type="presOf" srcId="{289E565B-3BB3-440E-9D7A-33AE5B8E9872}" destId="{D6996FCD-6B67-4568-8407-A28DE7403AD7}" srcOrd="0" destOrd="0" presId="urn:microsoft.com/office/officeart/2005/8/layout/hProcess9"/>
    <dgm:cxn modelId="{8653101B-4194-409C-93A5-A4D1820A6D91}" type="presOf" srcId="{EC91390B-4A49-4359-A8CA-82A48657E856}" destId="{F85C540B-9FDA-4CBC-8E10-5AD7EEC2A6AC}" srcOrd="0" destOrd="0" presId="urn:microsoft.com/office/officeart/2005/8/layout/hProcess9"/>
    <dgm:cxn modelId="{EB7CACAC-8C32-4319-A5E1-AD295DFF8676}" type="presOf" srcId="{745C7ABE-291E-4A4A-9B67-52E3DE7FDC33}" destId="{09B87D74-0CC6-4D9B-AC0A-92390186B859}" srcOrd="0" destOrd="0" presId="urn:microsoft.com/office/officeart/2005/8/layout/hProcess9"/>
    <dgm:cxn modelId="{8DB410A8-519B-4DDE-BB13-90B391C4DA5A}" srcId="{289E565B-3BB3-440E-9D7A-33AE5B8E9872}" destId="{49096FDE-948B-4C38-BC84-DD5B90402916}" srcOrd="3" destOrd="0" parTransId="{025AA638-190A-434F-839C-E405334188A0}" sibTransId="{E9A4C914-C828-4EE0-8856-DF5EDFAB39EB}"/>
    <dgm:cxn modelId="{BC7D82BC-F866-485D-AEAA-1534929599CC}" type="presOf" srcId="{DD4DF0AF-9709-473C-B051-3501A80BC718}" destId="{DEB56045-CBA2-4653-B54B-20D72597F09F}" srcOrd="0" destOrd="0" presId="urn:microsoft.com/office/officeart/2005/8/layout/hProcess9"/>
    <dgm:cxn modelId="{A98F8514-FD02-493F-988E-AA9E800688F3}" srcId="{289E565B-3BB3-440E-9D7A-33AE5B8E9872}" destId="{DD4DF0AF-9709-473C-B051-3501A80BC718}" srcOrd="1" destOrd="0" parTransId="{DBC7D0AD-F75D-4E91-974A-CF033D7E4EA7}" sibTransId="{059DFF8D-8A16-446D-9303-D2C61625594A}"/>
    <dgm:cxn modelId="{AAE94274-2C7B-4383-A641-EB68CBCC810E}" srcId="{289E565B-3BB3-440E-9D7A-33AE5B8E9872}" destId="{745C7ABE-291E-4A4A-9B67-52E3DE7FDC33}" srcOrd="2" destOrd="0" parTransId="{C1724E4D-DA1B-4B9A-A3D7-B1DAA347DD50}" sibTransId="{BE5AA4F9-5A86-41E8-8511-D7F9ABA22AC0}"/>
    <dgm:cxn modelId="{148E785F-CC10-4E42-ADD1-F93485F5E8AE}" type="presOf" srcId="{B71D385A-8D81-4AC7-AB40-76CB0C47990E}" destId="{687614B1-D177-40C2-8C4B-DD081D461E23}" srcOrd="0" destOrd="0" presId="urn:microsoft.com/office/officeart/2005/8/layout/hProcess9"/>
    <dgm:cxn modelId="{FDFD749A-80A6-46DA-974D-E9D622358B27}" srcId="{289E565B-3BB3-440E-9D7A-33AE5B8E9872}" destId="{B71D385A-8D81-4AC7-AB40-76CB0C47990E}" srcOrd="0" destOrd="0" parTransId="{16129F86-700C-4A42-B907-F005FCD7BA64}" sibTransId="{DE1D564D-E2A4-4C94-8C37-C64728C09E3C}"/>
    <dgm:cxn modelId="{6D4EA8F6-71BE-4E91-897D-577E19D83AD8}" type="presOf" srcId="{49096FDE-948B-4C38-BC84-DD5B90402916}" destId="{CDA25737-E977-4BF3-AF30-636651C8CEC4}" srcOrd="0" destOrd="0" presId="urn:microsoft.com/office/officeart/2005/8/layout/hProcess9"/>
    <dgm:cxn modelId="{7A22E1E5-7EF6-4E24-A1FF-FBC34460EA8E}" type="presParOf" srcId="{D6996FCD-6B67-4568-8407-A28DE7403AD7}" destId="{7CD47312-9B75-4F0D-B065-5C47B8A86D49}" srcOrd="0" destOrd="0" presId="urn:microsoft.com/office/officeart/2005/8/layout/hProcess9"/>
    <dgm:cxn modelId="{EEAD76CA-E0AF-4E12-A9F6-A87A267633F6}" type="presParOf" srcId="{D6996FCD-6B67-4568-8407-A28DE7403AD7}" destId="{2FF9DB3C-8DF5-4C7C-9BF8-879F25272939}" srcOrd="1" destOrd="0" presId="urn:microsoft.com/office/officeart/2005/8/layout/hProcess9"/>
    <dgm:cxn modelId="{C2057090-90D4-4D77-B2C3-155CA8D1CF8E}" type="presParOf" srcId="{2FF9DB3C-8DF5-4C7C-9BF8-879F25272939}" destId="{687614B1-D177-40C2-8C4B-DD081D461E23}" srcOrd="0" destOrd="0" presId="urn:microsoft.com/office/officeart/2005/8/layout/hProcess9"/>
    <dgm:cxn modelId="{459899F5-AD95-444F-9CC1-47E50B0D19B4}" type="presParOf" srcId="{2FF9DB3C-8DF5-4C7C-9BF8-879F25272939}" destId="{B5768B50-1D12-49F3-9A85-E9814238F491}" srcOrd="1" destOrd="0" presId="urn:microsoft.com/office/officeart/2005/8/layout/hProcess9"/>
    <dgm:cxn modelId="{2DD8852C-ACC2-47D1-8EBC-1B58E3552576}" type="presParOf" srcId="{2FF9DB3C-8DF5-4C7C-9BF8-879F25272939}" destId="{DEB56045-CBA2-4653-B54B-20D72597F09F}" srcOrd="2" destOrd="0" presId="urn:microsoft.com/office/officeart/2005/8/layout/hProcess9"/>
    <dgm:cxn modelId="{13F36C88-93B7-4112-A0C3-5AA9A3F5E590}" type="presParOf" srcId="{2FF9DB3C-8DF5-4C7C-9BF8-879F25272939}" destId="{9D000E85-7CE7-43D3-B36A-2ADDFC611F19}" srcOrd="3" destOrd="0" presId="urn:microsoft.com/office/officeart/2005/8/layout/hProcess9"/>
    <dgm:cxn modelId="{7B6E5E3C-989A-42B5-9951-8E6DBAE54F09}" type="presParOf" srcId="{2FF9DB3C-8DF5-4C7C-9BF8-879F25272939}" destId="{09B87D74-0CC6-4D9B-AC0A-92390186B859}" srcOrd="4" destOrd="0" presId="urn:microsoft.com/office/officeart/2005/8/layout/hProcess9"/>
    <dgm:cxn modelId="{7825BAFB-5380-47CC-BAFE-BC48BA51C73B}" type="presParOf" srcId="{2FF9DB3C-8DF5-4C7C-9BF8-879F25272939}" destId="{C078C003-45AB-4111-998B-3D6912579169}" srcOrd="5" destOrd="0" presId="urn:microsoft.com/office/officeart/2005/8/layout/hProcess9"/>
    <dgm:cxn modelId="{80023D42-1352-43CB-9D80-5808D17F8793}" type="presParOf" srcId="{2FF9DB3C-8DF5-4C7C-9BF8-879F25272939}" destId="{CDA25737-E977-4BF3-AF30-636651C8CEC4}" srcOrd="6" destOrd="0" presId="urn:microsoft.com/office/officeart/2005/8/layout/hProcess9"/>
    <dgm:cxn modelId="{C7DE7B51-F843-43B2-BB22-66428E4B47FE}" type="presParOf" srcId="{2FF9DB3C-8DF5-4C7C-9BF8-879F25272939}" destId="{DA1863C7-8211-4387-8606-C053F3504B14}" srcOrd="7" destOrd="0" presId="urn:microsoft.com/office/officeart/2005/8/layout/hProcess9"/>
    <dgm:cxn modelId="{DA05897F-DB4C-4807-929A-F88545464C7F}" type="presParOf" srcId="{2FF9DB3C-8DF5-4C7C-9BF8-879F25272939}" destId="{F85C540B-9FDA-4CBC-8E10-5AD7EEC2A6AC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752C823-C1CD-43DD-95ED-98BC1DEEA232}" type="doc">
      <dgm:prSet loTypeId="urn:microsoft.com/office/officeart/2005/8/layout/cycle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3595C99C-7B8D-4D0F-8C38-642491EB74CB}">
      <dgm:prSet phldrT="[Metin]"/>
      <dgm:spPr/>
      <dgm:t>
        <a:bodyPr/>
        <a:lstStyle/>
        <a:p>
          <a:r>
            <a:rPr lang="tr-TR" dirty="0" smtClean="0"/>
            <a:t>Müşteri Odaklılık</a:t>
          </a:r>
          <a:endParaRPr lang="tr-TR" dirty="0"/>
        </a:p>
      </dgm:t>
    </dgm:pt>
    <dgm:pt modelId="{E5D156AE-8672-4942-9188-377CDB503051}" type="parTrans" cxnId="{DAF2515C-9387-48DE-BFC9-5E04A61E8A72}">
      <dgm:prSet/>
      <dgm:spPr/>
      <dgm:t>
        <a:bodyPr/>
        <a:lstStyle/>
        <a:p>
          <a:endParaRPr lang="tr-TR"/>
        </a:p>
      </dgm:t>
    </dgm:pt>
    <dgm:pt modelId="{6F88C621-CEE2-4B9B-9039-709C3C5F3CC1}" type="sibTrans" cxnId="{DAF2515C-9387-48DE-BFC9-5E04A61E8A72}">
      <dgm:prSet/>
      <dgm:spPr/>
      <dgm:t>
        <a:bodyPr/>
        <a:lstStyle/>
        <a:p>
          <a:endParaRPr lang="tr-TR"/>
        </a:p>
      </dgm:t>
    </dgm:pt>
    <dgm:pt modelId="{F8DC2E28-0EFB-4982-A8A0-F7FAC177BC91}">
      <dgm:prSet phldrT="[Metin]"/>
      <dgm:spPr/>
      <dgm:t>
        <a:bodyPr/>
        <a:lstStyle/>
        <a:p>
          <a:r>
            <a:rPr lang="tr-TR" dirty="0" smtClean="0"/>
            <a:t>İşleme İçi Süreçler</a:t>
          </a:r>
          <a:endParaRPr lang="tr-TR" dirty="0"/>
        </a:p>
      </dgm:t>
    </dgm:pt>
    <dgm:pt modelId="{FFA4C0E2-3247-45CF-B675-F1E336A27855}" type="parTrans" cxnId="{B0848CDA-CDDF-42EB-8D18-A98AB336B87C}">
      <dgm:prSet/>
      <dgm:spPr/>
      <dgm:t>
        <a:bodyPr/>
        <a:lstStyle/>
        <a:p>
          <a:endParaRPr lang="tr-TR"/>
        </a:p>
      </dgm:t>
    </dgm:pt>
    <dgm:pt modelId="{70387625-2F09-486B-8658-CD07169FED1C}" type="sibTrans" cxnId="{B0848CDA-CDDF-42EB-8D18-A98AB336B87C}">
      <dgm:prSet/>
      <dgm:spPr/>
      <dgm:t>
        <a:bodyPr/>
        <a:lstStyle/>
        <a:p>
          <a:endParaRPr lang="tr-TR"/>
        </a:p>
      </dgm:t>
    </dgm:pt>
    <dgm:pt modelId="{7EFD43A8-C468-4916-A5C2-129583A0ED4B}">
      <dgm:prSet phldrT="[Metin]"/>
      <dgm:spPr/>
      <dgm:t>
        <a:bodyPr/>
        <a:lstStyle/>
        <a:p>
          <a:r>
            <a:rPr lang="tr-TR" dirty="0" smtClean="0"/>
            <a:t>Finansal</a:t>
          </a:r>
          <a:endParaRPr lang="tr-TR" dirty="0"/>
        </a:p>
      </dgm:t>
    </dgm:pt>
    <dgm:pt modelId="{5CED9A6C-2D29-4E8B-8203-E60072E8B202}" type="parTrans" cxnId="{D8E0BA07-0798-4E52-A823-4B8370CEF0C9}">
      <dgm:prSet/>
      <dgm:spPr/>
      <dgm:t>
        <a:bodyPr/>
        <a:lstStyle/>
        <a:p>
          <a:endParaRPr lang="tr-TR"/>
        </a:p>
      </dgm:t>
    </dgm:pt>
    <dgm:pt modelId="{F5D051D0-05A1-49E2-AAD0-9DC6E211E13F}" type="sibTrans" cxnId="{D8E0BA07-0798-4E52-A823-4B8370CEF0C9}">
      <dgm:prSet/>
      <dgm:spPr/>
      <dgm:t>
        <a:bodyPr/>
        <a:lstStyle/>
        <a:p>
          <a:endParaRPr lang="tr-TR"/>
        </a:p>
      </dgm:t>
    </dgm:pt>
    <dgm:pt modelId="{0D8E3DF4-49F7-4BD8-A959-6C1BFD5F8A94}">
      <dgm:prSet phldrT="[Metin]"/>
      <dgm:spPr/>
      <dgm:t>
        <a:bodyPr/>
        <a:lstStyle/>
        <a:p>
          <a:r>
            <a:rPr lang="tr-TR" dirty="0" smtClean="0"/>
            <a:t>Yenilik ve Öğrenme</a:t>
          </a:r>
          <a:endParaRPr lang="tr-TR" dirty="0"/>
        </a:p>
      </dgm:t>
    </dgm:pt>
    <dgm:pt modelId="{646F71B6-B0C1-454C-8F6D-D6B1046F39A5}" type="parTrans" cxnId="{8CEA64EC-B76D-4023-AFBA-878A93E61663}">
      <dgm:prSet/>
      <dgm:spPr/>
      <dgm:t>
        <a:bodyPr/>
        <a:lstStyle/>
        <a:p>
          <a:endParaRPr lang="tr-TR"/>
        </a:p>
      </dgm:t>
    </dgm:pt>
    <dgm:pt modelId="{AED6A626-36F1-4F99-80D0-B044A7161F94}" type="sibTrans" cxnId="{8CEA64EC-B76D-4023-AFBA-878A93E61663}">
      <dgm:prSet/>
      <dgm:spPr/>
      <dgm:t>
        <a:bodyPr/>
        <a:lstStyle/>
        <a:p>
          <a:endParaRPr lang="tr-TR"/>
        </a:p>
      </dgm:t>
    </dgm:pt>
    <dgm:pt modelId="{0EDC33F9-5A7E-4936-ADCD-1D005B0BE5DC}" type="pres">
      <dgm:prSet presAssocID="{F752C823-C1CD-43DD-95ED-98BC1DEEA23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C23167B-ADC4-422A-A66E-B4542C0F9318}" type="pres">
      <dgm:prSet presAssocID="{3595C99C-7B8D-4D0F-8C38-642491EB74CB}" presName="dummy" presStyleCnt="0"/>
      <dgm:spPr/>
    </dgm:pt>
    <dgm:pt modelId="{6B473A52-95CF-4C11-AA5F-78BA21B19280}" type="pres">
      <dgm:prSet presAssocID="{3595C99C-7B8D-4D0F-8C38-642491EB74CB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879D6E-62CD-4CE4-8A5D-3DADB0F12198}" type="pres">
      <dgm:prSet presAssocID="{6F88C621-CEE2-4B9B-9039-709C3C5F3CC1}" presName="sibTrans" presStyleLbl="node1" presStyleIdx="0" presStyleCnt="4"/>
      <dgm:spPr/>
      <dgm:t>
        <a:bodyPr/>
        <a:lstStyle/>
        <a:p>
          <a:endParaRPr lang="tr-TR"/>
        </a:p>
      </dgm:t>
    </dgm:pt>
    <dgm:pt modelId="{052CAEA5-AC9C-482F-8B25-841AAD2CBC46}" type="pres">
      <dgm:prSet presAssocID="{F8DC2E28-0EFB-4982-A8A0-F7FAC177BC91}" presName="dummy" presStyleCnt="0"/>
      <dgm:spPr/>
    </dgm:pt>
    <dgm:pt modelId="{BAF0855D-50BA-4318-8777-ED9F3E45C1C4}" type="pres">
      <dgm:prSet presAssocID="{F8DC2E28-0EFB-4982-A8A0-F7FAC177BC91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32122D2-523C-4B81-8CBE-4DBC3DB4AEEA}" type="pres">
      <dgm:prSet presAssocID="{70387625-2F09-486B-8658-CD07169FED1C}" presName="sibTrans" presStyleLbl="node1" presStyleIdx="1" presStyleCnt="4"/>
      <dgm:spPr/>
      <dgm:t>
        <a:bodyPr/>
        <a:lstStyle/>
        <a:p>
          <a:endParaRPr lang="tr-TR"/>
        </a:p>
      </dgm:t>
    </dgm:pt>
    <dgm:pt modelId="{8BEC6625-8F24-41B3-9D76-BC57C35FE8FF}" type="pres">
      <dgm:prSet presAssocID="{7EFD43A8-C468-4916-A5C2-129583A0ED4B}" presName="dummy" presStyleCnt="0"/>
      <dgm:spPr/>
    </dgm:pt>
    <dgm:pt modelId="{17AB60EC-1A01-4307-B48D-565CF572E388}" type="pres">
      <dgm:prSet presAssocID="{7EFD43A8-C468-4916-A5C2-129583A0ED4B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6964DA7-5CA2-4553-8873-9FC76AC12DB6}" type="pres">
      <dgm:prSet presAssocID="{F5D051D0-05A1-49E2-AAD0-9DC6E211E13F}" presName="sibTrans" presStyleLbl="node1" presStyleIdx="2" presStyleCnt="4"/>
      <dgm:spPr/>
      <dgm:t>
        <a:bodyPr/>
        <a:lstStyle/>
        <a:p>
          <a:endParaRPr lang="tr-TR"/>
        </a:p>
      </dgm:t>
    </dgm:pt>
    <dgm:pt modelId="{D194CE94-E8C0-4CA2-BB34-ED98AAE12931}" type="pres">
      <dgm:prSet presAssocID="{0D8E3DF4-49F7-4BD8-A959-6C1BFD5F8A94}" presName="dummy" presStyleCnt="0"/>
      <dgm:spPr/>
    </dgm:pt>
    <dgm:pt modelId="{305C699C-D8CE-4365-B7B1-E684758AA90D}" type="pres">
      <dgm:prSet presAssocID="{0D8E3DF4-49F7-4BD8-A959-6C1BFD5F8A94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A6EB19-B949-4968-9F05-681B6B3D65EF}" type="pres">
      <dgm:prSet presAssocID="{AED6A626-36F1-4F99-80D0-B044A7161F94}" presName="sibTrans" presStyleLbl="node1" presStyleIdx="3" presStyleCnt="4"/>
      <dgm:spPr/>
      <dgm:t>
        <a:bodyPr/>
        <a:lstStyle/>
        <a:p>
          <a:endParaRPr lang="tr-TR"/>
        </a:p>
      </dgm:t>
    </dgm:pt>
  </dgm:ptLst>
  <dgm:cxnLst>
    <dgm:cxn modelId="{A20E7188-2FDC-4FE8-985F-620190DD2454}" type="presOf" srcId="{3595C99C-7B8D-4D0F-8C38-642491EB74CB}" destId="{6B473A52-95CF-4C11-AA5F-78BA21B19280}" srcOrd="0" destOrd="0" presId="urn:microsoft.com/office/officeart/2005/8/layout/cycle1"/>
    <dgm:cxn modelId="{B0848CDA-CDDF-42EB-8D18-A98AB336B87C}" srcId="{F752C823-C1CD-43DD-95ED-98BC1DEEA232}" destId="{F8DC2E28-0EFB-4982-A8A0-F7FAC177BC91}" srcOrd="1" destOrd="0" parTransId="{FFA4C0E2-3247-45CF-B675-F1E336A27855}" sibTransId="{70387625-2F09-486B-8658-CD07169FED1C}"/>
    <dgm:cxn modelId="{65B13E0E-6A3C-4ED6-9396-D561B5F17C02}" type="presOf" srcId="{F8DC2E28-0EFB-4982-A8A0-F7FAC177BC91}" destId="{BAF0855D-50BA-4318-8777-ED9F3E45C1C4}" srcOrd="0" destOrd="0" presId="urn:microsoft.com/office/officeart/2005/8/layout/cycle1"/>
    <dgm:cxn modelId="{D8E0BA07-0798-4E52-A823-4B8370CEF0C9}" srcId="{F752C823-C1CD-43DD-95ED-98BC1DEEA232}" destId="{7EFD43A8-C468-4916-A5C2-129583A0ED4B}" srcOrd="2" destOrd="0" parTransId="{5CED9A6C-2D29-4E8B-8203-E60072E8B202}" sibTransId="{F5D051D0-05A1-49E2-AAD0-9DC6E211E13F}"/>
    <dgm:cxn modelId="{6EBD0E9F-4A17-4704-A734-0BA7F093A554}" type="presOf" srcId="{6F88C621-CEE2-4B9B-9039-709C3C5F3CC1}" destId="{59879D6E-62CD-4CE4-8A5D-3DADB0F12198}" srcOrd="0" destOrd="0" presId="urn:microsoft.com/office/officeart/2005/8/layout/cycle1"/>
    <dgm:cxn modelId="{DAF2515C-9387-48DE-BFC9-5E04A61E8A72}" srcId="{F752C823-C1CD-43DD-95ED-98BC1DEEA232}" destId="{3595C99C-7B8D-4D0F-8C38-642491EB74CB}" srcOrd="0" destOrd="0" parTransId="{E5D156AE-8672-4942-9188-377CDB503051}" sibTransId="{6F88C621-CEE2-4B9B-9039-709C3C5F3CC1}"/>
    <dgm:cxn modelId="{D0C19605-5C16-49F0-9206-08DC7CB30C01}" type="presOf" srcId="{F752C823-C1CD-43DD-95ED-98BC1DEEA232}" destId="{0EDC33F9-5A7E-4936-ADCD-1D005B0BE5DC}" srcOrd="0" destOrd="0" presId="urn:microsoft.com/office/officeart/2005/8/layout/cycle1"/>
    <dgm:cxn modelId="{87ADEE70-1B5F-4B9C-B730-54C268279BE1}" type="presOf" srcId="{7EFD43A8-C468-4916-A5C2-129583A0ED4B}" destId="{17AB60EC-1A01-4307-B48D-565CF572E388}" srcOrd="0" destOrd="0" presId="urn:microsoft.com/office/officeart/2005/8/layout/cycle1"/>
    <dgm:cxn modelId="{8CEA64EC-B76D-4023-AFBA-878A93E61663}" srcId="{F752C823-C1CD-43DD-95ED-98BC1DEEA232}" destId="{0D8E3DF4-49F7-4BD8-A959-6C1BFD5F8A94}" srcOrd="3" destOrd="0" parTransId="{646F71B6-B0C1-454C-8F6D-D6B1046F39A5}" sibTransId="{AED6A626-36F1-4F99-80D0-B044A7161F94}"/>
    <dgm:cxn modelId="{F4062A6C-4F18-4B55-978F-E85C6B0A065C}" type="presOf" srcId="{F5D051D0-05A1-49E2-AAD0-9DC6E211E13F}" destId="{06964DA7-5CA2-4553-8873-9FC76AC12DB6}" srcOrd="0" destOrd="0" presId="urn:microsoft.com/office/officeart/2005/8/layout/cycle1"/>
    <dgm:cxn modelId="{C16A0483-0BCA-4610-9C9D-DF4469EEC135}" type="presOf" srcId="{70387625-2F09-486B-8658-CD07169FED1C}" destId="{932122D2-523C-4B81-8CBE-4DBC3DB4AEEA}" srcOrd="0" destOrd="0" presId="urn:microsoft.com/office/officeart/2005/8/layout/cycle1"/>
    <dgm:cxn modelId="{661E3442-EDFE-4118-A198-61B31A7A7CB7}" type="presOf" srcId="{0D8E3DF4-49F7-4BD8-A959-6C1BFD5F8A94}" destId="{305C699C-D8CE-4365-B7B1-E684758AA90D}" srcOrd="0" destOrd="0" presId="urn:microsoft.com/office/officeart/2005/8/layout/cycle1"/>
    <dgm:cxn modelId="{55AD17A1-5DFB-4FD1-9317-D453A4D67155}" type="presOf" srcId="{AED6A626-36F1-4F99-80D0-B044A7161F94}" destId="{51A6EB19-B949-4968-9F05-681B6B3D65EF}" srcOrd="0" destOrd="0" presId="urn:microsoft.com/office/officeart/2005/8/layout/cycle1"/>
    <dgm:cxn modelId="{055D6249-44AF-42B6-8457-B4E0F7574739}" type="presParOf" srcId="{0EDC33F9-5A7E-4936-ADCD-1D005B0BE5DC}" destId="{3C23167B-ADC4-422A-A66E-B4542C0F9318}" srcOrd="0" destOrd="0" presId="urn:microsoft.com/office/officeart/2005/8/layout/cycle1"/>
    <dgm:cxn modelId="{D08167A2-16DC-4537-80C0-13A033C9E250}" type="presParOf" srcId="{0EDC33F9-5A7E-4936-ADCD-1D005B0BE5DC}" destId="{6B473A52-95CF-4C11-AA5F-78BA21B19280}" srcOrd="1" destOrd="0" presId="urn:microsoft.com/office/officeart/2005/8/layout/cycle1"/>
    <dgm:cxn modelId="{C56A1359-BC47-4379-B6D5-A20DB3101FF6}" type="presParOf" srcId="{0EDC33F9-5A7E-4936-ADCD-1D005B0BE5DC}" destId="{59879D6E-62CD-4CE4-8A5D-3DADB0F12198}" srcOrd="2" destOrd="0" presId="urn:microsoft.com/office/officeart/2005/8/layout/cycle1"/>
    <dgm:cxn modelId="{6262302C-7E34-4FBF-9893-7574B36A91C2}" type="presParOf" srcId="{0EDC33F9-5A7E-4936-ADCD-1D005B0BE5DC}" destId="{052CAEA5-AC9C-482F-8B25-841AAD2CBC46}" srcOrd="3" destOrd="0" presId="urn:microsoft.com/office/officeart/2005/8/layout/cycle1"/>
    <dgm:cxn modelId="{55850F3D-0F0A-4BBE-879C-56699F0D48B6}" type="presParOf" srcId="{0EDC33F9-5A7E-4936-ADCD-1D005B0BE5DC}" destId="{BAF0855D-50BA-4318-8777-ED9F3E45C1C4}" srcOrd="4" destOrd="0" presId="urn:microsoft.com/office/officeart/2005/8/layout/cycle1"/>
    <dgm:cxn modelId="{CD5BBABF-D29B-4AED-A66C-34D8F1527697}" type="presParOf" srcId="{0EDC33F9-5A7E-4936-ADCD-1D005B0BE5DC}" destId="{932122D2-523C-4B81-8CBE-4DBC3DB4AEEA}" srcOrd="5" destOrd="0" presId="urn:microsoft.com/office/officeart/2005/8/layout/cycle1"/>
    <dgm:cxn modelId="{F0584E66-D542-4A63-B2DF-D41D81D3AA1E}" type="presParOf" srcId="{0EDC33F9-5A7E-4936-ADCD-1D005B0BE5DC}" destId="{8BEC6625-8F24-41B3-9D76-BC57C35FE8FF}" srcOrd="6" destOrd="0" presId="urn:microsoft.com/office/officeart/2005/8/layout/cycle1"/>
    <dgm:cxn modelId="{C631E2DA-1159-4B02-A015-4F7B6CA310DE}" type="presParOf" srcId="{0EDC33F9-5A7E-4936-ADCD-1D005B0BE5DC}" destId="{17AB60EC-1A01-4307-B48D-565CF572E388}" srcOrd="7" destOrd="0" presId="urn:microsoft.com/office/officeart/2005/8/layout/cycle1"/>
    <dgm:cxn modelId="{C4EEBAE5-0B15-4DB6-ACC4-36B346F3E773}" type="presParOf" srcId="{0EDC33F9-5A7E-4936-ADCD-1D005B0BE5DC}" destId="{06964DA7-5CA2-4553-8873-9FC76AC12DB6}" srcOrd="8" destOrd="0" presId="urn:microsoft.com/office/officeart/2005/8/layout/cycle1"/>
    <dgm:cxn modelId="{AAEE3BB1-750E-4337-B408-99EC51984299}" type="presParOf" srcId="{0EDC33F9-5A7E-4936-ADCD-1D005B0BE5DC}" destId="{D194CE94-E8C0-4CA2-BB34-ED98AAE12931}" srcOrd="9" destOrd="0" presId="urn:microsoft.com/office/officeart/2005/8/layout/cycle1"/>
    <dgm:cxn modelId="{4BE4C456-3821-4526-8A55-68FC64B5081C}" type="presParOf" srcId="{0EDC33F9-5A7E-4936-ADCD-1D005B0BE5DC}" destId="{305C699C-D8CE-4365-B7B1-E684758AA90D}" srcOrd="10" destOrd="0" presId="urn:microsoft.com/office/officeart/2005/8/layout/cycle1"/>
    <dgm:cxn modelId="{7DC45374-CCCF-44B3-BE52-D7A4B6683BAD}" type="presParOf" srcId="{0EDC33F9-5A7E-4936-ADCD-1D005B0BE5DC}" destId="{51A6EB19-B949-4968-9F05-681B6B3D65EF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C0A794-7D0A-4ACC-AE40-5179389D3D88}">
      <dsp:nvSpPr>
        <dsp:cNvPr id="0" name=""/>
        <dsp:cNvSpPr/>
      </dsp:nvSpPr>
      <dsp:spPr>
        <a:xfrm rot="16200000">
          <a:off x="2316810" y="1036213"/>
          <a:ext cx="2194202" cy="1340890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71450" rIns="154305" bIns="17145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Ölç</a:t>
          </a:r>
          <a:endParaRPr lang="tr-TR" sz="2700" kern="1200" dirty="0"/>
        </a:p>
      </dsp:txBody>
      <dsp:txXfrm rot="5400000">
        <a:off x="2808935" y="675027"/>
        <a:ext cx="1275421" cy="2063264"/>
      </dsp:txXfrm>
    </dsp:sp>
    <dsp:sp modelId="{59F75DE8-AD2F-4FAC-9B41-9161CF66ED07}">
      <dsp:nvSpPr>
        <dsp:cNvPr id="0" name=""/>
        <dsp:cNvSpPr/>
      </dsp:nvSpPr>
      <dsp:spPr>
        <a:xfrm rot="5400000">
          <a:off x="3718587" y="1036213"/>
          <a:ext cx="2194202" cy="1340890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tint val="50000"/>
            <a:hueOff val="-1567913"/>
            <a:satOff val="95669"/>
            <a:lumOff val="1754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305" tIns="171450" rIns="102870" bIns="17145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İyileştir</a:t>
          </a:r>
          <a:endParaRPr lang="tr-TR" sz="2700" kern="1200" dirty="0"/>
        </a:p>
      </dsp:txBody>
      <dsp:txXfrm rot="-5400000">
        <a:off x="4145243" y="675027"/>
        <a:ext cx="1275421" cy="2063264"/>
      </dsp:txXfrm>
    </dsp:sp>
    <dsp:sp modelId="{7D7E5FE9-130B-4CD7-9CA7-E3F697E296F9}">
      <dsp:nvSpPr>
        <dsp:cNvPr id="0" name=""/>
        <dsp:cNvSpPr/>
      </dsp:nvSpPr>
      <dsp:spPr>
        <a:xfrm>
          <a:off x="3413774" y="0"/>
          <a:ext cx="1401777" cy="1401709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A2A9F9-A05B-44AB-8200-6A1A0A5D80CE}">
      <dsp:nvSpPr>
        <dsp:cNvPr id="0" name=""/>
        <dsp:cNvSpPr/>
      </dsp:nvSpPr>
      <dsp:spPr>
        <a:xfrm rot="10800000">
          <a:off x="3413774" y="2011266"/>
          <a:ext cx="1401777" cy="1401709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790B7A-8086-400B-8EF1-4A9AAB3F643A}">
      <dsp:nvSpPr>
        <dsp:cNvPr id="0" name=""/>
        <dsp:cNvSpPr/>
      </dsp:nvSpPr>
      <dsp:spPr>
        <a:xfrm>
          <a:off x="0" y="0"/>
          <a:ext cx="8229600" cy="1481137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400" kern="1200" dirty="0" err="1" smtClean="0"/>
            <a:t>Donabedian</a:t>
          </a:r>
          <a:r>
            <a:rPr lang="tr-TR" sz="5400" kern="1200" dirty="0" smtClean="0"/>
            <a:t> Kalite Boyutları</a:t>
          </a:r>
          <a:endParaRPr lang="tr-TR" sz="5400" kern="1200" dirty="0"/>
        </a:p>
      </dsp:txBody>
      <dsp:txXfrm>
        <a:off x="0" y="0"/>
        <a:ext cx="8229600" cy="1481137"/>
      </dsp:txXfrm>
    </dsp:sp>
    <dsp:sp modelId="{11761781-B752-482A-AC31-EBC318346D30}">
      <dsp:nvSpPr>
        <dsp:cNvPr id="0" name=""/>
        <dsp:cNvSpPr/>
      </dsp:nvSpPr>
      <dsp:spPr>
        <a:xfrm>
          <a:off x="2555" y="1481137"/>
          <a:ext cx="2595860" cy="31103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Yapı</a:t>
          </a:r>
          <a:endParaRPr lang="tr-TR" sz="39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kern="1200" dirty="0" err="1" smtClean="0"/>
            <a:t>BT’nin</a:t>
          </a:r>
          <a:r>
            <a:rPr lang="tr-TR" sz="3000" kern="1200" dirty="0" smtClean="0"/>
            <a:t> kalibrasyonu yapılmış mı?</a:t>
          </a:r>
          <a:endParaRPr lang="tr-TR" sz="3000" kern="1200" dirty="0"/>
        </a:p>
      </dsp:txBody>
      <dsp:txXfrm>
        <a:off x="2555" y="1481137"/>
        <a:ext cx="2595860" cy="3110388"/>
      </dsp:txXfrm>
    </dsp:sp>
    <dsp:sp modelId="{75DF0087-269F-470F-B6DF-CCCF72BC3B2A}">
      <dsp:nvSpPr>
        <dsp:cNvPr id="0" name=""/>
        <dsp:cNvSpPr/>
      </dsp:nvSpPr>
      <dsp:spPr>
        <a:xfrm>
          <a:off x="2598415" y="1481137"/>
          <a:ext cx="2595860" cy="31103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Süreç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kern="1200" dirty="0" smtClean="0"/>
            <a:t>BT çekim süreci kusuruz gerçekleşmiş mi?</a:t>
          </a:r>
          <a:endParaRPr lang="tr-TR" sz="3000" kern="1200" dirty="0"/>
        </a:p>
      </dsp:txBody>
      <dsp:txXfrm>
        <a:off x="2598415" y="1481137"/>
        <a:ext cx="2595860" cy="3110388"/>
      </dsp:txXfrm>
    </dsp:sp>
    <dsp:sp modelId="{08CBFF7F-03F2-4084-8423-AAFE31F0F828}">
      <dsp:nvSpPr>
        <dsp:cNvPr id="0" name=""/>
        <dsp:cNvSpPr/>
      </dsp:nvSpPr>
      <dsp:spPr>
        <a:xfrm>
          <a:off x="5194275" y="1481137"/>
          <a:ext cx="3032769" cy="31103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Sonuç</a:t>
          </a:r>
          <a:endParaRPr lang="tr-TR" sz="3900" kern="1200" dirty="0"/>
        </a:p>
        <a:p>
          <a:pPr marL="285750" lvl="1" indent="-285750" algn="just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kern="1200" dirty="0" smtClean="0"/>
            <a:t>Göstermesi gereken bölgeyi net gösterebilmiş mi? </a:t>
          </a:r>
          <a:endParaRPr lang="tr-TR" sz="3000" kern="1200" dirty="0"/>
        </a:p>
      </dsp:txBody>
      <dsp:txXfrm>
        <a:off x="5194275" y="1481137"/>
        <a:ext cx="3032769" cy="3110388"/>
      </dsp:txXfrm>
    </dsp:sp>
    <dsp:sp modelId="{1352A2CC-88B3-4103-8120-3B6305BFFA84}">
      <dsp:nvSpPr>
        <dsp:cNvPr id="0" name=""/>
        <dsp:cNvSpPr/>
      </dsp:nvSpPr>
      <dsp:spPr>
        <a:xfrm>
          <a:off x="0" y="4591526"/>
          <a:ext cx="8229600" cy="345598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DFD376-6E11-4CAE-A6E1-31353DD731FA}">
      <dsp:nvSpPr>
        <dsp:cNvPr id="0" name=""/>
        <dsp:cNvSpPr/>
      </dsp:nvSpPr>
      <dsp:spPr>
        <a:xfrm>
          <a:off x="3041898" y="1135"/>
          <a:ext cx="2145803" cy="214580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Hedefler Ulaşma</a:t>
          </a:r>
          <a:endParaRPr lang="tr-TR" sz="2100" kern="1200" dirty="0"/>
        </a:p>
      </dsp:txBody>
      <dsp:txXfrm>
        <a:off x="3356144" y="315381"/>
        <a:ext cx="1517311" cy="1517311"/>
      </dsp:txXfrm>
    </dsp:sp>
    <dsp:sp modelId="{5BA54D34-1DA2-412A-9A36-263934A4C7CF}">
      <dsp:nvSpPr>
        <dsp:cNvPr id="0" name=""/>
        <dsp:cNvSpPr/>
      </dsp:nvSpPr>
      <dsp:spPr>
        <a:xfrm rot="3600000">
          <a:off x="4627069" y="2092497"/>
          <a:ext cx="569597" cy="7242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>
        <a:off x="4669789" y="2163346"/>
        <a:ext cx="398718" cy="434524"/>
      </dsp:txXfrm>
    </dsp:sp>
    <dsp:sp modelId="{0435F3ED-7467-42EB-90CC-4F8E52706F62}">
      <dsp:nvSpPr>
        <dsp:cNvPr id="0" name=""/>
        <dsp:cNvSpPr/>
      </dsp:nvSpPr>
      <dsp:spPr>
        <a:xfrm>
          <a:off x="4652156" y="2790185"/>
          <a:ext cx="2145803" cy="2145803"/>
        </a:xfrm>
        <a:prstGeom prst="ellipse">
          <a:avLst/>
        </a:prstGeom>
        <a:solidFill>
          <a:schemeClr val="accent2">
            <a:hueOff val="-368613"/>
            <a:satOff val="44335"/>
            <a:lumOff val="50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Problemlerin Ortaya Çıkarırlar</a:t>
          </a:r>
          <a:endParaRPr lang="tr-TR" sz="2100" kern="1200" dirty="0"/>
        </a:p>
      </dsp:txBody>
      <dsp:txXfrm>
        <a:off x="4966402" y="3104431"/>
        <a:ext cx="1517311" cy="1517311"/>
      </dsp:txXfrm>
    </dsp:sp>
    <dsp:sp modelId="{80FA6C79-1246-409E-8590-409FA5BC8805}">
      <dsp:nvSpPr>
        <dsp:cNvPr id="0" name=""/>
        <dsp:cNvSpPr/>
      </dsp:nvSpPr>
      <dsp:spPr>
        <a:xfrm rot="10800000">
          <a:off x="3846121" y="3500982"/>
          <a:ext cx="569597" cy="7242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368613"/>
            <a:satOff val="44335"/>
            <a:lumOff val="50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 rot="10800000">
        <a:off x="4017000" y="3645824"/>
        <a:ext cx="398718" cy="434524"/>
      </dsp:txXfrm>
    </dsp:sp>
    <dsp:sp modelId="{A8B1AA8E-8A59-4AB3-9281-9FDB3F32E9CB}">
      <dsp:nvSpPr>
        <dsp:cNvPr id="0" name=""/>
        <dsp:cNvSpPr/>
      </dsp:nvSpPr>
      <dsp:spPr>
        <a:xfrm>
          <a:off x="1431639" y="2790185"/>
          <a:ext cx="2145803" cy="2145803"/>
        </a:xfrm>
        <a:prstGeom prst="ellipse">
          <a:avLst/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Süreçlerin İyileştirilmesi</a:t>
          </a:r>
          <a:endParaRPr lang="tr-TR" sz="2100" kern="1200" dirty="0"/>
        </a:p>
      </dsp:txBody>
      <dsp:txXfrm>
        <a:off x="1745885" y="3104431"/>
        <a:ext cx="1517311" cy="1517311"/>
      </dsp:txXfrm>
    </dsp:sp>
    <dsp:sp modelId="{208D1FCC-CA35-4F09-B020-10F21099F08D}">
      <dsp:nvSpPr>
        <dsp:cNvPr id="0" name=""/>
        <dsp:cNvSpPr/>
      </dsp:nvSpPr>
      <dsp:spPr>
        <a:xfrm rot="18000000">
          <a:off x="3016811" y="2120419"/>
          <a:ext cx="569597" cy="7242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>
        <a:off x="3059531" y="2339254"/>
        <a:ext cx="398718" cy="4345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790B7A-8086-400B-8EF1-4A9AAB3F643A}">
      <dsp:nvSpPr>
        <dsp:cNvPr id="0" name=""/>
        <dsp:cNvSpPr/>
      </dsp:nvSpPr>
      <dsp:spPr>
        <a:xfrm>
          <a:off x="0" y="0"/>
          <a:ext cx="8229600" cy="1481137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400" kern="1200" dirty="0" err="1" smtClean="0"/>
            <a:t>Donabedian</a:t>
          </a:r>
          <a:r>
            <a:rPr lang="tr-TR" sz="5400" kern="1200" dirty="0" smtClean="0"/>
            <a:t> Kalite Boyutları</a:t>
          </a:r>
          <a:endParaRPr lang="tr-TR" sz="5400" kern="1200" dirty="0"/>
        </a:p>
      </dsp:txBody>
      <dsp:txXfrm>
        <a:off x="0" y="0"/>
        <a:ext cx="8229600" cy="1481137"/>
      </dsp:txXfrm>
    </dsp:sp>
    <dsp:sp modelId="{11761781-B752-482A-AC31-EBC318346D30}">
      <dsp:nvSpPr>
        <dsp:cNvPr id="0" name=""/>
        <dsp:cNvSpPr/>
      </dsp:nvSpPr>
      <dsp:spPr>
        <a:xfrm>
          <a:off x="2555" y="1481137"/>
          <a:ext cx="2595860" cy="31103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Yapı</a:t>
          </a:r>
          <a:endParaRPr lang="tr-TR" sz="35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err="1" smtClean="0"/>
            <a:t>Laboraturvar</a:t>
          </a:r>
          <a:r>
            <a:rPr lang="tr-TR" sz="2700" kern="1200" dirty="0" smtClean="0"/>
            <a:t> Merkezinin Akreditasyonu var mı?</a:t>
          </a:r>
          <a:endParaRPr lang="tr-TR" sz="2700" kern="1200" dirty="0"/>
        </a:p>
      </dsp:txBody>
      <dsp:txXfrm>
        <a:off x="2555" y="1481137"/>
        <a:ext cx="2595860" cy="3110388"/>
      </dsp:txXfrm>
    </dsp:sp>
    <dsp:sp modelId="{75DF0087-269F-470F-B6DF-CCCF72BC3B2A}">
      <dsp:nvSpPr>
        <dsp:cNvPr id="0" name=""/>
        <dsp:cNvSpPr/>
      </dsp:nvSpPr>
      <dsp:spPr>
        <a:xfrm>
          <a:off x="2598415" y="1481137"/>
          <a:ext cx="2595860" cy="31103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Süreç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Laboratuvar Merkezinde test sonuçları gecikmeden verilebiliyor mu?</a:t>
          </a:r>
          <a:endParaRPr lang="tr-TR" sz="2700" kern="1200" dirty="0"/>
        </a:p>
      </dsp:txBody>
      <dsp:txXfrm>
        <a:off x="2598415" y="1481137"/>
        <a:ext cx="2595860" cy="3110388"/>
      </dsp:txXfrm>
    </dsp:sp>
    <dsp:sp modelId="{08CBFF7F-03F2-4084-8423-AAFE31F0F828}">
      <dsp:nvSpPr>
        <dsp:cNvPr id="0" name=""/>
        <dsp:cNvSpPr/>
      </dsp:nvSpPr>
      <dsp:spPr>
        <a:xfrm>
          <a:off x="5194275" y="1481137"/>
          <a:ext cx="3032769" cy="31103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Sonuç</a:t>
          </a:r>
          <a:endParaRPr lang="tr-TR" sz="3500" kern="1200" dirty="0"/>
        </a:p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Laboratuvar Merkezinde test sonuçları hatasız verilebilmiş mi?</a:t>
          </a:r>
          <a:endParaRPr lang="tr-TR" sz="2700" kern="1200" dirty="0"/>
        </a:p>
      </dsp:txBody>
      <dsp:txXfrm>
        <a:off x="5194275" y="1481137"/>
        <a:ext cx="3032769" cy="3110388"/>
      </dsp:txXfrm>
    </dsp:sp>
    <dsp:sp modelId="{1352A2CC-88B3-4103-8120-3B6305BFFA84}">
      <dsp:nvSpPr>
        <dsp:cNvPr id="0" name=""/>
        <dsp:cNvSpPr/>
      </dsp:nvSpPr>
      <dsp:spPr>
        <a:xfrm>
          <a:off x="0" y="4591526"/>
          <a:ext cx="8229600" cy="345598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47312-9B75-4F0D-B065-5C47B8A86D49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7614B1-D177-40C2-8C4B-DD081D461E23}">
      <dsp:nvSpPr>
        <dsp:cNvPr id="0" name=""/>
        <dsp:cNvSpPr/>
      </dsp:nvSpPr>
      <dsp:spPr>
        <a:xfrm>
          <a:off x="3616" y="1357788"/>
          <a:ext cx="1581224" cy="18103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Röntgen İstek</a:t>
          </a:r>
          <a:endParaRPr lang="tr-TR" sz="1900" kern="1200" dirty="0"/>
        </a:p>
      </dsp:txBody>
      <dsp:txXfrm>
        <a:off x="80805" y="1434977"/>
        <a:ext cx="1426846" cy="1656007"/>
      </dsp:txXfrm>
    </dsp:sp>
    <dsp:sp modelId="{DEB56045-CBA2-4653-B54B-20D72597F09F}">
      <dsp:nvSpPr>
        <dsp:cNvPr id="0" name=""/>
        <dsp:cNvSpPr/>
      </dsp:nvSpPr>
      <dsp:spPr>
        <a:xfrm>
          <a:off x="1663902" y="1357788"/>
          <a:ext cx="1581224" cy="1810385"/>
        </a:xfrm>
        <a:prstGeom prst="roundRect">
          <a:avLst/>
        </a:prstGeom>
        <a:solidFill>
          <a:schemeClr val="accent2">
            <a:hueOff val="-184307"/>
            <a:satOff val="22167"/>
            <a:lumOff val="25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Çekim Programın Yapılması</a:t>
          </a:r>
          <a:endParaRPr lang="tr-TR" sz="1900" kern="1200" dirty="0"/>
        </a:p>
      </dsp:txBody>
      <dsp:txXfrm>
        <a:off x="1741091" y="1434977"/>
        <a:ext cx="1426846" cy="1656007"/>
      </dsp:txXfrm>
    </dsp:sp>
    <dsp:sp modelId="{09B87D74-0CC6-4D9B-AC0A-92390186B859}">
      <dsp:nvSpPr>
        <dsp:cNvPr id="0" name=""/>
        <dsp:cNvSpPr/>
      </dsp:nvSpPr>
      <dsp:spPr>
        <a:xfrm>
          <a:off x="3324187" y="1357788"/>
          <a:ext cx="1581224" cy="1810385"/>
        </a:xfrm>
        <a:prstGeom prst="roundRect">
          <a:avLst/>
        </a:prstGeom>
        <a:solidFill>
          <a:schemeClr val="accent2">
            <a:hueOff val="-368613"/>
            <a:satOff val="44335"/>
            <a:lumOff val="50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Radyoloji Bölümüne Kayıt</a:t>
          </a:r>
          <a:endParaRPr lang="tr-TR" sz="1900" kern="1200" dirty="0"/>
        </a:p>
      </dsp:txBody>
      <dsp:txXfrm>
        <a:off x="3401376" y="1434977"/>
        <a:ext cx="1426846" cy="1656007"/>
      </dsp:txXfrm>
    </dsp:sp>
    <dsp:sp modelId="{CDA25737-E977-4BF3-AF30-636651C8CEC4}">
      <dsp:nvSpPr>
        <dsp:cNvPr id="0" name=""/>
        <dsp:cNvSpPr/>
      </dsp:nvSpPr>
      <dsp:spPr>
        <a:xfrm>
          <a:off x="4984473" y="1357788"/>
          <a:ext cx="1581224" cy="1810385"/>
        </a:xfrm>
        <a:prstGeom prst="roundRect">
          <a:avLst/>
        </a:prstGeom>
        <a:solidFill>
          <a:schemeClr val="accent2">
            <a:hueOff val="-552920"/>
            <a:satOff val="66502"/>
            <a:lumOff val="764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Röntgen Çekimi</a:t>
          </a:r>
          <a:endParaRPr lang="tr-TR" sz="1900" kern="1200" dirty="0"/>
        </a:p>
      </dsp:txBody>
      <dsp:txXfrm>
        <a:off x="5061662" y="1434977"/>
        <a:ext cx="1426846" cy="1656007"/>
      </dsp:txXfrm>
    </dsp:sp>
    <dsp:sp modelId="{F85C540B-9FDA-4CBC-8E10-5AD7EEC2A6AC}">
      <dsp:nvSpPr>
        <dsp:cNvPr id="0" name=""/>
        <dsp:cNvSpPr/>
      </dsp:nvSpPr>
      <dsp:spPr>
        <a:xfrm>
          <a:off x="6644759" y="1357788"/>
          <a:ext cx="1581224" cy="1810385"/>
        </a:xfrm>
        <a:prstGeom prst="roundRect">
          <a:avLst/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Radyoloji Uzmanın Raporlaması ve Doktoruna Bilgi Vermesi</a:t>
          </a:r>
          <a:endParaRPr lang="tr-TR" sz="1900" kern="1200" dirty="0"/>
        </a:p>
      </dsp:txBody>
      <dsp:txXfrm>
        <a:off x="6721948" y="1434977"/>
        <a:ext cx="1426846" cy="16560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73A52-95CF-4C11-AA5F-78BA21B19280}">
      <dsp:nvSpPr>
        <dsp:cNvPr id="0" name=""/>
        <dsp:cNvSpPr/>
      </dsp:nvSpPr>
      <dsp:spPr>
        <a:xfrm>
          <a:off x="2827661" y="67604"/>
          <a:ext cx="1085464" cy="1085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Müşteri Odaklılık</a:t>
          </a:r>
          <a:endParaRPr lang="tr-TR" sz="2000" kern="1200" dirty="0"/>
        </a:p>
      </dsp:txBody>
      <dsp:txXfrm>
        <a:off x="2827661" y="67604"/>
        <a:ext cx="1085464" cy="1085464"/>
      </dsp:txXfrm>
    </dsp:sp>
    <dsp:sp modelId="{59879D6E-62CD-4CE4-8A5D-3DADB0F12198}">
      <dsp:nvSpPr>
        <dsp:cNvPr id="0" name=""/>
        <dsp:cNvSpPr/>
      </dsp:nvSpPr>
      <dsp:spPr>
        <a:xfrm>
          <a:off x="914891" y="-922"/>
          <a:ext cx="3066761" cy="3066761"/>
        </a:xfrm>
        <a:prstGeom prst="circularArrow">
          <a:avLst>
            <a:gd name="adj1" fmla="val 6902"/>
            <a:gd name="adj2" fmla="val 465341"/>
            <a:gd name="adj3" fmla="val 549462"/>
            <a:gd name="adj4" fmla="val 20585197"/>
            <a:gd name="adj5" fmla="val 805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F0855D-50BA-4318-8777-ED9F3E45C1C4}">
      <dsp:nvSpPr>
        <dsp:cNvPr id="0" name=""/>
        <dsp:cNvSpPr/>
      </dsp:nvSpPr>
      <dsp:spPr>
        <a:xfrm>
          <a:off x="2827661" y="1911847"/>
          <a:ext cx="1085464" cy="1085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İşleme İçi Süreçler</a:t>
          </a:r>
          <a:endParaRPr lang="tr-TR" sz="2000" kern="1200" dirty="0"/>
        </a:p>
      </dsp:txBody>
      <dsp:txXfrm>
        <a:off x="2827661" y="1911847"/>
        <a:ext cx="1085464" cy="1085464"/>
      </dsp:txXfrm>
    </dsp:sp>
    <dsp:sp modelId="{932122D2-523C-4B81-8CBE-4DBC3DB4AEEA}">
      <dsp:nvSpPr>
        <dsp:cNvPr id="0" name=""/>
        <dsp:cNvSpPr/>
      </dsp:nvSpPr>
      <dsp:spPr>
        <a:xfrm>
          <a:off x="914891" y="-922"/>
          <a:ext cx="3066761" cy="3066761"/>
        </a:xfrm>
        <a:prstGeom prst="circularArrow">
          <a:avLst>
            <a:gd name="adj1" fmla="val 6902"/>
            <a:gd name="adj2" fmla="val 465341"/>
            <a:gd name="adj3" fmla="val 5949462"/>
            <a:gd name="adj4" fmla="val 4385197"/>
            <a:gd name="adj5" fmla="val 805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B60EC-1A01-4307-B48D-565CF572E388}">
      <dsp:nvSpPr>
        <dsp:cNvPr id="0" name=""/>
        <dsp:cNvSpPr/>
      </dsp:nvSpPr>
      <dsp:spPr>
        <a:xfrm>
          <a:off x="983418" y="1911847"/>
          <a:ext cx="1085464" cy="1085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Finansal</a:t>
          </a:r>
          <a:endParaRPr lang="tr-TR" sz="2000" kern="1200" dirty="0"/>
        </a:p>
      </dsp:txBody>
      <dsp:txXfrm>
        <a:off x="983418" y="1911847"/>
        <a:ext cx="1085464" cy="1085464"/>
      </dsp:txXfrm>
    </dsp:sp>
    <dsp:sp modelId="{06964DA7-5CA2-4553-8873-9FC76AC12DB6}">
      <dsp:nvSpPr>
        <dsp:cNvPr id="0" name=""/>
        <dsp:cNvSpPr/>
      </dsp:nvSpPr>
      <dsp:spPr>
        <a:xfrm>
          <a:off x="914891" y="-922"/>
          <a:ext cx="3066761" cy="3066761"/>
        </a:xfrm>
        <a:prstGeom prst="circularArrow">
          <a:avLst>
            <a:gd name="adj1" fmla="val 6902"/>
            <a:gd name="adj2" fmla="val 465341"/>
            <a:gd name="adj3" fmla="val 11349462"/>
            <a:gd name="adj4" fmla="val 9785197"/>
            <a:gd name="adj5" fmla="val 805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5C699C-D8CE-4365-B7B1-E684758AA90D}">
      <dsp:nvSpPr>
        <dsp:cNvPr id="0" name=""/>
        <dsp:cNvSpPr/>
      </dsp:nvSpPr>
      <dsp:spPr>
        <a:xfrm>
          <a:off x="983418" y="67604"/>
          <a:ext cx="1085464" cy="1085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Yenilik ve Öğrenme</a:t>
          </a:r>
          <a:endParaRPr lang="tr-TR" sz="2000" kern="1200" dirty="0"/>
        </a:p>
      </dsp:txBody>
      <dsp:txXfrm>
        <a:off x="983418" y="67604"/>
        <a:ext cx="1085464" cy="1085464"/>
      </dsp:txXfrm>
    </dsp:sp>
    <dsp:sp modelId="{51A6EB19-B949-4968-9F05-681B6B3D65EF}">
      <dsp:nvSpPr>
        <dsp:cNvPr id="0" name=""/>
        <dsp:cNvSpPr/>
      </dsp:nvSpPr>
      <dsp:spPr>
        <a:xfrm>
          <a:off x="914891" y="-922"/>
          <a:ext cx="3066761" cy="3066761"/>
        </a:xfrm>
        <a:prstGeom prst="circularArrow">
          <a:avLst>
            <a:gd name="adj1" fmla="val 6902"/>
            <a:gd name="adj2" fmla="val 465341"/>
            <a:gd name="adj3" fmla="val 16749462"/>
            <a:gd name="adj4" fmla="val 15185197"/>
            <a:gd name="adj5" fmla="val 805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23720DD-5B6D-40BF-8493-A6B52D484E6B}" type="datetimeFigureOut">
              <a:rPr lang="tr-TR" smtClean="0"/>
              <a:t>5.2.2017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Dikdörtgen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Dikdörtgen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İkizkenar Üçgen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5.2.2017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6" name="İkizkenar Üçgen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üz Bağlayıcı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İkizkenar Üçgen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İkizkenar Üçgen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İkizkenar Üçgen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5.2.2017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Düz Bağlayıcı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Düz Bağlayıcı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İkizkenar Üçgen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Sağlık Hizmetlerin Kalitenin Ölçülmesi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Ders-3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8940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712968" cy="6410894"/>
          </a:xfrm>
        </p:spPr>
      </p:pic>
    </p:spTree>
    <p:extLst>
      <p:ext uri="{BB962C8B-B14F-4D97-AF65-F5344CB8AC3E}">
        <p14:creationId xmlns:p14="http://schemas.microsoft.com/office/powerpoint/2010/main" val="747380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Kalite Ölçülerinin İstenilen Özellikler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Doğruluk</a:t>
            </a:r>
          </a:p>
          <a:p>
            <a:r>
              <a:rPr lang="tr-TR" dirty="0" smtClean="0"/>
              <a:t>Faydalılık</a:t>
            </a:r>
            <a:endParaRPr lang="tr-TR" dirty="0"/>
          </a:p>
          <a:p>
            <a:r>
              <a:rPr lang="tr-TR" dirty="0" err="1" smtClean="0"/>
              <a:t>İlgililik</a:t>
            </a:r>
            <a:endParaRPr lang="tr-TR" dirty="0"/>
          </a:p>
          <a:p>
            <a:r>
              <a:rPr lang="tr-TR" dirty="0" smtClean="0"/>
              <a:t>Kanıta </a:t>
            </a:r>
            <a:r>
              <a:rPr lang="tr-TR" dirty="0" err="1"/>
              <a:t>dayalılık</a:t>
            </a:r>
            <a:endParaRPr lang="tr-TR" dirty="0"/>
          </a:p>
          <a:p>
            <a:r>
              <a:rPr lang="tr-TR" dirty="0" smtClean="0"/>
              <a:t>Güvenirlik </a:t>
            </a:r>
            <a:r>
              <a:rPr lang="tr-TR" dirty="0"/>
              <a:t>ya da </a:t>
            </a:r>
            <a:r>
              <a:rPr lang="tr-TR" dirty="0" smtClean="0"/>
              <a:t>tekrarlanabilirdik</a:t>
            </a:r>
            <a:endParaRPr lang="tr-TR" dirty="0"/>
          </a:p>
          <a:p>
            <a:r>
              <a:rPr lang="tr-TR" dirty="0" smtClean="0"/>
              <a:t>Geçerlik</a:t>
            </a:r>
            <a:endParaRPr lang="tr-TR" dirty="0"/>
          </a:p>
          <a:p>
            <a:r>
              <a:rPr lang="tr-TR" dirty="0" smtClean="0"/>
              <a:t>Yapılabilirlik</a:t>
            </a:r>
            <a:endParaRPr lang="tr-TR" dirty="0"/>
          </a:p>
          <a:p>
            <a:r>
              <a:rPr lang="tr-TR" dirty="0" smtClean="0"/>
              <a:t>Kolay yorumlanabilirdik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9016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Kalite Ölçülerinin İstenilen Özellikler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>Doğruluk:</a:t>
            </a:r>
            <a:r>
              <a:rPr lang="tr-TR" dirty="0" smtClean="0"/>
              <a:t> </a:t>
            </a:r>
            <a:r>
              <a:rPr lang="tr-TR" dirty="0"/>
              <a:t>Toplaması beklenen bilgiyi topluyor mu</a:t>
            </a:r>
            <a:r>
              <a:rPr lang="tr-TR" dirty="0" smtClean="0"/>
              <a:t>?</a:t>
            </a:r>
          </a:p>
          <a:p>
            <a:pPr algn="just"/>
            <a:r>
              <a:rPr lang="tr-TR" dirty="0" smtClean="0">
                <a:solidFill>
                  <a:srgbClr val="0070C0"/>
                </a:solidFill>
              </a:rPr>
              <a:t>Faydalılık:</a:t>
            </a:r>
            <a:r>
              <a:rPr lang="tr-TR" dirty="0" smtClean="0"/>
              <a:t> </a:t>
            </a:r>
            <a:r>
              <a:rPr lang="tr-TR" dirty="0"/>
              <a:t>Ölçüm bilgisi, insanlara bilmek istedikleri </a:t>
            </a:r>
            <a:r>
              <a:rPr lang="tr-TR" dirty="0" smtClean="0"/>
              <a:t>şeyleri söylemelidir.</a:t>
            </a:r>
          </a:p>
          <a:p>
            <a:pPr algn="just"/>
            <a:r>
              <a:rPr lang="tr-TR" dirty="0" err="1" smtClean="0">
                <a:solidFill>
                  <a:srgbClr val="00B050"/>
                </a:solidFill>
              </a:rPr>
              <a:t>İlgililik</a:t>
            </a:r>
            <a:r>
              <a:rPr lang="tr-TR" dirty="0" smtClean="0">
                <a:solidFill>
                  <a:srgbClr val="00B050"/>
                </a:solidFill>
              </a:rPr>
              <a:t>:</a:t>
            </a:r>
            <a:r>
              <a:rPr lang="tr-TR" dirty="0" smtClean="0"/>
              <a:t> </a:t>
            </a:r>
            <a:r>
              <a:rPr lang="tr-TR" dirty="0"/>
              <a:t>Kalite ölçüleri müşteriler, hizmet sunucuları, </a:t>
            </a:r>
            <a:r>
              <a:rPr lang="tr-TR" dirty="0" err="1"/>
              <a:t>klinisyenler</a:t>
            </a:r>
            <a:r>
              <a:rPr lang="tr-TR" dirty="0"/>
              <a:t>, hizmetin ücretini ödeyenler </a:t>
            </a:r>
            <a:r>
              <a:rPr lang="tr-TR" dirty="0" smtClean="0"/>
              <a:t>ve </a:t>
            </a:r>
            <a:r>
              <a:rPr lang="tr-TR" dirty="0"/>
              <a:t>politika yapıcılar ile ilgili; paydaşlar ve eldeki proje için değerli </a:t>
            </a:r>
            <a:r>
              <a:rPr lang="tr-TR" dirty="0" smtClean="0"/>
              <a:t>olmalıdır.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9919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Kalite Ölçülerinin İstenilen Özellikler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>Kanıta </a:t>
            </a:r>
            <a:r>
              <a:rPr lang="tr-TR" dirty="0" err="1" smtClean="0">
                <a:solidFill>
                  <a:srgbClr val="FF0000"/>
                </a:solidFill>
              </a:rPr>
              <a:t>Dayalılık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/>
              <a:t>Kalite ölçüleri, özellikle klinik konularla ilgili olanlar, sağlam bilimsel </a:t>
            </a:r>
            <a:r>
              <a:rPr lang="tr-TR" dirty="0" smtClean="0"/>
              <a:t>kanıtlara </a:t>
            </a:r>
            <a:r>
              <a:rPr lang="tr-TR" dirty="0"/>
              <a:t>dayalı olmalıdır. Ölçüler, yapı ya da sürecin sonuçlarla açıkça bağlantısını kurmalıdır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Güvenirlik ya da </a:t>
            </a:r>
            <a:r>
              <a:rPr lang="tr-TR" dirty="0" err="1" smtClean="0">
                <a:solidFill>
                  <a:srgbClr val="002060"/>
                </a:solidFill>
              </a:rPr>
              <a:t>Tekrarlanabilirlik</a:t>
            </a:r>
            <a:r>
              <a:rPr lang="tr-TR" dirty="0" smtClean="0">
                <a:solidFill>
                  <a:srgbClr val="002060"/>
                </a:solidFill>
              </a:rPr>
              <a:t>: </a:t>
            </a:r>
            <a:r>
              <a:rPr lang="tr-TR" dirty="0"/>
              <a:t>Aynı veriyi kullanan </a:t>
            </a:r>
            <a:r>
              <a:rPr lang="tr-TR" dirty="0" smtClean="0"/>
              <a:t>aynı </a:t>
            </a:r>
            <a:r>
              <a:rPr lang="tr-TR" dirty="0"/>
              <a:t>ölçüm süreci zaman içinde tekrarlandığında aynı sonuçları </a:t>
            </a:r>
            <a:r>
              <a:rPr lang="tr-TR" dirty="0" smtClean="0"/>
              <a:t>vermelidir.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7582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Kalite Ölçülerinin İstenilen Özellikler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>Geçerlilik:</a:t>
            </a:r>
            <a:r>
              <a:rPr lang="tr-TR" dirty="0" smtClean="0"/>
              <a:t> </a:t>
            </a:r>
            <a:r>
              <a:rPr lang="tr-TR" dirty="0"/>
              <a:t>Cevaplanması gereken anahtar soru, kalitenin varlığını ya da yokluğunu göstermek </a:t>
            </a:r>
            <a:r>
              <a:rPr lang="tr-TR" dirty="0" smtClean="0"/>
              <a:t>üzere </a:t>
            </a:r>
            <a:r>
              <a:rPr lang="tr-TR" dirty="0"/>
              <a:t>seçilen ölçülerin gerçekten hasta bakımında kaliteyi gösterip </a:t>
            </a:r>
            <a:r>
              <a:rPr lang="tr-TR" dirty="0" smtClean="0"/>
              <a:t>göstermediğidir.</a:t>
            </a: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Yapılabilirlik:</a:t>
            </a:r>
            <a:r>
              <a:rPr lang="tr-TR" dirty="0" smtClean="0"/>
              <a:t> </a:t>
            </a:r>
            <a:r>
              <a:rPr lang="tr-TR" dirty="0"/>
              <a:t>Kalite ölçüleri, toplamak ve analiz etmek için, gerçekçi ve pratik olmalıdır. </a:t>
            </a:r>
            <a:r>
              <a:rPr lang="tr-TR" dirty="0" smtClean="0"/>
              <a:t>Toplamak </a:t>
            </a:r>
            <a:r>
              <a:rPr lang="tr-TR" dirty="0"/>
              <a:t>için çok fazla zaman, para ya da çaba gerektiren ölçüleri kullanmak mümkün </a:t>
            </a:r>
            <a:r>
              <a:rPr lang="tr-TR" dirty="0" smtClean="0"/>
              <a:t>olmayabilir.</a:t>
            </a:r>
          </a:p>
          <a:p>
            <a:pPr algn="just"/>
            <a:r>
              <a:rPr lang="tr-TR" dirty="0">
                <a:solidFill>
                  <a:srgbClr val="00B050"/>
                </a:solidFill>
              </a:rPr>
              <a:t>Kolay </a:t>
            </a:r>
            <a:r>
              <a:rPr lang="tr-TR" dirty="0" smtClean="0">
                <a:solidFill>
                  <a:srgbClr val="00B050"/>
                </a:solidFill>
              </a:rPr>
              <a:t>Yorumlanabilirdik: </a:t>
            </a:r>
            <a:r>
              <a:rPr lang="tr-TR" dirty="0"/>
              <a:t>Performans ölçüleri kolay yorumlanabilir olmalıdır.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5032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Kalitenin Yapı, Süreç, Sonuç Ölçüleri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24995918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6460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Kalitenin Yapı, Süreç, Sonuç Ölçüleri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00808"/>
            <a:ext cx="7491099" cy="4680520"/>
          </a:xfrm>
        </p:spPr>
      </p:pic>
    </p:spTree>
    <p:extLst>
      <p:ext uri="{BB962C8B-B14F-4D97-AF65-F5344CB8AC3E}">
        <p14:creationId xmlns:p14="http://schemas.microsoft.com/office/powerpoint/2010/main" val="2350219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Kalite Ölçülerinin Oluşturulması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İlgili Konun ve Performans Kriterlerinin Belirlenmesi</a:t>
            </a:r>
          </a:p>
          <a:p>
            <a:r>
              <a:rPr lang="tr-TR" dirty="0" smtClean="0"/>
              <a:t>Ölçünün Geliştirilmesi</a:t>
            </a:r>
          </a:p>
          <a:p>
            <a:r>
              <a:rPr lang="tr-TR" dirty="0" smtClean="0"/>
              <a:t>Veri Toplama Sisteminin Tasarlanması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4177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İlgilenilen konunun belirlenmesi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4973864"/>
              </p:ext>
            </p:extLst>
          </p:nvPr>
        </p:nvGraphicFramePr>
        <p:xfrm>
          <a:off x="395536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971600" y="2025714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R</a:t>
            </a:r>
            <a:r>
              <a:rPr lang="tr-TR" b="1" dirty="0" smtClean="0"/>
              <a:t>adyoloji </a:t>
            </a:r>
            <a:r>
              <a:rPr lang="tr-TR" b="1" dirty="0"/>
              <a:t>bölümünde hastaların röntgen </a:t>
            </a:r>
            <a:r>
              <a:rPr lang="tr-TR" b="1" dirty="0" smtClean="0"/>
              <a:t>filmlerinin çekilme süreci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003771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Performans </a:t>
            </a:r>
            <a:r>
              <a:rPr lang="tr-TR" dirty="0" smtClean="0"/>
              <a:t>kriterlerinin belirlenmesi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68760"/>
            <a:ext cx="8467718" cy="5040560"/>
          </a:xfrm>
        </p:spPr>
      </p:pic>
    </p:spTree>
    <p:extLst>
      <p:ext uri="{BB962C8B-B14F-4D97-AF65-F5344CB8AC3E}">
        <p14:creationId xmlns:p14="http://schemas.microsoft.com/office/powerpoint/2010/main" val="4261980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Sağlık Hizmetlerin Kalitenin Ölçülmesi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12738717"/>
              </p:ext>
            </p:extLst>
          </p:nvPr>
        </p:nvGraphicFramePr>
        <p:xfrm>
          <a:off x="457200" y="1600201"/>
          <a:ext cx="8229600" cy="3412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3059832" y="5344975"/>
            <a:ext cx="3384376" cy="400110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2000" dirty="0" smtClean="0"/>
              <a:t>Ölçülemeyen yönetilemez de !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026091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Ölçünün g</a:t>
            </a:r>
            <a:r>
              <a:rPr lang="tr-TR" dirty="0" smtClean="0"/>
              <a:t>eliştirilmesi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556792"/>
            <a:ext cx="7056784" cy="4843183"/>
          </a:xfrm>
        </p:spPr>
      </p:pic>
    </p:spTree>
    <p:extLst>
      <p:ext uri="{BB962C8B-B14F-4D97-AF65-F5344CB8AC3E}">
        <p14:creationId xmlns:p14="http://schemas.microsoft.com/office/powerpoint/2010/main" val="1977402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8280920" cy="6300700"/>
          </a:xfrm>
        </p:spPr>
      </p:pic>
    </p:spTree>
    <p:extLst>
      <p:ext uri="{BB962C8B-B14F-4D97-AF65-F5344CB8AC3E}">
        <p14:creationId xmlns:p14="http://schemas.microsoft.com/office/powerpoint/2010/main" val="32398672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Veri toplama </a:t>
            </a:r>
            <a:r>
              <a:rPr lang="tr-TR" dirty="0"/>
              <a:t>s</a:t>
            </a:r>
            <a:r>
              <a:rPr lang="tr-TR" dirty="0" smtClean="0"/>
              <a:t>istemlerinin tasarlanması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Performans kriteri ile birlikte ilgili konu belirlenerek ölçü geliştirildikten sonra uygun veri toplama sistemlerine ihtiyaç duyulur;</a:t>
            </a:r>
          </a:p>
          <a:p>
            <a:pPr marL="0" indent="0" algn="just">
              <a:buNone/>
            </a:pPr>
            <a:r>
              <a:rPr lang="tr-TR" dirty="0" smtClean="0"/>
              <a:t>	</a:t>
            </a:r>
          </a:p>
          <a:p>
            <a:pPr algn="just"/>
            <a:r>
              <a:rPr lang="tr-TR" b="1" dirty="0" smtClean="0">
                <a:solidFill>
                  <a:srgbClr val="FF0000"/>
                </a:solidFill>
              </a:rPr>
              <a:t>Yönetsel dosyalar: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/>
              <a:t>Kuruluşun faturalama veri </a:t>
            </a:r>
            <a:r>
              <a:rPr lang="tr-TR" dirty="0" smtClean="0"/>
              <a:t>tabanında yer alan; </a:t>
            </a:r>
            <a:r>
              <a:rPr lang="tr-TR" dirty="0"/>
              <a:t>hastanın </a:t>
            </a:r>
            <a:r>
              <a:rPr lang="tr-TR" dirty="0" smtClean="0"/>
              <a:t>demografik </a:t>
            </a:r>
            <a:r>
              <a:rPr lang="tr-TR" dirty="0"/>
              <a:t>bilgileri, tanıların ve yapılan işlemlerin kodları, faturalandırılan </a:t>
            </a:r>
            <a:r>
              <a:rPr lang="tr-TR" dirty="0" smtClean="0"/>
              <a:t>ücretler</a:t>
            </a:r>
          </a:p>
          <a:p>
            <a:pPr algn="just"/>
            <a:endParaRPr lang="tr-TR" dirty="0" smtClean="0"/>
          </a:p>
          <a:p>
            <a:pPr algn="just"/>
            <a:r>
              <a:rPr lang="tr-TR" b="1" dirty="0" smtClean="0">
                <a:solidFill>
                  <a:srgbClr val="0070C0"/>
                </a:solidFill>
              </a:rPr>
              <a:t>Hasta Kayıtları: </a:t>
            </a:r>
            <a:r>
              <a:rPr lang="tr-TR" dirty="0"/>
              <a:t>Tedavi sonuçları hasta kayıtlarında bulunur. Hasta kayıtları, sonuç ölçüleri </a:t>
            </a:r>
            <a:r>
              <a:rPr lang="tr-TR" dirty="0" smtClean="0"/>
              <a:t>için </a:t>
            </a:r>
            <a:r>
              <a:rPr lang="tr-TR" dirty="0"/>
              <a:t>genellikle tek veri </a:t>
            </a:r>
            <a:r>
              <a:rPr lang="tr-TR" dirty="0" smtClean="0"/>
              <a:t>kaynağıdır.</a:t>
            </a:r>
          </a:p>
          <a:p>
            <a:pPr algn="just"/>
            <a:endParaRPr lang="tr-TR" dirty="0"/>
          </a:p>
          <a:p>
            <a:pPr algn="just"/>
            <a:r>
              <a:rPr lang="tr-TR" b="1" dirty="0" smtClean="0">
                <a:solidFill>
                  <a:srgbClr val="00B050"/>
                </a:solidFill>
              </a:rPr>
              <a:t>Çeşitli İş Bilgileri ve Klinik Bilgileri:</a:t>
            </a:r>
            <a:r>
              <a:rPr lang="tr-TR" dirty="0" smtClean="0"/>
              <a:t> </a:t>
            </a:r>
            <a:r>
              <a:rPr lang="tr-TR" dirty="0"/>
              <a:t>H</a:t>
            </a:r>
            <a:r>
              <a:rPr lang="tr-TR" dirty="0" smtClean="0"/>
              <a:t>asta </a:t>
            </a:r>
            <a:r>
              <a:rPr lang="tr-TR" dirty="0"/>
              <a:t>ve çalışan anketlerini, klinikler ve acil servisler tarafından </a:t>
            </a:r>
            <a:r>
              <a:rPr lang="tr-TR" dirty="0" smtClean="0"/>
              <a:t>tutulan </a:t>
            </a:r>
            <a:r>
              <a:rPr lang="tr-TR" dirty="0"/>
              <a:t>hasta bakım kayıtlarını ve özel çalışmaların sonuçlarını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0146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Dengeli Puan Cetveli (DPC- </a:t>
            </a:r>
            <a:r>
              <a:rPr lang="tr-TR" dirty="0" err="1"/>
              <a:t>Balanced</a:t>
            </a:r>
            <a:r>
              <a:rPr lang="tr-TR" dirty="0"/>
              <a:t> </a:t>
            </a:r>
            <a:r>
              <a:rPr lang="tr-TR" dirty="0" err="1"/>
              <a:t>Scored</a:t>
            </a:r>
            <a:r>
              <a:rPr lang="tr-TR" dirty="0"/>
              <a:t> </a:t>
            </a:r>
            <a:r>
              <a:rPr lang="tr-TR" dirty="0" err="1"/>
              <a:t>Card</a:t>
            </a:r>
            <a:r>
              <a:rPr lang="tr-TR" dirty="0"/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Dengeli Puan Cetveli (DPC) özü itibariyle finansal ve </a:t>
            </a:r>
            <a:r>
              <a:rPr lang="tr-TR" dirty="0" err="1"/>
              <a:t>operasyonel</a:t>
            </a:r>
            <a:r>
              <a:rPr lang="tr-TR" dirty="0"/>
              <a:t> ölçümleri bir arada gösteren, kapsayıcı bakış açısı sunan performans ölçüm aracıdır.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açından bir uçağın uçuş kabinine benzetilen DPC, pilotun hedefine ulaşması için ihtiyacı olan kritik öneme haiz birçok alandaki bilgiye sahip olması gerekeceği anlayışından hareket etmiştir.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Pilotun </a:t>
            </a:r>
            <a:r>
              <a:rPr lang="tr-TR" dirty="0"/>
              <a:t>yakıt, uçuş hızı, irtifa, mesafe ve rota gibi birbirinden farklı enformasyonu aynı andan görmesi gerekecektir.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Dolayısıyla </a:t>
            </a:r>
            <a:r>
              <a:rPr lang="tr-TR" dirty="0"/>
              <a:t>tek tip enformasyona bağlı kalarak pilotun hedefine ulaşmaya çalışması ölümcül sonuçlara neden </a:t>
            </a:r>
            <a:r>
              <a:rPr lang="tr-TR" dirty="0" smtClean="0"/>
              <a:t>olabilecektir.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001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Dengeli Puan Cetveli (DPC- </a:t>
            </a:r>
            <a:r>
              <a:rPr lang="tr-TR" dirty="0" err="1" smtClean="0"/>
              <a:t>Balanced</a:t>
            </a:r>
            <a:r>
              <a:rPr lang="tr-TR" dirty="0" smtClean="0"/>
              <a:t> </a:t>
            </a:r>
            <a:r>
              <a:rPr lang="tr-TR" dirty="0" err="1" smtClean="0"/>
              <a:t>Scored</a:t>
            </a:r>
            <a:r>
              <a:rPr lang="tr-TR" dirty="0" smtClean="0"/>
              <a:t> </a:t>
            </a:r>
            <a:r>
              <a:rPr lang="tr-TR" dirty="0" err="1" smtClean="0"/>
              <a:t>Card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Kaplan ve Norton tarafından yapılandırılan DPC temelde sorulan dört soruya verilecek cevaplar üzerine bina edilmiştir. Bunlar</a:t>
            </a:r>
            <a:r>
              <a:rPr lang="tr-TR" dirty="0" smtClean="0"/>
              <a:t>;</a:t>
            </a:r>
          </a:p>
          <a:p>
            <a:pPr algn="just"/>
            <a:endParaRPr lang="tr-TR" dirty="0"/>
          </a:p>
          <a:p>
            <a:pPr lvl="1"/>
            <a:r>
              <a:rPr lang="tr-TR" dirty="0"/>
              <a:t>Müşteriler bizi nasıl görüyor? (Müşteri Perspektifi)</a:t>
            </a:r>
          </a:p>
          <a:p>
            <a:pPr lvl="1"/>
            <a:r>
              <a:rPr lang="tr-TR" dirty="0"/>
              <a:t>Bizi neyi mükemmel yapmalıyız? (İşletme İçine Dönük Perspektif)</a:t>
            </a:r>
          </a:p>
          <a:p>
            <a:pPr lvl="1"/>
            <a:r>
              <a:rPr lang="tr-TR" dirty="0"/>
              <a:t>Gelişim kaydetmeye ve değer yaratmaya devam edebilir miyiz? (Yenilikçilik ve Öğrenme Perspektifi)</a:t>
            </a:r>
          </a:p>
          <a:p>
            <a:pPr lvl="1"/>
            <a:r>
              <a:rPr lang="tr-TR" dirty="0"/>
              <a:t>Hissedarlara nasıl </a:t>
            </a:r>
            <a:r>
              <a:rPr lang="tr-TR" dirty="0" smtClean="0"/>
              <a:t>yaklaşmalıyız? </a:t>
            </a:r>
            <a:r>
              <a:rPr lang="tr-TR" dirty="0"/>
              <a:t>(Finansal Perspektif)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576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Dengeli Puan Cetveli (DPC- </a:t>
            </a:r>
            <a:r>
              <a:rPr lang="tr-TR" dirty="0" err="1"/>
              <a:t>Balanced</a:t>
            </a:r>
            <a:r>
              <a:rPr lang="tr-TR" dirty="0"/>
              <a:t> </a:t>
            </a:r>
            <a:r>
              <a:rPr lang="tr-TR" dirty="0" err="1"/>
              <a:t>Scored</a:t>
            </a:r>
            <a:r>
              <a:rPr lang="tr-TR" dirty="0"/>
              <a:t> </a:t>
            </a:r>
            <a:r>
              <a:rPr lang="tr-TR" dirty="0" err="1"/>
              <a:t>Card</a:t>
            </a:r>
            <a:r>
              <a:rPr lang="tr-TR" dirty="0"/>
              <a:t>)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42666601"/>
              </p:ext>
            </p:extLst>
          </p:nvPr>
        </p:nvGraphicFramePr>
        <p:xfrm>
          <a:off x="2123728" y="2380307"/>
          <a:ext cx="4896544" cy="3064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Düz Ok Bağlayıcısı 4"/>
          <p:cNvCxnSpPr/>
          <p:nvPr/>
        </p:nvCxnSpPr>
        <p:spPr>
          <a:xfrm flipH="1">
            <a:off x="1476903" y="5052570"/>
            <a:ext cx="1798954" cy="6086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252767" y="5757356"/>
            <a:ext cx="244827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dirty="0"/>
              <a:t>Yatırımın kârlılığı ve ekonomik katma değer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6531024" y="1289260"/>
            <a:ext cx="244827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dirty="0"/>
              <a:t>Tatmin, sadakat, pazar ve müşteri payı</a:t>
            </a:r>
          </a:p>
        </p:txBody>
      </p:sp>
      <p:sp>
        <p:nvSpPr>
          <p:cNvPr id="8" name="Dikdörtgen 7"/>
          <p:cNvSpPr/>
          <p:nvPr/>
        </p:nvSpPr>
        <p:spPr>
          <a:xfrm>
            <a:off x="131346" y="1126557"/>
            <a:ext cx="2088232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r-TR" dirty="0"/>
              <a:t>Personelin tatmini ve mevcut bilgi sisteminin</a:t>
            </a:r>
          </a:p>
          <a:p>
            <a:r>
              <a:rPr lang="tr-TR" dirty="0"/>
              <a:t>u</a:t>
            </a:r>
            <a:r>
              <a:rPr lang="tr-TR" dirty="0" smtClean="0"/>
              <a:t>laşılabilirliği, yeni ürün hizmet sunabilme</a:t>
            </a:r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6234624" y="5822184"/>
            <a:ext cx="2136692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r-TR" dirty="0"/>
              <a:t>Kalite, tepki süresi, </a:t>
            </a:r>
            <a:r>
              <a:rPr lang="tr-TR" dirty="0" smtClean="0"/>
              <a:t>maliyet, hatasız hizmet sunumu</a:t>
            </a:r>
            <a:endParaRPr lang="tr-TR" dirty="0"/>
          </a:p>
        </p:txBody>
      </p:sp>
      <p:cxnSp>
        <p:nvCxnSpPr>
          <p:cNvPr id="11" name="Düz Ok Bağlayıcısı 10"/>
          <p:cNvCxnSpPr/>
          <p:nvPr/>
        </p:nvCxnSpPr>
        <p:spPr>
          <a:xfrm flipH="1" flipV="1">
            <a:off x="2195736" y="2239998"/>
            <a:ext cx="936104" cy="4864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 flipV="1">
            <a:off x="5920324" y="1903533"/>
            <a:ext cx="628600" cy="82295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>
            <a:endCxn id="9" idx="0"/>
          </p:cNvCxnSpPr>
          <p:nvPr/>
        </p:nvCxnSpPr>
        <p:spPr>
          <a:xfrm>
            <a:off x="6115361" y="4941168"/>
            <a:ext cx="1187609" cy="881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00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Dengeli Puan Cetveli (DPC- </a:t>
            </a:r>
            <a:r>
              <a:rPr lang="tr-TR" dirty="0" err="1"/>
              <a:t>Balanced</a:t>
            </a:r>
            <a:r>
              <a:rPr lang="tr-TR" dirty="0"/>
              <a:t> </a:t>
            </a:r>
            <a:r>
              <a:rPr lang="tr-TR" dirty="0" err="1"/>
              <a:t>Scored</a:t>
            </a:r>
            <a:r>
              <a:rPr lang="tr-TR" dirty="0"/>
              <a:t> </a:t>
            </a:r>
            <a:r>
              <a:rPr lang="tr-TR" dirty="0" err="1"/>
              <a:t>Card</a:t>
            </a:r>
            <a:r>
              <a:rPr lang="tr-TR" dirty="0"/>
              <a:t>)</a:t>
            </a:r>
          </a:p>
        </p:txBody>
      </p:sp>
      <p:pic>
        <p:nvPicPr>
          <p:cNvPr id="4" name="İçerik Yer Tutucusu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12776"/>
            <a:ext cx="8064896" cy="3111855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902684" y="4797152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tr-TR" dirty="0" err="1"/>
              <a:t>DPC’de</a:t>
            </a:r>
            <a:r>
              <a:rPr lang="tr-TR" dirty="0"/>
              <a:t> alt boyutları itibariyle ifade edilen ölçüm parametreleri arasında yakın bir ilişki bulunmaktadır </a:t>
            </a:r>
            <a:r>
              <a:rPr lang="tr-TR" dirty="0" smtClean="0"/>
              <a:t>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tr-TR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tr-TR" dirty="0" smtClean="0"/>
              <a:t>Yine </a:t>
            </a:r>
            <a:r>
              <a:rPr lang="tr-TR" dirty="0"/>
              <a:t>uçuş/pilot örneğinde olduğu gibi yakıt, irtifa ve hız kavramları birbirini sebep-sonuç ilişkisi bakımından etkilemektedir.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815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Dengeli Puan Cetveli (DPC- </a:t>
            </a:r>
            <a:r>
              <a:rPr lang="tr-TR" dirty="0" err="1"/>
              <a:t>Balanced</a:t>
            </a:r>
            <a:r>
              <a:rPr lang="tr-TR" dirty="0"/>
              <a:t> </a:t>
            </a:r>
            <a:r>
              <a:rPr lang="tr-TR" dirty="0" err="1"/>
              <a:t>Scored</a:t>
            </a:r>
            <a:r>
              <a:rPr lang="tr-TR" dirty="0"/>
              <a:t> </a:t>
            </a:r>
            <a:r>
              <a:rPr lang="tr-TR" dirty="0" err="1"/>
              <a:t>Card</a:t>
            </a:r>
            <a:r>
              <a:rPr lang="tr-TR" dirty="0"/>
              <a:t>)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34474307"/>
              </p:ext>
            </p:extLst>
          </p:nvPr>
        </p:nvGraphicFramePr>
        <p:xfrm>
          <a:off x="457200" y="1600201"/>
          <a:ext cx="8291264" cy="4709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757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Dengeli Puan Cetveli (DPC- </a:t>
            </a:r>
            <a:r>
              <a:rPr lang="tr-TR" dirty="0" err="1"/>
              <a:t>Balanced</a:t>
            </a:r>
            <a:r>
              <a:rPr lang="tr-TR" dirty="0"/>
              <a:t> </a:t>
            </a:r>
            <a:r>
              <a:rPr lang="tr-TR" dirty="0" err="1"/>
              <a:t>Scored</a:t>
            </a:r>
            <a:r>
              <a:rPr lang="tr-TR" dirty="0"/>
              <a:t> </a:t>
            </a:r>
            <a:r>
              <a:rPr lang="tr-TR" dirty="0" err="1"/>
              <a:t>Card</a:t>
            </a:r>
            <a:r>
              <a:rPr lang="tr-TR" dirty="0"/>
              <a:t>)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0160265"/>
              </p:ext>
            </p:extLst>
          </p:nvPr>
        </p:nvGraphicFramePr>
        <p:xfrm>
          <a:off x="251520" y="1556792"/>
          <a:ext cx="4320480" cy="4752526"/>
        </p:xfrm>
        <a:graphic>
          <a:graphicData uri="http://schemas.openxmlformats.org/drawingml/2006/table">
            <a:tbl>
              <a:tblPr firstRow="1" firstCol="1" bandRow="1"/>
              <a:tblGrid>
                <a:gridCol w="1779407"/>
                <a:gridCol w="2541073"/>
              </a:tblGrid>
              <a:tr h="5820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Tıbbi Performans</a:t>
                      </a:r>
                      <a:endParaRPr lang="tr-TR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1000 puan</a:t>
                      </a:r>
                      <a:endParaRPr lang="tr-TR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5820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Acil etkinlik skoru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Poliklinik etkinlik skoru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Yataklı servis etkinlik skoru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7245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Ameliyat etkinlik skoru 	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Acil servis müracaat durumu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Diğer kriterler toplam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550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İçerik Yer Tutucusu 7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348946215"/>
              </p:ext>
            </p:extLst>
          </p:nvPr>
        </p:nvGraphicFramePr>
        <p:xfrm>
          <a:off x="4644008" y="1556792"/>
          <a:ext cx="4038600" cy="4752532"/>
        </p:xfrm>
        <a:graphic>
          <a:graphicData uri="http://schemas.openxmlformats.org/drawingml/2006/table">
            <a:tbl>
              <a:tblPr firstRow="1" firstCol="1" bandRow="1"/>
              <a:tblGrid>
                <a:gridCol w="2019300"/>
                <a:gridCol w="2019300"/>
              </a:tblGrid>
              <a:tr h="6913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Mali Performans</a:t>
                      </a:r>
                      <a:endParaRPr lang="tr-TR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1000 puan</a:t>
                      </a:r>
                      <a:endParaRPr lang="tr-TR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6913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Borçluluk süresi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3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Tahakkukların muhasebeleştirilme süresi, gün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1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Gelir bütçesi gerçekleşme oranı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1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Gider bütçesi gerçekleşme oranı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1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Diğer kriterler toplam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650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48" marR="47348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67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Dengeli Puan Cetveli (DPC- </a:t>
            </a:r>
            <a:r>
              <a:rPr lang="tr-TR" dirty="0" err="1"/>
              <a:t>Balanced</a:t>
            </a:r>
            <a:r>
              <a:rPr lang="tr-TR" dirty="0"/>
              <a:t> </a:t>
            </a:r>
            <a:r>
              <a:rPr lang="tr-TR" dirty="0" err="1"/>
              <a:t>Scored</a:t>
            </a:r>
            <a:r>
              <a:rPr lang="tr-TR" dirty="0"/>
              <a:t> </a:t>
            </a:r>
            <a:r>
              <a:rPr lang="tr-TR" dirty="0" err="1"/>
              <a:t>Card</a:t>
            </a:r>
            <a:r>
              <a:rPr lang="tr-TR" dirty="0"/>
              <a:t>)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76872"/>
            <a:ext cx="712879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67826"/>
              </p:ext>
            </p:extLst>
          </p:nvPr>
        </p:nvGraphicFramePr>
        <p:xfrm>
          <a:off x="1331640" y="3645024"/>
          <a:ext cx="6552728" cy="2808313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276364"/>
                <a:gridCol w="3276364"/>
              </a:tblGrid>
              <a:tr h="53130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</a:rPr>
                        <a:t>Puan Aralığı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400">
                          <a:effectLst/>
                        </a:rPr>
                        <a:t>Başarı Grubu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54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200">
                          <a:effectLst/>
                        </a:rPr>
                        <a:t>800 ≤ karne puanı ≤ 1.000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200" dirty="0">
                          <a:effectLst/>
                        </a:rPr>
                        <a:t>A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54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200">
                          <a:effectLst/>
                        </a:rPr>
                        <a:t>700 ≤ karne puanı &lt;800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200">
                          <a:effectLst/>
                        </a:rPr>
                        <a:t>B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54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200">
                          <a:effectLst/>
                        </a:rPr>
                        <a:t>600 ≤ karne puanı &lt;700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200">
                          <a:effectLst/>
                        </a:rPr>
                        <a:t>C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54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200">
                          <a:effectLst/>
                        </a:rPr>
                        <a:t>500 ≤ karne puanı &lt;600 	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200">
                          <a:effectLst/>
                        </a:rPr>
                        <a:t>D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54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200" dirty="0">
                          <a:effectLst/>
                        </a:rPr>
                        <a:t>karne puanı &lt; 500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tr-TR" sz="1200" dirty="0">
                          <a:effectLst/>
                        </a:rPr>
                        <a:t>E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1187624" y="1196752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tr-TR" dirty="0"/>
              <a:t>Her bir sağlık tesisi için geçerli olan performans kriterlerinin yanı sıra hastane birliğinin genel amaçlarını gerçekleştirebilmesi açısından birlik performans ölçümü de </a:t>
            </a:r>
            <a:r>
              <a:rPr lang="tr-TR" dirty="0" smtClean="0"/>
              <a:t>yapılmaktadır.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513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Kalite Ölçümünün Tarihçesi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512" y="1628800"/>
            <a:ext cx="864096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Kalitenin</a:t>
            </a:r>
            <a:r>
              <a:rPr lang="en-US" dirty="0"/>
              <a:t> </a:t>
            </a:r>
            <a:r>
              <a:rPr lang="en-US" dirty="0" err="1"/>
              <a:t>ölçülmesinin</a:t>
            </a:r>
            <a:r>
              <a:rPr lang="en-US" dirty="0"/>
              <a:t> </a:t>
            </a:r>
            <a:r>
              <a:rPr lang="en-US" dirty="0" err="1"/>
              <a:t>genellikle</a:t>
            </a:r>
            <a:r>
              <a:rPr lang="en-US" dirty="0"/>
              <a:t> Florence </a:t>
            </a:r>
            <a:r>
              <a:rPr lang="en-US" dirty="0" err="1" smtClean="0"/>
              <a:t>Nightingale’in</a:t>
            </a:r>
            <a:r>
              <a:rPr lang="tr-TR" dirty="0" smtClean="0"/>
              <a:t> çalışmaları </a:t>
            </a:r>
            <a:r>
              <a:rPr lang="tr-TR" dirty="0"/>
              <a:t>ve onun Kırım Savaşı </a:t>
            </a:r>
            <a:r>
              <a:rPr lang="tr-TR" dirty="0" smtClean="0"/>
              <a:t>sırasında </a:t>
            </a:r>
            <a:r>
              <a:rPr lang="tr-TR" dirty="0"/>
              <a:t>İngiltere’deki hastanelerde ölüm hızları hakkında </a:t>
            </a:r>
            <a:r>
              <a:rPr lang="tr-TR" dirty="0" smtClean="0"/>
              <a:t>İngiliz </a:t>
            </a:r>
            <a:r>
              <a:rPr lang="tr-TR" dirty="0"/>
              <a:t>Parlamentosuna sunduğu raporlar ile başladığı kabul edilir.</a:t>
            </a:r>
          </a:p>
          <a:p>
            <a:pPr algn="just"/>
            <a:r>
              <a:rPr lang="tr-TR" dirty="0"/>
              <a:t>Onun sağlık hizmetlerini sayılara </a:t>
            </a:r>
            <a:r>
              <a:rPr lang="tr-TR" dirty="0" smtClean="0"/>
              <a:t>dökme </a:t>
            </a:r>
            <a:r>
              <a:rPr lang="tr-TR" dirty="0"/>
              <a:t>konusundaki ilk çabaları ile modern enfeksiyon kontrol kavramlarının doğuşu ve iyileştirme </a:t>
            </a:r>
            <a:r>
              <a:rPr lang="tr-TR" dirty="0" smtClean="0"/>
              <a:t>için </a:t>
            </a:r>
            <a:r>
              <a:rPr lang="tr-TR" dirty="0"/>
              <a:t>ölçmenin gerekli olduğu fikrine inanılması arasında bağlantı kurulmuştur</a:t>
            </a:r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1071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Benchmarking (Kıyaslama)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/>
              <a:t>Neye göre kalite iyileştirmesi ?</a:t>
            </a:r>
          </a:p>
          <a:p>
            <a:pPr algn="just"/>
            <a:r>
              <a:rPr lang="tr-TR" dirty="0" smtClean="0"/>
              <a:t>Gerçekçi, ulaşılabilir amaçlar nelerdir?</a:t>
            </a:r>
          </a:p>
          <a:p>
            <a:pPr algn="just"/>
            <a:r>
              <a:rPr lang="tr-TR" dirty="0" smtClean="0"/>
              <a:t>Şu anda hedef kaliteye ulaşan firmalar kimlerdir?</a:t>
            </a:r>
          </a:p>
          <a:p>
            <a:pPr algn="just"/>
            <a:r>
              <a:rPr lang="tr-TR" dirty="0" err="1" smtClean="0"/>
              <a:t>Benchmack</a:t>
            </a:r>
            <a:r>
              <a:rPr lang="tr-TR" dirty="0" smtClean="0"/>
              <a:t> bir referans noktasını tanımlar.</a:t>
            </a:r>
          </a:p>
          <a:p>
            <a:pPr algn="just"/>
            <a:r>
              <a:rPr lang="tr-TR" dirty="0" smtClean="0"/>
              <a:t>Benchmarking alanında en iyi olduğu işletmeleri baz alarak kalite iyileştirmelerinin yapılması demektir.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40583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Benchmarking (Kıyaslama)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Benchmarking bir sanayi casusluğu değildir!  </a:t>
            </a:r>
            <a:endParaRPr lang="tr-TR" dirty="0"/>
          </a:p>
        </p:txBody>
      </p:sp>
      <p:pic>
        <p:nvPicPr>
          <p:cNvPr id="1026" name="Picture 2" descr="http://www.incanews.net/resim/haber/2013/08/12/yeni-sektor-sanayi-casuslug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97546"/>
            <a:ext cx="4752528" cy="2206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Düz Bağlayıcı 4"/>
          <p:cNvCxnSpPr/>
          <p:nvPr/>
        </p:nvCxnSpPr>
        <p:spPr>
          <a:xfrm>
            <a:off x="323528" y="3197546"/>
            <a:ext cx="4752528" cy="220653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Düz Bağlayıcı 6"/>
          <p:cNvCxnSpPr/>
          <p:nvPr/>
        </p:nvCxnSpPr>
        <p:spPr>
          <a:xfrm flipV="1">
            <a:off x="323528" y="3197546"/>
            <a:ext cx="4752528" cy="220653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28" name="Picture 4" descr="http://www.matematikdefterim.net/wp-content/uploads/2014/09/adaptasyon-326x23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410" y="3165702"/>
            <a:ext cx="310515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Düz Ok Bağlayıcısı 9"/>
          <p:cNvCxnSpPr/>
          <p:nvPr/>
        </p:nvCxnSpPr>
        <p:spPr>
          <a:xfrm>
            <a:off x="2123728" y="2132856"/>
            <a:ext cx="4248472" cy="1440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Metin kutusu 10"/>
          <p:cNvSpPr txBox="1"/>
          <p:nvPr/>
        </p:nvSpPr>
        <p:spPr>
          <a:xfrm>
            <a:off x="6228184" y="4725144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</a:rPr>
              <a:t>Sürecidir</a:t>
            </a:r>
            <a:endParaRPr lang="tr-T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098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Sağlık Kalite Standartları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916" y="1439548"/>
            <a:ext cx="6392168" cy="4496428"/>
          </a:xfrm>
        </p:spPr>
      </p:pic>
    </p:spTree>
    <p:extLst>
      <p:ext uri="{BB962C8B-B14F-4D97-AF65-F5344CB8AC3E}">
        <p14:creationId xmlns:p14="http://schemas.microsoft.com/office/powerpoint/2010/main" val="3216600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04864"/>
            <a:ext cx="8276245" cy="3240360"/>
          </a:xfrm>
        </p:spPr>
      </p:pic>
    </p:spTree>
    <p:extLst>
      <p:ext uri="{BB962C8B-B14F-4D97-AF65-F5344CB8AC3E}">
        <p14:creationId xmlns:p14="http://schemas.microsoft.com/office/powerpoint/2010/main" val="12649997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48680"/>
            <a:ext cx="6624736" cy="5850418"/>
          </a:xfrm>
        </p:spPr>
      </p:pic>
    </p:spTree>
    <p:extLst>
      <p:ext uri="{BB962C8B-B14F-4D97-AF65-F5344CB8AC3E}">
        <p14:creationId xmlns:p14="http://schemas.microsoft.com/office/powerpoint/2010/main" val="249556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76672"/>
            <a:ext cx="6048672" cy="6059209"/>
          </a:xfrm>
        </p:spPr>
      </p:pic>
    </p:spTree>
    <p:extLst>
      <p:ext uri="{BB962C8B-B14F-4D97-AF65-F5344CB8AC3E}">
        <p14:creationId xmlns:p14="http://schemas.microsoft.com/office/powerpoint/2010/main" val="2397917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88640"/>
            <a:ext cx="4968552" cy="6485830"/>
          </a:xfrm>
        </p:spPr>
      </p:pic>
    </p:spTree>
    <p:extLst>
      <p:ext uri="{BB962C8B-B14F-4D97-AF65-F5344CB8AC3E}">
        <p14:creationId xmlns:p14="http://schemas.microsoft.com/office/powerpoint/2010/main" val="25950524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692696"/>
            <a:ext cx="6582677" cy="5256584"/>
          </a:xfrm>
        </p:spPr>
      </p:pic>
    </p:spTree>
    <p:extLst>
      <p:ext uri="{BB962C8B-B14F-4D97-AF65-F5344CB8AC3E}">
        <p14:creationId xmlns:p14="http://schemas.microsoft.com/office/powerpoint/2010/main" val="3297026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Kalite </a:t>
            </a:r>
            <a:r>
              <a:rPr lang="tr-TR" dirty="0"/>
              <a:t>Ölçümünün Tarihçesi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Birkaç on yıl sonra, </a:t>
            </a:r>
            <a:r>
              <a:rPr lang="tr-TR" dirty="0" err="1" smtClean="0"/>
              <a:t>Codman’ın</a:t>
            </a:r>
            <a:r>
              <a:rPr lang="tr-TR" dirty="0" smtClean="0"/>
              <a:t> ameliyat sonrası </a:t>
            </a:r>
            <a:r>
              <a:rPr lang="tr-TR" dirty="0" err="1" smtClean="0"/>
              <a:t>mortalite</a:t>
            </a:r>
            <a:r>
              <a:rPr lang="tr-TR" dirty="0" smtClean="0"/>
              <a:t> ile ilgili araştırmaları, hastane sonuçlarıyla ilgili araştırmaların başlangıcı olarak düşünülebilir. </a:t>
            </a:r>
          </a:p>
          <a:p>
            <a:pPr algn="just"/>
            <a:r>
              <a:rPr lang="tr-TR" dirty="0" err="1" smtClean="0"/>
              <a:t>Codman</a:t>
            </a:r>
            <a:r>
              <a:rPr lang="tr-TR" dirty="0" smtClean="0"/>
              <a:t> ayrıca, hastanelerin organize edilmiş tıbbi personele  ve hasta </a:t>
            </a:r>
            <a:r>
              <a:rPr lang="tr-TR" dirty="0"/>
              <a:t>bakım kayıtlarına sahip olması gerektiğini düşünüyordu- esasen bu, yapısal ölçülerin (</a:t>
            </a:r>
            <a:r>
              <a:rPr lang="tr-TR" dirty="0" err="1"/>
              <a:t>measures</a:t>
            </a:r>
            <a:r>
              <a:rPr lang="tr-TR" dirty="0"/>
              <a:t>) </a:t>
            </a:r>
            <a:r>
              <a:rPr lang="tr-TR" dirty="0" smtClean="0"/>
              <a:t>doğuşudur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2304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Kalite Ölçümünün Tarihçesi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err="1"/>
              <a:t>Walter</a:t>
            </a:r>
            <a:r>
              <a:rPr lang="tr-TR" dirty="0"/>
              <a:t> </a:t>
            </a:r>
            <a:r>
              <a:rPr lang="tr-TR" dirty="0" err="1"/>
              <a:t>Shewhart</a:t>
            </a:r>
            <a:r>
              <a:rPr lang="tr-TR" dirty="0"/>
              <a:t> telefon üretiminde çalışırken istatistiksel </a:t>
            </a:r>
            <a:r>
              <a:rPr lang="tr-TR" dirty="0" smtClean="0"/>
              <a:t>süreç </a:t>
            </a:r>
            <a:r>
              <a:rPr lang="tr-TR" dirty="0"/>
              <a:t>kontrolü isimli yeni bir istatistik dalı </a:t>
            </a:r>
            <a:r>
              <a:rPr lang="tr-TR" dirty="0" smtClean="0"/>
              <a:t>geliştirmiştir. </a:t>
            </a:r>
            <a:r>
              <a:rPr lang="tr-TR" dirty="0" err="1" smtClean="0"/>
              <a:t>Walter’ın</a:t>
            </a:r>
            <a:r>
              <a:rPr lang="tr-TR" dirty="0" smtClean="0"/>
              <a:t> ana odak noktası mamulün kalite ölçümü değil, üretim sürecinin (üretim </a:t>
            </a:r>
            <a:r>
              <a:rPr lang="tr-TR" dirty="0" err="1" smtClean="0"/>
              <a:t>basmaklarının</a:t>
            </a:r>
            <a:r>
              <a:rPr lang="tr-TR" dirty="0" smtClean="0"/>
              <a:t>) ölçümü üzerinedir.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3929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Kalite Ölçümünün Tarihçesi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27362793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8508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Kalite Ölçümü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2800" i="1" dirty="0"/>
              <a:t>Hakkında konuştuğunuz şeyi ölçebildiğiniz ve onu sayılarla ifade edebildiğiniz zaman, onun hakkında </a:t>
            </a:r>
            <a:r>
              <a:rPr lang="tr-TR" sz="2800" i="1" dirty="0" smtClean="0"/>
              <a:t>bir </a:t>
            </a:r>
            <a:r>
              <a:rPr lang="tr-TR" sz="2800" i="1" dirty="0"/>
              <a:t>şeyler biliyorsunuzdur; fakat onu ölçemediğinizde, sayılarla ifade edemediğinizde bilginiz zayıf ya </a:t>
            </a:r>
            <a:r>
              <a:rPr lang="tr-TR" sz="2800" i="1" dirty="0" smtClean="0"/>
              <a:t>da </a:t>
            </a:r>
            <a:r>
              <a:rPr lang="tr-TR" sz="2800" i="1" dirty="0"/>
              <a:t>yetersizdir</a:t>
            </a:r>
            <a:r>
              <a:rPr lang="tr-TR" sz="2800" i="1" dirty="0" smtClean="0"/>
              <a:t>.</a:t>
            </a:r>
            <a:endParaRPr lang="tr-TR" sz="2800" i="1" dirty="0"/>
          </a:p>
          <a:p>
            <a:pPr marL="0" indent="0" algn="r">
              <a:buNone/>
            </a:pPr>
            <a:r>
              <a:rPr lang="tr-TR" i="1" dirty="0" err="1" smtClean="0"/>
              <a:t>Lord</a:t>
            </a:r>
            <a:r>
              <a:rPr lang="tr-TR" i="1" dirty="0" smtClean="0"/>
              <a:t> </a:t>
            </a:r>
            <a:r>
              <a:rPr lang="tr-TR" i="1" dirty="0"/>
              <a:t>Kelvin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7959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Ölçmenin Faydaları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06764153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8673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Ölçme </a:t>
            </a:r>
            <a:r>
              <a:rPr lang="tr-TR" dirty="0" err="1"/>
              <a:t>operasyonel</a:t>
            </a:r>
            <a:r>
              <a:rPr lang="tr-TR" dirty="0"/>
              <a:t> kalite süreci ve stratejik yönetim için </a:t>
            </a:r>
            <a:r>
              <a:rPr lang="tr-TR" dirty="0" smtClean="0"/>
              <a:t>temeldir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i="1" dirty="0" smtClean="0">
                <a:solidFill>
                  <a:srgbClr val="FF0000"/>
                </a:solidFill>
              </a:rPr>
              <a:t>Kalite </a:t>
            </a:r>
            <a:r>
              <a:rPr lang="tr-TR" i="1" dirty="0">
                <a:solidFill>
                  <a:srgbClr val="FF0000"/>
                </a:solidFill>
              </a:rPr>
              <a:t>kontrolü</a:t>
            </a:r>
            <a:r>
              <a:rPr lang="tr-TR" i="1" dirty="0"/>
              <a:t> </a:t>
            </a:r>
            <a:r>
              <a:rPr lang="tr-TR" dirty="0"/>
              <a:t>için ölçme, geri bildirim ve problemler konusunda erken uyarı sağlar.</a:t>
            </a:r>
          </a:p>
          <a:p>
            <a:pPr lvl="1" algn="just"/>
            <a:r>
              <a:rPr lang="tr-TR" i="1" dirty="0" err="1" smtClean="0">
                <a:solidFill>
                  <a:srgbClr val="002060"/>
                </a:solidFill>
              </a:rPr>
              <a:t>Operasyonel</a:t>
            </a:r>
            <a:r>
              <a:rPr lang="tr-TR" i="1" dirty="0" smtClean="0">
                <a:solidFill>
                  <a:srgbClr val="002060"/>
                </a:solidFill>
              </a:rPr>
              <a:t> </a:t>
            </a:r>
            <a:r>
              <a:rPr lang="tr-TR" i="1" dirty="0">
                <a:solidFill>
                  <a:srgbClr val="002060"/>
                </a:solidFill>
              </a:rPr>
              <a:t>kalite planlama</a:t>
            </a:r>
            <a:r>
              <a:rPr lang="tr-TR" i="1" dirty="0"/>
              <a:t> </a:t>
            </a:r>
            <a:r>
              <a:rPr lang="tr-TR" dirty="0"/>
              <a:t>için ölçme, müşteri ihtiyaçlarını, ürün ve süreç </a:t>
            </a:r>
            <a:r>
              <a:rPr lang="tr-TR" dirty="0" smtClean="0"/>
              <a:t>yeterliliklerini </a:t>
            </a:r>
            <a:r>
              <a:rPr lang="tr-TR" dirty="0"/>
              <a:t>sayısal hale getirir</a:t>
            </a:r>
            <a:r>
              <a:rPr lang="tr-TR" dirty="0" smtClean="0"/>
              <a:t>.</a:t>
            </a:r>
            <a:endParaRPr lang="tr-TR" dirty="0"/>
          </a:p>
          <a:p>
            <a:pPr lvl="1" algn="just"/>
            <a:r>
              <a:rPr lang="tr-TR" i="1" dirty="0" smtClean="0">
                <a:solidFill>
                  <a:srgbClr val="00B050"/>
                </a:solidFill>
              </a:rPr>
              <a:t>Kalite </a:t>
            </a:r>
            <a:r>
              <a:rPr lang="tr-TR" i="1" dirty="0">
                <a:solidFill>
                  <a:srgbClr val="00B050"/>
                </a:solidFill>
              </a:rPr>
              <a:t>iyileştirme </a:t>
            </a:r>
            <a:r>
              <a:rPr lang="tr-TR" dirty="0">
                <a:solidFill>
                  <a:srgbClr val="00B050"/>
                </a:solidFill>
              </a:rPr>
              <a:t>için ölçme</a:t>
            </a:r>
            <a:r>
              <a:rPr lang="tr-TR" dirty="0"/>
              <a:t>, insanları motive edebilir, iyileştirme fırsatlarını </a:t>
            </a:r>
            <a:r>
              <a:rPr lang="tr-TR" dirty="0" err="1" smtClean="0"/>
              <a:t>önceliklendirebilir</a:t>
            </a:r>
            <a:r>
              <a:rPr lang="tr-TR" dirty="0" smtClean="0"/>
              <a:t> </a:t>
            </a:r>
            <a:r>
              <a:rPr lang="tr-TR" dirty="0"/>
              <a:t>ve nedenleri teşhis etmeye yardım edebilir</a:t>
            </a:r>
            <a:r>
              <a:rPr lang="tr-TR" dirty="0" smtClean="0"/>
              <a:t>.</a:t>
            </a:r>
            <a:endParaRPr lang="tr-TR" dirty="0"/>
          </a:p>
          <a:p>
            <a:pPr lvl="1" algn="just"/>
            <a:r>
              <a:rPr lang="tr-TR" i="1" dirty="0" smtClean="0">
                <a:solidFill>
                  <a:srgbClr val="7030A0"/>
                </a:solidFill>
              </a:rPr>
              <a:t>Stratejik </a:t>
            </a:r>
            <a:r>
              <a:rPr lang="tr-TR" i="1" dirty="0">
                <a:solidFill>
                  <a:srgbClr val="7030A0"/>
                </a:solidFill>
              </a:rPr>
              <a:t>kalite yönetimi </a:t>
            </a:r>
            <a:r>
              <a:rPr lang="tr-TR" dirty="0"/>
              <a:t>için ölçme, amaçları belirlemek için girdi sağlar ve daha </a:t>
            </a:r>
            <a:r>
              <a:rPr lang="tr-TR" dirty="0" smtClean="0"/>
              <a:t>sonra </a:t>
            </a:r>
            <a:r>
              <a:rPr lang="tr-TR" dirty="0"/>
              <a:t>performansın gözden geçirilmesi için veri sunar.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22403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373</TotalTime>
  <Words>1065</Words>
  <Application>Microsoft Office PowerPoint</Application>
  <PresentationFormat>Ekran Gösterisi (4:3)</PresentationFormat>
  <Paragraphs>167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38" baseType="lpstr">
      <vt:lpstr>Kaynak</vt:lpstr>
      <vt:lpstr>Sağlık Hizmetlerin Kalitenin Ölçülmesi</vt:lpstr>
      <vt:lpstr>Sağlık Hizmetlerin Kalitenin Ölçülmesi</vt:lpstr>
      <vt:lpstr>Kalite Ölçümünün Tarihçesi</vt:lpstr>
      <vt:lpstr>Kalite Ölçümünün Tarihçesi</vt:lpstr>
      <vt:lpstr>Kalite Ölçümünün Tarihçesi</vt:lpstr>
      <vt:lpstr>Kalite Ölçümünün Tarihçesi</vt:lpstr>
      <vt:lpstr>Kalite Ölçümü</vt:lpstr>
      <vt:lpstr>Ölçmenin Faydaları</vt:lpstr>
      <vt:lpstr>Ölçme operasyonel kalite süreci ve stratejik yönetim için temeldir</vt:lpstr>
      <vt:lpstr>PowerPoint Sunusu</vt:lpstr>
      <vt:lpstr>Kalite Ölçülerinin İstenilen Özellikler</vt:lpstr>
      <vt:lpstr>Kalite Ölçülerinin İstenilen Özellikler</vt:lpstr>
      <vt:lpstr>Kalite Ölçülerinin İstenilen Özellikler</vt:lpstr>
      <vt:lpstr>Kalite Ölçülerinin İstenilen Özellikler</vt:lpstr>
      <vt:lpstr>Kalitenin Yapı, Süreç, Sonuç Ölçüleri</vt:lpstr>
      <vt:lpstr>Kalitenin Yapı, Süreç, Sonuç Ölçüleri</vt:lpstr>
      <vt:lpstr>Kalite Ölçülerinin Oluşturulması</vt:lpstr>
      <vt:lpstr>İlgilenilen konunun belirlenmesi</vt:lpstr>
      <vt:lpstr>Performans kriterlerinin belirlenmesi</vt:lpstr>
      <vt:lpstr>Ölçünün geliştirilmesi</vt:lpstr>
      <vt:lpstr>PowerPoint Sunusu</vt:lpstr>
      <vt:lpstr>Veri toplama sistemlerinin tasarlanması</vt:lpstr>
      <vt:lpstr>Dengeli Puan Cetveli (DPC- Balanced Scored Card)</vt:lpstr>
      <vt:lpstr>Dengeli Puan Cetveli (DPC- Balanced Scored Card)</vt:lpstr>
      <vt:lpstr>Dengeli Puan Cetveli (DPC- Balanced Scored Card)</vt:lpstr>
      <vt:lpstr>Dengeli Puan Cetveli (DPC- Balanced Scored Card)</vt:lpstr>
      <vt:lpstr>Dengeli Puan Cetveli (DPC- Balanced Scored Card)</vt:lpstr>
      <vt:lpstr>Dengeli Puan Cetveli (DPC- Balanced Scored Card)</vt:lpstr>
      <vt:lpstr>Dengeli Puan Cetveli (DPC- Balanced Scored Card)</vt:lpstr>
      <vt:lpstr>Benchmarking (Kıyaslama)</vt:lpstr>
      <vt:lpstr>Benchmarking (Kıyaslama)</vt:lpstr>
      <vt:lpstr>Sağlık Kalite Standartları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Hizmetlerin Kalitenin Ölçülmesi</dc:title>
  <dc:creator>Lenovo</dc:creator>
  <cp:lastModifiedBy>Lenovo</cp:lastModifiedBy>
  <cp:revision>23</cp:revision>
  <dcterms:created xsi:type="dcterms:W3CDTF">2017-01-24T14:19:58Z</dcterms:created>
  <dcterms:modified xsi:type="dcterms:W3CDTF">2017-02-05T16:59:37Z</dcterms:modified>
</cp:coreProperties>
</file>