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5" r:id="rId10"/>
    <p:sldId id="271" r:id="rId11"/>
    <p:sldId id="272" r:id="rId12"/>
    <p:sldId id="266" r:id="rId13"/>
    <p:sldId id="273" r:id="rId14"/>
    <p:sldId id="267" r:id="rId15"/>
    <p:sldId id="268" r:id="rId16"/>
    <p:sldId id="270" r:id="rId17"/>
    <p:sldId id="274" r:id="rId18"/>
    <p:sldId id="275" r:id="rId19"/>
    <p:sldId id="280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6C8FE-AA76-4480-9726-CBE4519531C7}" type="doc">
      <dgm:prSet loTypeId="urn:microsoft.com/office/officeart/2005/8/layout/radial4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45BE6ACF-B7BF-4598-B5A3-7FB0EA3F9A53}">
      <dgm:prSet phldrT="[Metin]"/>
      <dgm:spPr/>
      <dgm:t>
        <a:bodyPr/>
        <a:lstStyle/>
        <a:p>
          <a:r>
            <a:rPr lang="tr-TR" dirty="0" smtClean="0"/>
            <a:t>Müşteri Memnuniyeti</a:t>
          </a:r>
          <a:endParaRPr lang="tr-TR" dirty="0"/>
        </a:p>
      </dgm:t>
    </dgm:pt>
    <dgm:pt modelId="{F642DC45-9CAE-49B3-8126-71B8B5437E25}" type="parTrans" cxnId="{F45A93FB-9528-4BE6-B7F4-E0DA0E6AABE8}">
      <dgm:prSet/>
      <dgm:spPr/>
      <dgm:t>
        <a:bodyPr/>
        <a:lstStyle/>
        <a:p>
          <a:endParaRPr lang="tr-TR"/>
        </a:p>
      </dgm:t>
    </dgm:pt>
    <dgm:pt modelId="{D8983229-C950-45EC-8587-8E967A9BB4D6}" type="sibTrans" cxnId="{F45A93FB-9528-4BE6-B7F4-E0DA0E6AABE8}">
      <dgm:prSet/>
      <dgm:spPr/>
      <dgm:t>
        <a:bodyPr/>
        <a:lstStyle/>
        <a:p>
          <a:endParaRPr lang="tr-TR"/>
        </a:p>
      </dgm:t>
    </dgm:pt>
    <dgm:pt modelId="{D5B39A51-DD30-44A3-A52F-B072EA4617D4}">
      <dgm:prSet phldrT="[Metin]"/>
      <dgm:spPr/>
      <dgm:t>
        <a:bodyPr/>
        <a:lstStyle/>
        <a:p>
          <a:r>
            <a:rPr lang="tr-TR" dirty="0" smtClean="0"/>
            <a:t>Davranışsal Tepki</a:t>
          </a:r>
          <a:endParaRPr lang="tr-TR" dirty="0"/>
        </a:p>
      </dgm:t>
    </dgm:pt>
    <dgm:pt modelId="{DD482066-4A90-4B51-BD1B-6E8D8F742ED1}" type="parTrans" cxnId="{966766B7-B43F-4575-BE7D-137DA2E6A76F}">
      <dgm:prSet/>
      <dgm:spPr/>
      <dgm:t>
        <a:bodyPr/>
        <a:lstStyle/>
        <a:p>
          <a:endParaRPr lang="tr-TR"/>
        </a:p>
      </dgm:t>
    </dgm:pt>
    <dgm:pt modelId="{969BA9EC-7027-4680-9D3A-4EE337F60ABE}" type="sibTrans" cxnId="{966766B7-B43F-4575-BE7D-137DA2E6A76F}">
      <dgm:prSet/>
      <dgm:spPr/>
      <dgm:t>
        <a:bodyPr/>
        <a:lstStyle/>
        <a:p>
          <a:endParaRPr lang="tr-TR"/>
        </a:p>
      </dgm:t>
    </dgm:pt>
    <dgm:pt modelId="{49423111-3948-4F77-A04F-F10F189B69B6}">
      <dgm:prSet phldrT="[Metin]"/>
      <dgm:spPr/>
      <dgm:t>
        <a:bodyPr/>
        <a:lstStyle/>
        <a:p>
          <a:r>
            <a:rPr lang="tr-TR" dirty="0" smtClean="0"/>
            <a:t>Bilişsel Tepki</a:t>
          </a:r>
          <a:endParaRPr lang="tr-TR" dirty="0"/>
        </a:p>
      </dgm:t>
    </dgm:pt>
    <dgm:pt modelId="{5FFD7D66-4DB1-4390-84FE-7211950F917B}" type="parTrans" cxnId="{B4162316-FAD2-4207-9896-D3625079300A}">
      <dgm:prSet/>
      <dgm:spPr/>
      <dgm:t>
        <a:bodyPr/>
        <a:lstStyle/>
        <a:p>
          <a:endParaRPr lang="tr-TR"/>
        </a:p>
      </dgm:t>
    </dgm:pt>
    <dgm:pt modelId="{A0B731FE-3594-486A-AED6-A7C2D2857BF0}" type="sibTrans" cxnId="{B4162316-FAD2-4207-9896-D3625079300A}">
      <dgm:prSet/>
      <dgm:spPr/>
      <dgm:t>
        <a:bodyPr/>
        <a:lstStyle/>
        <a:p>
          <a:endParaRPr lang="tr-TR"/>
        </a:p>
      </dgm:t>
    </dgm:pt>
    <dgm:pt modelId="{2CAF9542-EB69-4029-97AE-79F7618C662F}">
      <dgm:prSet phldrT="[Metin]"/>
      <dgm:spPr/>
      <dgm:t>
        <a:bodyPr/>
        <a:lstStyle/>
        <a:p>
          <a:r>
            <a:rPr lang="tr-TR" dirty="0" smtClean="0"/>
            <a:t>Duygusal Tepki</a:t>
          </a:r>
          <a:endParaRPr lang="tr-TR" dirty="0"/>
        </a:p>
      </dgm:t>
    </dgm:pt>
    <dgm:pt modelId="{8358A3A2-706E-4A22-BBB2-38CD9467A38F}" type="parTrans" cxnId="{DB367289-699A-4D24-934D-C4461A0EBE33}">
      <dgm:prSet/>
      <dgm:spPr/>
      <dgm:t>
        <a:bodyPr/>
        <a:lstStyle/>
        <a:p>
          <a:endParaRPr lang="tr-TR"/>
        </a:p>
      </dgm:t>
    </dgm:pt>
    <dgm:pt modelId="{FAC48754-107E-4DFB-ACD2-58EE30B2290E}" type="sibTrans" cxnId="{DB367289-699A-4D24-934D-C4461A0EBE33}">
      <dgm:prSet/>
      <dgm:spPr/>
      <dgm:t>
        <a:bodyPr/>
        <a:lstStyle/>
        <a:p>
          <a:endParaRPr lang="tr-TR"/>
        </a:p>
      </dgm:t>
    </dgm:pt>
    <dgm:pt modelId="{BC98E249-15E0-405C-8695-CA2A096BE75F}" type="pres">
      <dgm:prSet presAssocID="{C786C8FE-AA76-4480-9726-CBE4519531C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B450428-5758-4F48-B604-6A7365A79CEF}" type="pres">
      <dgm:prSet presAssocID="{45BE6ACF-B7BF-4598-B5A3-7FB0EA3F9A53}" presName="centerShape" presStyleLbl="node0" presStyleIdx="0" presStyleCnt="1"/>
      <dgm:spPr/>
      <dgm:t>
        <a:bodyPr/>
        <a:lstStyle/>
        <a:p>
          <a:endParaRPr lang="tr-TR"/>
        </a:p>
      </dgm:t>
    </dgm:pt>
    <dgm:pt modelId="{3C19CDB1-D8D8-453C-9A0C-67D4C682740D}" type="pres">
      <dgm:prSet presAssocID="{5FFD7D66-4DB1-4390-84FE-7211950F917B}" presName="parTrans" presStyleLbl="bgSibTrans2D1" presStyleIdx="0" presStyleCnt="3"/>
      <dgm:spPr/>
      <dgm:t>
        <a:bodyPr/>
        <a:lstStyle/>
        <a:p>
          <a:endParaRPr lang="tr-TR"/>
        </a:p>
      </dgm:t>
    </dgm:pt>
    <dgm:pt modelId="{DDD4A6FD-95EF-42A7-993A-9F236B322E13}" type="pres">
      <dgm:prSet presAssocID="{49423111-3948-4F77-A04F-F10F189B69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21C8F2-E507-484D-A17F-B502EA62048E}" type="pres">
      <dgm:prSet presAssocID="{8358A3A2-706E-4A22-BBB2-38CD9467A38F}" presName="parTrans" presStyleLbl="bgSibTrans2D1" presStyleIdx="1" presStyleCnt="3"/>
      <dgm:spPr/>
      <dgm:t>
        <a:bodyPr/>
        <a:lstStyle/>
        <a:p>
          <a:endParaRPr lang="tr-TR"/>
        </a:p>
      </dgm:t>
    </dgm:pt>
    <dgm:pt modelId="{8B70873F-2588-46A4-9DCD-93999422A755}" type="pres">
      <dgm:prSet presAssocID="{2CAF9542-EB69-4029-97AE-79F7618C662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CAD676-121E-47A6-AFF7-E8B59FD8C8C0}" type="pres">
      <dgm:prSet presAssocID="{DD482066-4A90-4B51-BD1B-6E8D8F742ED1}" presName="parTrans" presStyleLbl="bgSibTrans2D1" presStyleIdx="2" presStyleCnt="3"/>
      <dgm:spPr/>
      <dgm:t>
        <a:bodyPr/>
        <a:lstStyle/>
        <a:p>
          <a:endParaRPr lang="tr-TR"/>
        </a:p>
      </dgm:t>
    </dgm:pt>
    <dgm:pt modelId="{B3BA27DD-CC7D-48A1-AF0E-DD7AFDD293D2}" type="pres">
      <dgm:prSet presAssocID="{D5B39A51-DD30-44A3-A52F-B072EA4617D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EECCAD-6CEC-4828-9B90-B69890AC7A97}" type="presOf" srcId="{DD482066-4A90-4B51-BD1B-6E8D8F742ED1}" destId="{ACCAD676-121E-47A6-AFF7-E8B59FD8C8C0}" srcOrd="0" destOrd="0" presId="urn:microsoft.com/office/officeart/2005/8/layout/radial4"/>
    <dgm:cxn modelId="{8AA926A2-07BD-4033-A82C-005BB5C35AC8}" type="presOf" srcId="{D5B39A51-DD30-44A3-A52F-B072EA4617D4}" destId="{B3BA27DD-CC7D-48A1-AF0E-DD7AFDD293D2}" srcOrd="0" destOrd="0" presId="urn:microsoft.com/office/officeart/2005/8/layout/radial4"/>
    <dgm:cxn modelId="{96C8B902-8600-4C35-A5C2-08819EAED24D}" type="presOf" srcId="{8358A3A2-706E-4A22-BBB2-38CD9467A38F}" destId="{F521C8F2-E507-484D-A17F-B502EA62048E}" srcOrd="0" destOrd="0" presId="urn:microsoft.com/office/officeart/2005/8/layout/radial4"/>
    <dgm:cxn modelId="{DB367289-699A-4D24-934D-C4461A0EBE33}" srcId="{45BE6ACF-B7BF-4598-B5A3-7FB0EA3F9A53}" destId="{2CAF9542-EB69-4029-97AE-79F7618C662F}" srcOrd="1" destOrd="0" parTransId="{8358A3A2-706E-4A22-BBB2-38CD9467A38F}" sibTransId="{FAC48754-107E-4DFB-ACD2-58EE30B2290E}"/>
    <dgm:cxn modelId="{966766B7-B43F-4575-BE7D-137DA2E6A76F}" srcId="{45BE6ACF-B7BF-4598-B5A3-7FB0EA3F9A53}" destId="{D5B39A51-DD30-44A3-A52F-B072EA4617D4}" srcOrd="2" destOrd="0" parTransId="{DD482066-4A90-4B51-BD1B-6E8D8F742ED1}" sibTransId="{969BA9EC-7027-4680-9D3A-4EE337F60ABE}"/>
    <dgm:cxn modelId="{B4162316-FAD2-4207-9896-D3625079300A}" srcId="{45BE6ACF-B7BF-4598-B5A3-7FB0EA3F9A53}" destId="{49423111-3948-4F77-A04F-F10F189B69B6}" srcOrd="0" destOrd="0" parTransId="{5FFD7D66-4DB1-4390-84FE-7211950F917B}" sibTransId="{A0B731FE-3594-486A-AED6-A7C2D2857BF0}"/>
    <dgm:cxn modelId="{F5E90D58-9514-4E63-8DFE-5AA2EADBEA5E}" type="presOf" srcId="{45BE6ACF-B7BF-4598-B5A3-7FB0EA3F9A53}" destId="{6B450428-5758-4F48-B604-6A7365A79CEF}" srcOrd="0" destOrd="0" presId="urn:microsoft.com/office/officeart/2005/8/layout/radial4"/>
    <dgm:cxn modelId="{D130E97A-D953-44B1-BC25-E941C06C42D5}" type="presOf" srcId="{49423111-3948-4F77-A04F-F10F189B69B6}" destId="{DDD4A6FD-95EF-42A7-993A-9F236B322E13}" srcOrd="0" destOrd="0" presId="urn:microsoft.com/office/officeart/2005/8/layout/radial4"/>
    <dgm:cxn modelId="{2FF7E583-1951-43FD-8497-457094C87A66}" type="presOf" srcId="{5FFD7D66-4DB1-4390-84FE-7211950F917B}" destId="{3C19CDB1-D8D8-453C-9A0C-67D4C682740D}" srcOrd="0" destOrd="0" presId="urn:microsoft.com/office/officeart/2005/8/layout/radial4"/>
    <dgm:cxn modelId="{009F10F6-54F2-4EE3-99E3-53F23351AE70}" type="presOf" srcId="{C786C8FE-AA76-4480-9726-CBE4519531C7}" destId="{BC98E249-15E0-405C-8695-CA2A096BE75F}" srcOrd="0" destOrd="0" presId="urn:microsoft.com/office/officeart/2005/8/layout/radial4"/>
    <dgm:cxn modelId="{10E0DE0D-CCA2-41BB-A02E-056D08BD46F8}" type="presOf" srcId="{2CAF9542-EB69-4029-97AE-79F7618C662F}" destId="{8B70873F-2588-46A4-9DCD-93999422A755}" srcOrd="0" destOrd="0" presId="urn:microsoft.com/office/officeart/2005/8/layout/radial4"/>
    <dgm:cxn modelId="{F45A93FB-9528-4BE6-B7F4-E0DA0E6AABE8}" srcId="{C786C8FE-AA76-4480-9726-CBE4519531C7}" destId="{45BE6ACF-B7BF-4598-B5A3-7FB0EA3F9A53}" srcOrd="0" destOrd="0" parTransId="{F642DC45-9CAE-49B3-8126-71B8B5437E25}" sibTransId="{D8983229-C950-45EC-8587-8E967A9BB4D6}"/>
    <dgm:cxn modelId="{0E17BA98-D1CC-4B85-A2F6-F6FF7FA77B38}" type="presParOf" srcId="{BC98E249-15E0-405C-8695-CA2A096BE75F}" destId="{6B450428-5758-4F48-B604-6A7365A79CEF}" srcOrd="0" destOrd="0" presId="urn:microsoft.com/office/officeart/2005/8/layout/radial4"/>
    <dgm:cxn modelId="{75ED5655-6161-49CD-91D1-FD9D2ED8D817}" type="presParOf" srcId="{BC98E249-15E0-405C-8695-CA2A096BE75F}" destId="{3C19CDB1-D8D8-453C-9A0C-67D4C682740D}" srcOrd="1" destOrd="0" presId="urn:microsoft.com/office/officeart/2005/8/layout/radial4"/>
    <dgm:cxn modelId="{63B277C2-F18B-4706-B317-2E971FD3AEE3}" type="presParOf" srcId="{BC98E249-15E0-405C-8695-CA2A096BE75F}" destId="{DDD4A6FD-95EF-42A7-993A-9F236B322E13}" srcOrd="2" destOrd="0" presId="urn:microsoft.com/office/officeart/2005/8/layout/radial4"/>
    <dgm:cxn modelId="{69E432ED-496D-4552-A355-3365AB96986F}" type="presParOf" srcId="{BC98E249-15E0-405C-8695-CA2A096BE75F}" destId="{F521C8F2-E507-484D-A17F-B502EA62048E}" srcOrd="3" destOrd="0" presId="urn:microsoft.com/office/officeart/2005/8/layout/radial4"/>
    <dgm:cxn modelId="{4A6A22E8-772B-41BD-9FD5-7085732A139B}" type="presParOf" srcId="{BC98E249-15E0-405C-8695-CA2A096BE75F}" destId="{8B70873F-2588-46A4-9DCD-93999422A755}" srcOrd="4" destOrd="0" presId="urn:microsoft.com/office/officeart/2005/8/layout/radial4"/>
    <dgm:cxn modelId="{6BC0411F-6435-4E70-9EEB-9273AE4B31D2}" type="presParOf" srcId="{BC98E249-15E0-405C-8695-CA2A096BE75F}" destId="{ACCAD676-121E-47A6-AFF7-E8B59FD8C8C0}" srcOrd="5" destOrd="0" presId="urn:microsoft.com/office/officeart/2005/8/layout/radial4"/>
    <dgm:cxn modelId="{8E4D4147-0A53-49B1-9E01-0C852F340908}" type="presParOf" srcId="{BC98E249-15E0-405C-8695-CA2A096BE75F}" destId="{B3BA27DD-CC7D-48A1-AF0E-DD7AFDD293D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50428-5758-4F48-B604-6A7365A79CEF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Müşteri Memnuniyeti</a:t>
          </a:r>
          <a:endParaRPr lang="tr-TR" sz="2100" kern="1200" dirty="0"/>
        </a:p>
      </dsp:txBody>
      <dsp:txXfrm>
        <a:off x="3385210" y="2763755"/>
        <a:ext cx="1459178" cy="1459178"/>
      </dsp:txXfrm>
    </dsp:sp>
    <dsp:sp modelId="{3C19CDB1-D8D8-453C-9A0C-67D4C682740D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D4A6FD-95EF-42A7-993A-9F236B322E13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Bilişsel Tepki</a:t>
          </a:r>
          <a:endParaRPr lang="tr-TR" sz="3000" kern="1200" dirty="0"/>
        </a:p>
      </dsp:txBody>
      <dsp:txXfrm>
        <a:off x="961974" y="1201666"/>
        <a:ext cx="1868538" cy="1476457"/>
      </dsp:txXfrm>
    </dsp:sp>
    <dsp:sp modelId="{F521C8F2-E507-484D-A17F-B502EA62048E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3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70873F-2588-46A4-9DCD-93999422A755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3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Duygusal Tepki</a:t>
          </a:r>
          <a:endParaRPr lang="tr-TR" sz="3000" kern="1200" dirty="0"/>
        </a:p>
      </dsp:txBody>
      <dsp:txXfrm>
        <a:off x="3180530" y="46759"/>
        <a:ext cx="1868538" cy="1476457"/>
      </dsp:txXfrm>
    </dsp:sp>
    <dsp:sp modelId="{ACCAD676-121E-47A6-AFF7-E8B59FD8C8C0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A27DD-CC7D-48A1-AF0E-DD7AFDD293D2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Davranışsal Tepki</a:t>
          </a:r>
          <a:endParaRPr lang="tr-TR" sz="3000" kern="1200" dirty="0"/>
        </a:p>
      </dsp:txBody>
      <dsp:txXfrm>
        <a:off x="5399086" y="1201666"/>
        <a:ext cx="1868538" cy="1476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A83AF-691B-453F-ADF6-B5AE40777F6E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8CF96-2DDD-4D95-997C-D48B798405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70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8CF96-2DDD-4D95-997C-D48B7984054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6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8CF96-2DDD-4D95-997C-D48B7984054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7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8CF96-2DDD-4D95-997C-D48B7984054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7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.tr/url?sa=i&amp;rct=j&amp;q=&amp;esrc=s&amp;source=images&amp;cd=&amp;cad=rja&amp;uact=8&amp;ved=0ahUKEwi_qL-EntrRAhWJQBoKHfqqCtAQjRwIBw&amp;url=http://www.123rf.com/photo_309438_global-customer-service-team.html&amp;bvm=bv.144686652,d.d24&amp;psig=AFQjCNHFyu8dRYqULX5VidXHK0fl3fIeRg&amp;ust=148532847554577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Kurumlarında Müşteri Memnuniyeti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Ders-2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062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6092" y="-243408"/>
            <a:ext cx="8229600" cy="1340768"/>
          </a:xfrm>
        </p:spPr>
        <p:txBody>
          <a:bodyPr>
            <a:normAutofit/>
          </a:bodyPr>
          <a:lstStyle/>
          <a:p>
            <a:r>
              <a:rPr lang="tr-TR" dirty="0"/>
              <a:t>Benzeşim-Zıtlık </a:t>
            </a:r>
            <a:r>
              <a:rPr lang="tr-TR" dirty="0" smtClean="0"/>
              <a:t>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Sherif</a:t>
            </a:r>
            <a:r>
              <a:rPr lang="tr-TR" sz="2800" dirty="0" smtClean="0"/>
              <a:t> ve </a:t>
            </a:r>
            <a:r>
              <a:rPr lang="tr-TR" sz="2800" dirty="0" err="1" smtClean="0"/>
              <a:t>Houland</a:t>
            </a:r>
            <a:r>
              <a:rPr lang="tr-TR" sz="2800" dirty="0" smtClean="0"/>
              <a:t> tarafından ortaya konmuştur.</a:t>
            </a:r>
            <a:endParaRPr lang="tr-TR" sz="2800" dirty="0"/>
          </a:p>
        </p:txBody>
      </p:sp>
      <p:cxnSp>
        <p:nvCxnSpPr>
          <p:cNvPr id="8" name="Düz Ok Bağlayıcısı 7"/>
          <p:cNvCxnSpPr>
            <a:endCxn id="18" idx="1"/>
          </p:cNvCxnSpPr>
          <p:nvPr/>
        </p:nvCxnSpPr>
        <p:spPr>
          <a:xfrm flipV="1">
            <a:off x="4019592" y="2501932"/>
            <a:ext cx="1671508" cy="173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4391980" y="3890665"/>
            <a:ext cx="1476164" cy="783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H="1" flipV="1">
            <a:off x="2231740" y="3284984"/>
            <a:ext cx="1787853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4" name="Resi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00" y="3674012"/>
            <a:ext cx="1448385" cy="1667549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>
          <a:xfrm>
            <a:off x="611560" y="2403611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beklentilerin çok altında olumsuz dolayısıyla müşteri memnuniyeti de olumsuzdur.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5691100" y="2040267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beklentilerin gerisinde olsa müşteri memnuniyeti olumsuz değildir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868144" y="3473389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beklentileri karşılıyor ya da üzerinde dolayısıyla müşteri memnuniyeti tamdır.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2365529" y="5321413"/>
            <a:ext cx="4510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err="1" smtClean="0"/>
              <a:t>Sherif’in</a:t>
            </a:r>
            <a:r>
              <a:rPr lang="tr-TR" sz="1600" b="1" dirty="0" smtClean="0"/>
              <a:t> Sosyal Yargı Mantığı Temsili</a:t>
            </a:r>
            <a:endParaRPr lang="tr-TR" sz="1600" b="1" dirty="0"/>
          </a:p>
        </p:txBody>
      </p:sp>
      <p:cxnSp>
        <p:nvCxnSpPr>
          <p:cNvPr id="29" name="Düz Ok Bağlayıcısı 28"/>
          <p:cNvCxnSpPr/>
          <p:nvPr/>
        </p:nvCxnSpPr>
        <p:spPr>
          <a:xfrm>
            <a:off x="4845893" y="3397823"/>
            <a:ext cx="1742331" cy="2292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/>
          <p:nvPr/>
        </p:nvCxnSpPr>
        <p:spPr>
          <a:xfrm>
            <a:off x="4926926" y="4465424"/>
            <a:ext cx="1661298" cy="12253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6337176" y="5690745"/>
            <a:ext cx="280682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bg1"/>
                </a:solidFill>
              </a:rPr>
              <a:t>Benzeşim Alanı (Müşteri Memnun)</a:t>
            </a:r>
            <a:endParaRPr lang="tr-TR" sz="2400" dirty="0">
              <a:solidFill>
                <a:schemeClr val="bg1"/>
              </a:solidFill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 flipH="1">
            <a:off x="1331640" y="3828947"/>
            <a:ext cx="1440160" cy="9064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19415" y="4844359"/>
            <a:ext cx="2346113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Zıtlık Alanı (Müşteri Memnun Değil)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528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tr-TR" dirty="0" smtClean="0"/>
              <a:t>Zıtlık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tr-TR" sz="2800" dirty="0"/>
          </a:p>
        </p:txBody>
      </p:sp>
      <p:cxnSp>
        <p:nvCxnSpPr>
          <p:cNvPr id="10" name="Düz Ok Bağlayıcısı 9"/>
          <p:cNvCxnSpPr/>
          <p:nvPr/>
        </p:nvCxnSpPr>
        <p:spPr>
          <a:xfrm flipV="1">
            <a:off x="4788024" y="2276872"/>
            <a:ext cx="1072868" cy="996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H="1" flipV="1">
            <a:off x="2231741" y="3284984"/>
            <a:ext cx="2268251" cy="1117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4" name="Resi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04" y="3056890"/>
            <a:ext cx="1448385" cy="1667549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>
          <a:xfrm>
            <a:off x="395536" y="2052041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beklentilerin çok altında olumsuz dolayısıyla müşteri memnuniyeti de olumsuz.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1122664" y="5722103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</a:t>
            </a:r>
            <a:r>
              <a:rPr lang="tr-TR" dirty="0" smtClean="0">
                <a:solidFill>
                  <a:srgbClr val="FF0000"/>
                </a:solidFill>
              </a:rPr>
              <a:t>beklentilerin çok az gerisinde olsa da </a:t>
            </a:r>
            <a:r>
              <a:rPr lang="tr-TR" dirty="0" smtClean="0"/>
              <a:t>müşteri memnuniyeti olumsuzdur.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860892" y="1556792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Hizmet kalitesi beklentileri karşılıyor ya da üzerinde dolayısıyla müşteri memnuniyeti tamdır.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2358277" y="4752511"/>
            <a:ext cx="5122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Sherif’in</a:t>
            </a:r>
            <a:r>
              <a:rPr lang="tr-TR" b="1" dirty="0" smtClean="0"/>
              <a:t> Sosyal Yargı Mantığı Temsili</a:t>
            </a:r>
            <a:endParaRPr lang="tr-TR" b="1" dirty="0"/>
          </a:p>
        </p:txBody>
      </p:sp>
      <p:cxnSp>
        <p:nvCxnSpPr>
          <p:cNvPr id="32" name="Düz Ok Bağlayıcısı 31"/>
          <p:cNvCxnSpPr/>
          <p:nvPr/>
        </p:nvCxnSpPr>
        <p:spPr>
          <a:xfrm>
            <a:off x="5342931" y="2888865"/>
            <a:ext cx="1661298" cy="12253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6814922" y="4193871"/>
            <a:ext cx="227122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bg1"/>
                </a:solidFill>
              </a:rPr>
              <a:t>Diğer Zıtlık Alanı (Müşteri Memnun)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0" y="3978428"/>
            <a:ext cx="2087216" cy="16312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Zıtlık Alanı</a:t>
            </a:r>
          </a:p>
          <a:p>
            <a:pPr algn="ctr"/>
            <a:r>
              <a:rPr lang="tr-TR" sz="2400" dirty="0"/>
              <a:t> </a:t>
            </a:r>
            <a:r>
              <a:rPr lang="tr-TR" sz="2400" dirty="0" smtClean="0"/>
              <a:t>(Müşteri Memnun Değil)</a:t>
            </a:r>
            <a:endParaRPr lang="tr-TR" sz="2400" dirty="0"/>
          </a:p>
        </p:txBody>
      </p:sp>
      <p:cxnSp>
        <p:nvCxnSpPr>
          <p:cNvPr id="17" name="Düz Ok Bağlayıcısı 16"/>
          <p:cNvCxnSpPr/>
          <p:nvPr/>
        </p:nvCxnSpPr>
        <p:spPr>
          <a:xfrm flipH="1" flipV="1">
            <a:off x="1862191" y="4384784"/>
            <a:ext cx="1845713" cy="339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H="1">
            <a:off x="2742844" y="4202999"/>
            <a:ext cx="1375637" cy="1406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 flipH="1">
            <a:off x="1862191" y="3843588"/>
            <a:ext cx="1530170" cy="5411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6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9278" y="-171400"/>
            <a:ext cx="8229600" cy="1196752"/>
          </a:xfrm>
        </p:spPr>
        <p:txBody>
          <a:bodyPr/>
          <a:lstStyle/>
          <a:p>
            <a:r>
              <a:rPr lang="tr-TR" dirty="0" smtClean="0"/>
              <a:t>Çelişki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 descr="http://4.bp.blogspot.com/-Sw9odkHKNMM/TyEtf-k0wDI/AAAAAAAAAco/m683zBzDij0/s1600/HASTALIK+HAS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32108"/>
            <a:ext cx="26670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Belirtme Çizgisi 5"/>
          <p:cNvSpPr/>
          <p:nvPr/>
        </p:nvSpPr>
        <p:spPr>
          <a:xfrm flipH="1">
            <a:off x="107504" y="1340768"/>
            <a:ext cx="4933900" cy="2591340"/>
          </a:xfrm>
          <a:prstGeom prst="wedgeEllipseCallout">
            <a:avLst>
              <a:gd name="adj1" fmla="val -39180"/>
              <a:gd name="adj2" fmla="val 5633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Dün hastaneye gittim, çok da iyi hastane diyorlar aslında ama bir serumu 1 saatte takabildiler !</a:t>
            </a:r>
          </a:p>
          <a:p>
            <a:pPr algn="ctr"/>
            <a:r>
              <a:rPr lang="tr-TR" dirty="0" smtClean="0"/>
              <a:t>Neyse bugün düzelemezsem giderim yine aynı hastaneye, nede olsa marka hastane…</a:t>
            </a:r>
            <a:endParaRPr lang="tr-TR" dirty="0"/>
          </a:p>
        </p:txBody>
      </p:sp>
      <p:sp>
        <p:nvSpPr>
          <p:cNvPr id="7" name="Oval Belirtme Çizgisi 6"/>
          <p:cNvSpPr/>
          <p:nvPr/>
        </p:nvSpPr>
        <p:spPr>
          <a:xfrm>
            <a:off x="5868144" y="836712"/>
            <a:ext cx="3096344" cy="2945833"/>
          </a:xfrm>
          <a:prstGeom prst="wedgeEllipseCallout">
            <a:avLst>
              <a:gd name="adj1" fmla="val -59314"/>
              <a:gd name="adj2" fmla="val 537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 smtClean="0"/>
          </a:p>
        </p:txBody>
      </p:sp>
      <p:pic>
        <p:nvPicPr>
          <p:cNvPr id="5124" name="Picture 4" descr="http://www.clipartlord.com/wp-content/uploads/2013/10/hospital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122" y="1340768"/>
            <a:ext cx="1993864" cy="165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40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-111357"/>
            <a:ext cx="8229600" cy="1196752"/>
          </a:xfrm>
        </p:spPr>
        <p:txBody>
          <a:bodyPr/>
          <a:lstStyle/>
          <a:p>
            <a:r>
              <a:rPr lang="tr-TR" dirty="0" smtClean="0"/>
              <a:t>Hipotezin Testi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 descr="http://4.bp.blogspot.com/-Sw9odkHKNMM/TyEtf-k0wDI/AAAAAAAAAco/m683zBzDij0/s1600/HASTALIK+HAS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32108"/>
            <a:ext cx="26670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Belirtme Çizgisi 5"/>
          <p:cNvSpPr/>
          <p:nvPr/>
        </p:nvSpPr>
        <p:spPr>
          <a:xfrm flipH="1">
            <a:off x="323528" y="1340768"/>
            <a:ext cx="4717876" cy="2229000"/>
          </a:xfrm>
          <a:prstGeom prst="wedgeEllipseCallout">
            <a:avLst>
              <a:gd name="adj1" fmla="val -34968"/>
              <a:gd name="adj2" fmla="val 702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Dün hastaneye gittim, çok da severim daha önce böyle olmamıştı ama bir serumu 1 saatte takabildiler !</a:t>
            </a:r>
          </a:p>
          <a:p>
            <a:pPr algn="ctr"/>
            <a:r>
              <a:rPr lang="tr-TR" dirty="0" smtClean="0"/>
              <a:t>Neyse bugün düzelemezsem giderim yine aynı hastaneye…</a:t>
            </a:r>
            <a:endParaRPr lang="tr-TR" dirty="0"/>
          </a:p>
        </p:txBody>
      </p:sp>
      <p:sp>
        <p:nvSpPr>
          <p:cNvPr id="7" name="Oval Belirtme Çizgisi 6"/>
          <p:cNvSpPr/>
          <p:nvPr/>
        </p:nvSpPr>
        <p:spPr>
          <a:xfrm>
            <a:off x="5899882" y="1066279"/>
            <a:ext cx="3096344" cy="2945833"/>
          </a:xfrm>
          <a:prstGeom prst="wedgeEllipseCallout">
            <a:avLst>
              <a:gd name="adj1" fmla="val -61551"/>
              <a:gd name="adj2" fmla="val 4947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 smtClean="0"/>
          </a:p>
        </p:txBody>
      </p:sp>
      <p:pic>
        <p:nvPicPr>
          <p:cNvPr id="5124" name="Picture 4" descr="http://www.clipartlord.com/wp-content/uploads/2013/10/hospital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122" y="1340768"/>
            <a:ext cx="1993864" cy="165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8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Kano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Kano modeli, neden bazı müşterilerde bir birimlik kalite iyileştirmesi yüksek memnuniyet sağlarken bazı müşterilerde ise son derece düşük bir memnuniyet artışı gösterdiğini açıklamaktadır.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74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tr-TR" dirty="0"/>
              <a:t>Kano Modeli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5"/>
            <a:ext cx="7270498" cy="2592288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51520" y="3875646"/>
            <a:ext cx="8748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rgbClr val="00B050"/>
                </a:solidFill>
              </a:rPr>
              <a:t>Temel Kalite: </a:t>
            </a:r>
            <a:r>
              <a:rPr lang="tr-TR" dirty="0" smtClean="0"/>
              <a:t>Bir hastanede mutlaka dahili branşından hekimin bulunması temel bir kalite düzeyidir.</a:t>
            </a:r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>
                <a:solidFill>
                  <a:srgbClr val="002060"/>
                </a:solidFill>
              </a:rPr>
              <a:t>Beklenen Kalite: </a:t>
            </a:r>
            <a:r>
              <a:rPr lang="tr-TR" dirty="0" smtClean="0"/>
              <a:t>Poliklinik </a:t>
            </a:r>
            <a:r>
              <a:rPr lang="tr-TR" dirty="0"/>
              <a:t>kapısında beklemeden muayene olmak hastanede her müşterinin beklediği bir kalite düzeyidir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Cezbeden (Heyecan Verici Kalite): </a:t>
            </a:r>
            <a:r>
              <a:rPr lang="tr-TR" dirty="0"/>
              <a:t>bir hastanede </a:t>
            </a:r>
            <a:r>
              <a:rPr lang="tr-TR" dirty="0" smtClean="0"/>
              <a:t>çocuklar için mini oyun parkı olması gibi.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24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Algılanan Hizmet Kalitesi </a:t>
            </a:r>
            <a:r>
              <a:rPr lang="tr-TR" dirty="0" smtClean="0"/>
              <a:t>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Model</a:t>
            </a:r>
            <a:r>
              <a:rPr lang="tr-TR" dirty="0" smtClean="0"/>
              <a:t>, </a:t>
            </a:r>
            <a:r>
              <a:rPr lang="tr-TR" dirty="0" err="1" smtClean="0"/>
              <a:t>Grönross</a:t>
            </a:r>
            <a:r>
              <a:rPr lang="tr-TR" dirty="0" smtClean="0"/>
              <a:t> tarafından </a:t>
            </a:r>
            <a:r>
              <a:rPr lang="tr-TR" dirty="0"/>
              <a:t>akademisyenler ve uygulayıcıların hizmet işletmelerinin üretim </a:t>
            </a:r>
            <a:r>
              <a:rPr lang="tr-TR" dirty="0" smtClean="0"/>
              <a:t>kaybının </a:t>
            </a:r>
            <a:r>
              <a:rPr lang="tr-TR" dirty="0"/>
              <a:t>nedenini anlamalarına yardımcı olacak teorik bir yapı olarak tanıtılmış ve geliştirilmiştir</a:t>
            </a:r>
            <a:r>
              <a:rPr lang="tr-TR" dirty="0" smtClean="0"/>
              <a:t>.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400" dirty="0" smtClean="0">
                <a:solidFill>
                  <a:srgbClr val="FF0000"/>
                </a:solidFill>
              </a:rPr>
              <a:t>Teknik Kalite;</a:t>
            </a:r>
            <a:r>
              <a:rPr lang="tr-TR" sz="2400" dirty="0" smtClean="0"/>
              <a:t> </a:t>
            </a:r>
            <a:r>
              <a:rPr lang="tr-TR" sz="2400" dirty="0"/>
              <a:t>Örneğin hemşirelerin ilaçları iyi tanıması, bir hekimin klinik ve ameliyattaki </a:t>
            </a:r>
            <a:r>
              <a:rPr lang="tr-TR" sz="2400" dirty="0" smtClean="0"/>
              <a:t>becerisi olarak ifade edilir.</a:t>
            </a:r>
          </a:p>
          <a:p>
            <a:pPr lvl="1" algn="just"/>
            <a:r>
              <a:rPr lang="tr-TR" sz="2400" dirty="0" smtClean="0">
                <a:solidFill>
                  <a:srgbClr val="002060"/>
                </a:solidFill>
              </a:rPr>
              <a:t>İşlevsel Kalite; </a:t>
            </a:r>
            <a:r>
              <a:rPr lang="tr-TR" sz="2400" dirty="0"/>
              <a:t>hizmet sunumunda personel </a:t>
            </a:r>
            <a:r>
              <a:rPr lang="tr-TR" sz="2400" dirty="0" smtClean="0"/>
              <a:t>davranışları; </a:t>
            </a:r>
            <a:r>
              <a:rPr lang="tr-TR" sz="2400" dirty="0" err="1" smtClean="0"/>
              <a:t>heveslilik</a:t>
            </a:r>
            <a:r>
              <a:rPr lang="tr-TR" sz="2400" dirty="0" smtClean="0"/>
              <a:t>, empati olarak ifade edilir.</a:t>
            </a:r>
          </a:p>
          <a:p>
            <a:pPr lvl="1" algn="just"/>
            <a:r>
              <a:rPr lang="tr-TR" sz="2400" dirty="0" smtClean="0">
                <a:solidFill>
                  <a:srgbClr val="00B050"/>
                </a:solidFill>
              </a:rPr>
              <a:t>Firma İmajı; </a:t>
            </a:r>
            <a:r>
              <a:rPr lang="tr-TR" sz="2400" dirty="0"/>
              <a:t>müşterilerin bunları </a:t>
            </a:r>
            <a:r>
              <a:rPr lang="tr-TR" sz="2400" dirty="0" smtClean="0"/>
              <a:t>algılamaları olarak ifade edilir.</a:t>
            </a:r>
            <a:endParaRPr lang="tr-TR" sz="2400" dirty="0"/>
          </a:p>
          <a:p>
            <a:pPr lvl="1"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0076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SERVQUAL VE SERVPERF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3800" dirty="0" smtClean="0">
                <a:solidFill>
                  <a:srgbClr val="00B050"/>
                </a:solidFill>
              </a:rPr>
              <a:t>Hizmet </a:t>
            </a:r>
            <a:r>
              <a:rPr lang="tr-TR" sz="3800" dirty="0">
                <a:solidFill>
                  <a:srgbClr val="00B050"/>
                </a:solidFill>
              </a:rPr>
              <a:t>Kalitesi </a:t>
            </a:r>
            <a:r>
              <a:rPr lang="tr-TR" sz="3800" dirty="0">
                <a:solidFill>
                  <a:srgbClr val="FF0000"/>
                </a:solidFill>
              </a:rPr>
              <a:t>= </a:t>
            </a:r>
            <a:r>
              <a:rPr lang="tr-TR" sz="3800" dirty="0">
                <a:solidFill>
                  <a:srgbClr val="002060"/>
                </a:solidFill>
              </a:rPr>
              <a:t>Beklenen </a:t>
            </a:r>
            <a:r>
              <a:rPr lang="tr-TR" sz="3800" dirty="0" smtClean="0">
                <a:solidFill>
                  <a:srgbClr val="002060"/>
                </a:solidFill>
              </a:rPr>
              <a:t>Kalite-Algılanan Kalite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3800" dirty="0">
              <a:solidFill>
                <a:srgbClr val="FF0000"/>
              </a:solidFill>
            </a:endParaRPr>
          </a:p>
          <a:p>
            <a:r>
              <a:rPr lang="tr-TR" sz="3800" dirty="0">
                <a:solidFill>
                  <a:srgbClr val="002060"/>
                </a:solidFill>
              </a:rPr>
              <a:t>Hizmet Kalitesi </a:t>
            </a:r>
            <a:r>
              <a:rPr lang="tr-TR" sz="3800" dirty="0">
                <a:solidFill>
                  <a:srgbClr val="FF0000"/>
                </a:solidFill>
              </a:rPr>
              <a:t>= Algılanan </a:t>
            </a:r>
            <a:r>
              <a:rPr lang="tr-TR" sz="3800" dirty="0" smtClean="0">
                <a:solidFill>
                  <a:srgbClr val="FF0000"/>
                </a:solidFill>
              </a:rPr>
              <a:t>Kalite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lvl="1" algn="just"/>
            <a:r>
              <a:rPr lang="tr-TR" sz="3200" b="1" i="1" dirty="0"/>
              <a:t>Fiziki Özellikler (</a:t>
            </a:r>
            <a:r>
              <a:rPr lang="tr-TR" sz="3200" b="1" i="1" dirty="0" err="1"/>
              <a:t>Tangibles</a:t>
            </a:r>
            <a:r>
              <a:rPr lang="tr-TR" sz="3200" b="1" i="1" dirty="0"/>
              <a:t>): </a:t>
            </a:r>
            <a:r>
              <a:rPr lang="tr-TR" sz="3200" dirty="0"/>
              <a:t>Kullanılan aletlerin, iletişim malzemelerinin, personelin </a:t>
            </a:r>
            <a:r>
              <a:rPr lang="tr-TR" sz="3200" dirty="0" smtClean="0"/>
              <a:t>ve </a:t>
            </a:r>
            <a:r>
              <a:rPr lang="tr-TR" sz="3200" dirty="0"/>
              <a:t>hizmet verilen yerin fiziki görünümü</a:t>
            </a:r>
            <a:r>
              <a:rPr lang="tr-TR" sz="3200" dirty="0" smtClean="0"/>
              <a:t>.</a:t>
            </a:r>
            <a:endParaRPr lang="tr-TR" sz="3200" dirty="0"/>
          </a:p>
          <a:p>
            <a:pPr lvl="1" algn="just"/>
            <a:r>
              <a:rPr lang="tr-TR" sz="3200" b="1" i="1" dirty="0" smtClean="0"/>
              <a:t>Güvenilirlik </a:t>
            </a:r>
            <a:r>
              <a:rPr lang="tr-TR" sz="3200" b="1" i="1" dirty="0"/>
              <a:t>(</a:t>
            </a:r>
            <a:r>
              <a:rPr lang="tr-TR" sz="3200" b="1" i="1" dirty="0" err="1"/>
              <a:t>Reliability</a:t>
            </a:r>
            <a:r>
              <a:rPr lang="tr-TR" sz="3200" b="1" i="1" dirty="0"/>
              <a:t>): </a:t>
            </a:r>
            <a:r>
              <a:rPr lang="tr-TR" sz="3200" dirty="0"/>
              <a:t>Kusursuzluk, güvenilirlik, sözünde </a:t>
            </a:r>
            <a:r>
              <a:rPr lang="tr-TR" sz="3200" dirty="0" smtClean="0"/>
              <a:t>durmak</a:t>
            </a:r>
            <a:endParaRPr lang="tr-TR" sz="3200" dirty="0"/>
          </a:p>
          <a:p>
            <a:pPr lvl="1" algn="just"/>
            <a:r>
              <a:rPr lang="tr-TR" sz="3200" b="1" i="1" dirty="0" err="1" smtClean="0"/>
              <a:t>Heveslilik</a:t>
            </a:r>
            <a:r>
              <a:rPr lang="tr-TR" sz="3200" b="1" i="1" dirty="0" smtClean="0"/>
              <a:t> </a:t>
            </a:r>
            <a:r>
              <a:rPr lang="tr-TR" sz="3200" b="1" i="1" dirty="0"/>
              <a:t>(</a:t>
            </a:r>
            <a:r>
              <a:rPr lang="tr-TR" sz="3200" b="1" i="1" dirty="0" err="1"/>
              <a:t>Responsiveness</a:t>
            </a:r>
            <a:r>
              <a:rPr lang="tr-TR" sz="3200" b="1" i="1" dirty="0"/>
              <a:t>): </a:t>
            </a:r>
            <a:r>
              <a:rPr lang="tr-TR" sz="3200" dirty="0"/>
              <a:t>Zamanında ve çabuk hizmet sunmak için </a:t>
            </a:r>
            <a:r>
              <a:rPr lang="tr-TR" sz="3200" dirty="0" err="1"/>
              <a:t>heveslilik</a:t>
            </a:r>
            <a:r>
              <a:rPr lang="tr-TR" sz="3200" dirty="0" smtClean="0"/>
              <a:t>, yardımseverlik</a:t>
            </a:r>
            <a:endParaRPr lang="tr-TR" sz="3200" dirty="0"/>
          </a:p>
          <a:p>
            <a:pPr lvl="1" algn="just"/>
            <a:r>
              <a:rPr lang="tr-TR" sz="3200" b="1" i="1" dirty="0" smtClean="0"/>
              <a:t>Güvence </a:t>
            </a:r>
            <a:r>
              <a:rPr lang="tr-TR" sz="3200" b="1" i="1" dirty="0"/>
              <a:t>(</a:t>
            </a:r>
            <a:r>
              <a:rPr lang="tr-TR" sz="3200" b="1" i="1" dirty="0" err="1"/>
              <a:t>Assurance</a:t>
            </a:r>
            <a:r>
              <a:rPr lang="tr-TR" sz="3200" b="1" i="1" dirty="0"/>
              <a:t>): </a:t>
            </a:r>
            <a:r>
              <a:rPr lang="tr-TR" sz="3200" dirty="0"/>
              <a:t>Çalışanların bilgili ve nazik olmaları ve müşterilerde güven </a:t>
            </a:r>
            <a:r>
              <a:rPr lang="tr-TR" sz="3200" dirty="0" smtClean="0"/>
              <a:t>duygusu </a:t>
            </a:r>
            <a:r>
              <a:rPr lang="tr-TR" sz="3200" dirty="0"/>
              <a:t>uyandırabilme becerileri</a:t>
            </a:r>
            <a:r>
              <a:rPr lang="tr-TR" sz="3200" dirty="0" smtClean="0"/>
              <a:t>.</a:t>
            </a:r>
            <a:endParaRPr lang="tr-TR" sz="3200" dirty="0"/>
          </a:p>
          <a:p>
            <a:pPr lvl="1" algn="just"/>
            <a:r>
              <a:rPr lang="tr-TR" sz="3200" b="1" i="1" dirty="0" smtClean="0"/>
              <a:t>Duyarlılık </a:t>
            </a:r>
            <a:r>
              <a:rPr lang="tr-TR" sz="3200" b="1" i="1" dirty="0"/>
              <a:t>(Empati) (</a:t>
            </a:r>
            <a:r>
              <a:rPr lang="tr-TR" sz="3200" b="1" i="1" dirty="0" err="1"/>
              <a:t>Empathy</a:t>
            </a:r>
            <a:r>
              <a:rPr lang="tr-TR" sz="3200" b="1" i="1" dirty="0"/>
              <a:t>): </a:t>
            </a:r>
            <a:r>
              <a:rPr lang="tr-TR" sz="3200" dirty="0"/>
              <a:t>Çalışanların kendilerini müşterilerin yerine koyması </a:t>
            </a:r>
            <a:r>
              <a:rPr lang="tr-TR" sz="3200" dirty="0" smtClean="0"/>
              <a:t>ve </a:t>
            </a:r>
            <a:r>
              <a:rPr lang="tr-TR" sz="3200" dirty="0"/>
              <a:t>müşterilere kişisel ilgi göstermeleri.</a:t>
            </a:r>
            <a:endParaRPr lang="tr-TR" sz="3200" dirty="0">
              <a:solidFill>
                <a:srgbClr val="FF0000"/>
              </a:solidFill>
            </a:endParaRPr>
          </a:p>
          <a:p>
            <a:pPr lvl="1"/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122671" y="2420888"/>
            <a:ext cx="218563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7945498" y="136973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SERVQUAL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7540464" y="224624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SERVPERF</a:t>
            </a:r>
            <a:endParaRPr lang="tr-TR" dirty="0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7172530" y="1506240"/>
            <a:ext cx="7729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227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Sağlık Kurumlarında Müşteri Memnuniyetinin Belirlenmesinin Önemi</a:t>
            </a:r>
            <a:endParaRPr lang="tr-TR" sz="36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32" y="1549101"/>
            <a:ext cx="6163536" cy="4277322"/>
          </a:xfrm>
        </p:spPr>
      </p:pic>
      <p:sp>
        <p:nvSpPr>
          <p:cNvPr id="5" name="Metin kutusu 4"/>
          <p:cNvSpPr txBox="1"/>
          <p:nvPr/>
        </p:nvSpPr>
        <p:spPr>
          <a:xfrm>
            <a:off x="2051720" y="590863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Müşteri Memnuniyeti Yaratma Süreci</a:t>
            </a:r>
          </a:p>
        </p:txBody>
      </p:sp>
    </p:spTree>
    <p:extLst>
      <p:ext uri="{BB962C8B-B14F-4D97-AF65-F5344CB8AC3E}">
        <p14:creationId xmlns:p14="http://schemas.microsoft.com/office/powerpoint/2010/main" val="1699401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Sağlık Kurumlarında Müşteri Memnuniyetinin Belirlenmesinin Önemi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/>
              <a:t>Müşteri Algılamalarının Ölçümü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tr-TR" sz="2000" dirty="0" smtClean="0"/>
              <a:t>Müşterilerin Tanınması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</a:rPr>
              <a:t>Müşteri İhtiyaç ve Beklentilerinin Beklentisi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tr-TR" sz="2000" dirty="0" smtClean="0"/>
              <a:t>Hareket Planının Geliştirilmesi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Müşteri Algılamalarının Ölçümü</a:t>
            </a:r>
            <a:endParaRPr lang="en-US" sz="2000" dirty="0"/>
          </a:p>
        </p:txBody>
      </p:sp>
      <p:cxnSp>
        <p:nvCxnSpPr>
          <p:cNvPr id="5" name="Straight Arrow Connector 10"/>
          <p:cNvCxnSpPr/>
          <p:nvPr/>
        </p:nvCxnSpPr>
        <p:spPr>
          <a:xfrm>
            <a:off x="2786545" y="23921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Straight Arrow Connector 10"/>
          <p:cNvCxnSpPr/>
          <p:nvPr/>
        </p:nvCxnSpPr>
        <p:spPr>
          <a:xfrm>
            <a:off x="2771558" y="30731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10"/>
          <p:cNvCxnSpPr/>
          <p:nvPr/>
        </p:nvCxnSpPr>
        <p:spPr>
          <a:xfrm>
            <a:off x="2800400" y="1530404"/>
            <a:ext cx="0" cy="4245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ağ Ayraç 9"/>
          <p:cNvSpPr/>
          <p:nvPr/>
        </p:nvSpPr>
        <p:spPr>
          <a:xfrm>
            <a:off x="3851920" y="1182942"/>
            <a:ext cx="1800200" cy="3780420"/>
          </a:xfrm>
          <a:prstGeom prst="rightBrace">
            <a:avLst>
              <a:gd name="adj1" fmla="val 8333"/>
              <a:gd name="adj2" fmla="val 49634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8" name="Straight Arrow Connector 10"/>
          <p:cNvCxnSpPr/>
          <p:nvPr/>
        </p:nvCxnSpPr>
        <p:spPr>
          <a:xfrm>
            <a:off x="2742068" y="38334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5940152" y="2343073"/>
            <a:ext cx="2826212" cy="147732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Bir süreç döngü içerisinde devam ederek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kök neden analizi</a:t>
            </a:r>
            <a:r>
              <a:rPr lang="tr-TR" dirty="0" smtClean="0"/>
              <a:t> yapma açısından ilk başlangıç noktası olarak gösterilebilir.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240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37095" y="139080"/>
            <a:ext cx="8229600" cy="9906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Sağlık Hizmetlerinde Müşteri Memnuniyeti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431063"/>
            <a:ext cx="8229600" cy="4525963"/>
          </a:xfrm>
        </p:spPr>
        <p:txBody>
          <a:bodyPr/>
          <a:lstStyle/>
          <a:p>
            <a:r>
              <a:rPr lang="tr-TR" dirty="0" smtClean="0"/>
              <a:t>Müşteri memnuniyeti bir kalite göstergesidir.</a:t>
            </a:r>
          </a:p>
          <a:p>
            <a:r>
              <a:rPr lang="tr-TR" dirty="0" smtClean="0"/>
              <a:t>Toplam Kalite Yönetiminin ana ilkesi müşteri odaklılıktır.</a:t>
            </a:r>
          </a:p>
          <a:p>
            <a:r>
              <a:rPr lang="tr-TR" dirty="0" smtClean="0"/>
              <a:t>Kaliteli sağlık hizmeti sunmak beraberinde müşteri memnuniyetini sağlayacaktır.</a:t>
            </a:r>
          </a:p>
          <a:p>
            <a:r>
              <a:rPr lang="tr-TR" dirty="0" smtClean="0"/>
              <a:t>Nihai hedef ise müşteri sadakatini sağlamaktır.</a:t>
            </a:r>
          </a:p>
          <a:p>
            <a:r>
              <a:rPr lang="tr-TR" dirty="0" smtClean="0"/>
              <a:t>Bu açıdan müşteri memnuniyetini ölçebilmek gerekmektedir.</a:t>
            </a:r>
            <a:endParaRPr lang="tr-TR" dirty="0"/>
          </a:p>
        </p:txBody>
      </p:sp>
      <p:pic>
        <p:nvPicPr>
          <p:cNvPr id="2050" name="Picture 2" descr="http://www.akdenizreklam.org/wp-content/uploads/memnuniy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-144939"/>
            <a:ext cx="1704975" cy="20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vsp14.kmk.net.tr/resimler/resimlerim/4_2013531147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7" y="0"/>
            <a:ext cx="12687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e-sertifika.org/wp-content/uploads/2013/03/kalit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620" y="5517232"/>
            <a:ext cx="1787691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yardimcikaynaklar.com/wp-content/uploads/2016/02/hasta-ziyareti-nas%C4%B1l-olmal%C4%B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056" y="5805264"/>
            <a:ext cx="2049952" cy="115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0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Sağlık Kurumlarında Müşteri Memnuniyetinin </a:t>
            </a:r>
            <a:r>
              <a:rPr lang="tr-TR" sz="3600" dirty="0" smtClean="0"/>
              <a:t>Önemi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000" dirty="0"/>
              <a:t>Hasta tatmini ölçüm sonuçları, örgüte bir ayna görevi yaparak kendilerini değerlendirme </a:t>
            </a:r>
            <a:r>
              <a:rPr lang="tr-TR" sz="3000" dirty="0" smtClean="0"/>
              <a:t>olanağı sağlar.</a:t>
            </a:r>
            <a:endParaRPr lang="tr-TR" sz="3000" dirty="0"/>
          </a:p>
          <a:p>
            <a:pPr algn="just"/>
            <a:r>
              <a:rPr lang="tr-TR" sz="3000" dirty="0" smtClean="0"/>
              <a:t>Uzun vadede müşteri sadakati sağlar.</a:t>
            </a:r>
          </a:p>
          <a:p>
            <a:pPr algn="just"/>
            <a:r>
              <a:rPr lang="tr-TR" sz="3000" dirty="0"/>
              <a:t>Memnun olmuş müşterinin bunu 8 kişiye, memnun olmamış müşterinin ise bu durumu </a:t>
            </a:r>
            <a:r>
              <a:rPr lang="tr-TR" sz="3000" dirty="0" smtClean="0"/>
              <a:t>24 </a:t>
            </a:r>
            <a:r>
              <a:rPr lang="tr-TR" sz="3000" dirty="0"/>
              <a:t>kişiye söylediği ifade </a:t>
            </a:r>
            <a:r>
              <a:rPr lang="tr-TR" sz="3000" dirty="0" smtClean="0"/>
              <a:t>edilmektedir.</a:t>
            </a:r>
          </a:p>
          <a:p>
            <a:pPr algn="just"/>
            <a:r>
              <a:rPr lang="tr-TR" sz="3000" dirty="0"/>
              <a:t>Hizmetlerden memnun kalan hastalar, hekim ve diğer sağlık personelinin önerilerine </a:t>
            </a:r>
            <a:r>
              <a:rPr lang="tr-TR" sz="3000" dirty="0" smtClean="0"/>
              <a:t>titizlikle uyar.</a:t>
            </a:r>
          </a:p>
          <a:p>
            <a:pPr algn="just"/>
            <a:r>
              <a:rPr lang="tr-TR" sz="3000" dirty="0"/>
              <a:t>İşletmenin ürettiği </a:t>
            </a:r>
            <a:r>
              <a:rPr lang="tr-TR" sz="3000" dirty="0" smtClean="0"/>
              <a:t>diğer </a:t>
            </a:r>
            <a:r>
              <a:rPr lang="tr-TR" sz="3000" dirty="0"/>
              <a:t>hizmetlerden/ürünlerden de satın alır.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264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Müşteri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Basit tanımıyla, üretilen mal veya hizmeti satın alanlar müşterilerdir.</a:t>
            </a:r>
          </a:p>
          <a:p>
            <a:r>
              <a:rPr lang="tr-TR" dirty="0" smtClean="0"/>
              <a:t>Daha geniş anlamda ise global müşteri ve iç müşteri kavramları da bulunmaktadır.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89" y="3398198"/>
            <a:ext cx="7995930" cy="233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Müşteri Kavramı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utoShape 6" descr="global müşteri ile ilgili görsel sonucu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2781300"/>
            <a:ext cx="5895975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3001961" y="6093296"/>
            <a:ext cx="372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Global Müşteri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294276" y="34290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Dış Müşteri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5292080" y="295244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İç Müşteri</a:t>
            </a:r>
            <a:endParaRPr lang="tr-TR" dirty="0"/>
          </a:p>
        </p:txBody>
      </p:sp>
      <p:pic>
        <p:nvPicPr>
          <p:cNvPr id="1030" name="Picture 6" descr="http://www.kurumsalhaberler.com/images/ekler/504/hastaodas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59" y="1331448"/>
            <a:ext cx="3146329" cy="209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.sabah.com.tr/sbh/2014/12/30/630x333/14199288953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69" y="1193393"/>
            <a:ext cx="3198714" cy="169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yt3.ggpht.com/-Sf4irR36Xy8/AAAAAAAAAAI/AAAAAAAAAAA/voJnp4MEAyY/s900-c-k-no-mo-rj-c0xffffff/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497" y="3968804"/>
            <a:ext cx="2124492" cy="212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6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Kalite Yönetimde Müşteri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http://boomerangistanbul.com/wp-content/uploads/2013/05/musteri-memnuniyeti-ve-istek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024" y="1628800"/>
            <a:ext cx="6264696" cy="370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323434" y="5329877"/>
            <a:ext cx="6281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Kalite Yönetiminde organizasyonun tamamının ana hedefi müşteri memnuniyetini sağlamaktadır.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99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 Kalite Yönetimde Müşteri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/>
              <a:t>Toplam Kalite Yönetiminin müşteri kavramına katkısı iç müşteriyi öne çıkarmakla olmuştur. </a:t>
            </a:r>
            <a:r>
              <a:rPr lang="tr-TR" sz="2400" dirty="0"/>
              <a:t>Bu bakış açısına göre</a:t>
            </a:r>
            <a:r>
              <a:rPr lang="tr-TR" sz="2400" dirty="0" smtClean="0"/>
              <a:t>, </a:t>
            </a:r>
            <a:r>
              <a:rPr lang="tr-TR" sz="2400" dirty="0"/>
              <a:t>işletme içindeki birimler birbirlerinden mal veya hizmet alıyorlarsa birbirlerinin müşterisidirler.</a:t>
            </a:r>
          </a:p>
          <a:p>
            <a:endParaRPr lang="tr-TR" dirty="0"/>
          </a:p>
        </p:txBody>
      </p:sp>
      <p:pic>
        <p:nvPicPr>
          <p:cNvPr id="2050" name="Picture 2" descr="http://www.ozelokmeydani.com/img/uniteler/l_biyokim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50016"/>
            <a:ext cx="4371975" cy="222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izafet.net/attachments/forumdasdoktorresmler1-jpg.67268/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42" y="3933056"/>
            <a:ext cx="2274308" cy="2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971600" y="6453336"/>
            <a:ext cx="20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Müşteri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5868144" y="6308785"/>
            <a:ext cx="20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Hizmet Sunucu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79512" y="3530026"/>
            <a:ext cx="20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Hekim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5646208" y="3345360"/>
            <a:ext cx="20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Laboratuvar Servisi</a:t>
            </a: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475078" y="4581128"/>
            <a:ext cx="17485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H="1">
            <a:off x="2484793" y="5229200"/>
            <a:ext cx="17388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2475078" y="41206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Order</a:t>
            </a:r>
            <a:r>
              <a:rPr lang="tr-TR" dirty="0" smtClean="0"/>
              <a:t> ile test ister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2475078" y="544522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Test sonuçlarını gönderir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61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3486" y="30057"/>
            <a:ext cx="8229600" cy="1143000"/>
          </a:xfrm>
        </p:spPr>
        <p:txBody>
          <a:bodyPr/>
          <a:lstStyle/>
          <a:p>
            <a:r>
              <a:rPr lang="tr-TR" dirty="0" smtClean="0"/>
              <a:t>Müşteri Memnuniyeti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6678261"/>
              </p:ext>
            </p:extLst>
          </p:nvPr>
        </p:nvGraphicFramePr>
        <p:xfrm>
          <a:off x="442329" y="220486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464505" y="2450410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/>
              <a:t>Sağlık kuruluşu hakkındaki aktüel bilgi üzerinden müşterilerin sağlık kuruluşuna  rasyonel tepki</a:t>
            </a:r>
            <a:endParaRPr lang="tr-TR" sz="1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279954" y="1276756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/>
              <a:t>Sağlık kuruluşu hakkındaki aktüel bilgi üzerinden müşterilerin sağlık kuruluşuna  hissi tepki</a:t>
            </a:r>
            <a:endParaRPr lang="tr-TR" sz="1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5652120" y="2488316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Sağlık kuruluşu hakkındaki aktüel bilgi üzerinden hizmeti alıp almama noktasında verdiği tepki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617206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Hizmeti Kalitesi ve Müşteri Memnuniyeti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Hizmet kalitesi öznel bir kavramdır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Müşterilerin hizmet kalitesi hakkında nasıl </a:t>
            </a:r>
            <a:r>
              <a:rPr lang="tr-TR" dirty="0" smtClean="0"/>
              <a:t>düşündüklerini </a:t>
            </a:r>
            <a:r>
              <a:rPr lang="tr-TR" dirty="0"/>
              <a:t>anlamak etkili yönetimin temelini oluşturmaktadır.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19534" y="2819148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Hizmet Kalitesi = Algılanan Kalite demek midir?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Hizmet Kalitesi = Beklenen Kalite demek midir?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Müşteri Memnuniyeti : Algılanan Kalite &gt; Beklenen Kalite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Müşteri Memnuniyeti : Algılanan Kalite = Beklenen Kalite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Müşteri Memnuniyeti : Algılanan Kalite &lt; Beklenen Kalite 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6364220" y="43651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444208" y="494116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6444208" y="557510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114796"/>
            <a:ext cx="466790" cy="50061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693483"/>
            <a:ext cx="466790" cy="495369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35540"/>
            <a:ext cx="476317" cy="4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Müşteri Memnuniyeti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Benzeşim-Zıtlık Modeli</a:t>
            </a:r>
          </a:p>
          <a:p>
            <a:r>
              <a:rPr lang="tr-TR" sz="4000" dirty="0" smtClean="0"/>
              <a:t>Zıtlık Modeli</a:t>
            </a:r>
          </a:p>
          <a:p>
            <a:r>
              <a:rPr lang="tr-TR" sz="4000" dirty="0" smtClean="0"/>
              <a:t>Çelişki Modeli</a:t>
            </a:r>
          </a:p>
          <a:p>
            <a:r>
              <a:rPr lang="tr-TR" sz="4000" dirty="0" smtClean="0"/>
              <a:t>Hipotezin Testi Modeli</a:t>
            </a:r>
          </a:p>
          <a:p>
            <a:r>
              <a:rPr lang="tr-TR" sz="4000" dirty="0" smtClean="0"/>
              <a:t>Kano Modeli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25013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185</TotalTime>
  <Words>800</Words>
  <Application>Microsoft Office PowerPoint</Application>
  <PresentationFormat>Ekran Gösterisi (4:3)</PresentationFormat>
  <Paragraphs>123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Kaynak</vt:lpstr>
      <vt:lpstr>Sağlık Kurumlarında Müşteri Memnuniyeti</vt:lpstr>
      <vt:lpstr>Sağlık Hizmetlerinde Müşteri Memnuniyeti</vt:lpstr>
      <vt:lpstr>Müşteri Kavramı</vt:lpstr>
      <vt:lpstr>Müşteri Kavramı</vt:lpstr>
      <vt:lpstr>Toplam Kalite Yönetimde Müşteri</vt:lpstr>
      <vt:lpstr>Toplam Kalite Yönetimde Müşteri</vt:lpstr>
      <vt:lpstr>Müşteri Memnuniyeti</vt:lpstr>
      <vt:lpstr>Sağlık Hizmeti Kalitesi ve Müşteri Memnuniyeti</vt:lpstr>
      <vt:lpstr>Müşteri Memnuniyeti Modelleri</vt:lpstr>
      <vt:lpstr>Benzeşim-Zıtlık Modeli</vt:lpstr>
      <vt:lpstr>Zıtlık Modeli</vt:lpstr>
      <vt:lpstr>Çelişki Modeli</vt:lpstr>
      <vt:lpstr>Hipotezin Testi Modeli</vt:lpstr>
      <vt:lpstr>Kano Modeli</vt:lpstr>
      <vt:lpstr>Kano Modeli</vt:lpstr>
      <vt:lpstr>Algılanan Hizmet Kalitesi Modeli</vt:lpstr>
      <vt:lpstr>SERVQUAL VE SERVPERF</vt:lpstr>
      <vt:lpstr>Sağlık Kurumlarında Müşteri Memnuniyetinin Belirlenmesinin Önemi</vt:lpstr>
      <vt:lpstr>Sağlık Kurumlarında Müşteri Memnuniyetinin Belirlenmesinin Önemi</vt:lpstr>
      <vt:lpstr>Sağlık Kurumlarında Müşteri Memnuniyetinin Önemi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Kurumlarında Müşteri Memnuniyeti</dc:title>
  <dc:creator>Lenovo</dc:creator>
  <cp:lastModifiedBy>Lenovo</cp:lastModifiedBy>
  <cp:revision>23</cp:revision>
  <dcterms:created xsi:type="dcterms:W3CDTF">2017-01-23T22:13:35Z</dcterms:created>
  <dcterms:modified xsi:type="dcterms:W3CDTF">2017-02-06T08:52:28Z</dcterms:modified>
</cp:coreProperties>
</file>