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97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90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6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46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4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89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3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23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25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78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08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B2234-B67F-4A1B-82EA-A4D85BB27F46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55B9E-2F5D-4CAA-B40D-B245652D4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63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Japonya Sağlık Sistemi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34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11930" y="593725"/>
            <a:ext cx="4168140" cy="1325563"/>
          </a:xfrm>
        </p:spPr>
        <p:txBody>
          <a:bodyPr/>
          <a:lstStyle/>
          <a:p>
            <a:r>
              <a:rPr lang="tr-TR" dirty="0" smtClean="0"/>
              <a:t>Hizmet Sunumu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465705"/>
            <a:ext cx="10515600" cy="2174875"/>
          </a:xfrm>
        </p:spPr>
        <p:txBody>
          <a:bodyPr/>
          <a:lstStyle/>
          <a:p>
            <a:r>
              <a:rPr lang="tr-TR" dirty="0" smtClean="0"/>
              <a:t>Ayaktan başvuru yerine, daha üst basamaklara sevksiz giden hasta maliyeti büyük oranda ödemek zorundadır.</a:t>
            </a:r>
          </a:p>
          <a:p>
            <a:r>
              <a:rPr lang="tr-TR" dirty="0" smtClean="0"/>
              <a:t>Ancak birinci basamak hekimi sevk ederse, birey aşırı maliyete katlanmaktan kurtulmaktadır.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746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12673" y="2886652"/>
            <a:ext cx="3193473" cy="1325563"/>
          </a:xfrm>
        </p:spPr>
        <p:txBody>
          <a:bodyPr/>
          <a:lstStyle/>
          <a:p>
            <a:r>
              <a:rPr lang="tr-TR" dirty="0" smtClean="0"/>
              <a:t>Teşekkürler.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4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37710" y="662305"/>
            <a:ext cx="3116580" cy="1325563"/>
          </a:xfrm>
        </p:spPr>
        <p:txBody>
          <a:bodyPr/>
          <a:lstStyle/>
          <a:p>
            <a:r>
              <a:rPr lang="tr-TR" dirty="0" smtClean="0"/>
              <a:t>Finansman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28545"/>
            <a:ext cx="10515600" cy="3272155"/>
          </a:xfrm>
        </p:spPr>
        <p:txBody>
          <a:bodyPr/>
          <a:lstStyle/>
          <a:p>
            <a:r>
              <a:rPr lang="tr-TR" dirty="0" smtClean="0"/>
              <a:t>Ulusal Kapsayıcı Sağlık Sigortası Sistemi ile finanse edilir.</a:t>
            </a:r>
          </a:p>
          <a:p>
            <a:r>
              <a:rPr lang="tr-TR" dirty="0" smtClean="0"/>
              <a:t>Ödeme planları ve sigorta kapsamları hükümetçe belirlenir ve yönetilir.</a:t>
            </a:r>
          </a:p>
          <a:p>
            <a:r>
              <a:rPr lang="tr-TR" dirty="0" smtClean="0"/>
              <a:t>Sigorta ilaçları, diş tedavilerini ve hastane yatışlarını karşılamaktadır.</a:t>
            </a:r>
          </a:p>
          <a:p>
            <a:r>
              <a:rPr lang="tr-TR" dirty="0" smtClean="0"/>
              <a:t>ödemeler pozitif listeye göre yapılmaktadır.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10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84420" y="500062"/>
            <a:ext cx="2933700" cy="1325563"/>
          </a:xfrm>
        </p:spPr>
        <p:txBody>
          <a:bodyPr/>
          <a:lstStyle/>
          <a:p>
            <a:r>
              <a:rPr lang="tr-TR" dirty="0" smtClean="0"/>
              <a:t>Finansman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Pozitif listede yer almayan hizmetler için kişi ödeme yapmak zorundadır. (gözlük, lens, özel hastanelerde yatışlar vb.)</a:t>
            </a:r>
          </a:p>
          <a:p>
            <a:pPr algn="just"/>
            <a:r>
              <a:rPr lang="tr-TR" dirty="0" smtClean="0"/>
              <a:t>Diş hizmetlerinde de tüm hizmetler kapsamda yer almaz.</a:t>
            </a:r>
          </a:p>
          <a:p>
            <a:pPr algn="just"/>
            <a:r>
              <a:rPr lang="tr-TR" dirty="0" smtClean="0"/>
              <a:t>Dolayısıyla kimi durumlarda, bireyler hizmetin bedelini ödemek durumundadırlar.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40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09160" y="685165"/>
            <a:ext cx="2773680" cy="1325563"/>
          </a:xfrm>
        </p:spPr>
        <p:txBody>
          <a:bodyPr/>
          <a:lstStyle/>
          <a:p>
            <a:r>
              <a:rPr lang="tr-TR" dirty="0" smtClean="0"/>
              <a:t>Finansman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91410"/>
            <a:ext cx="10515600" cy="2752090"/>
          </a:xfrm>
        </p:spPr>
        <p:txBody>
          <a:bodyPr/>
          <a:lstStyle/>
          <a:p>
            <a:pPr algn="just"/>
            <a:r>
              <a:rPr lang="tr-TR" dirty="0" smtClean="0"/>
              <a:t>Sigortaların kapsamı genellikle aynıdır. Ancak gelir düzeyi yüksek bireyler ek sigorta paketleri satın alabilmektedir.</a:t>
            </a:r>
          </a:p>
          <a:p>
            <a:pPr algn="just"/>
            <a:r>
              <a:rPr lang="tr-TR" dirty="0" smtClean="0"/>
              <a:t>Sigorta toplayıcı tek değildir. Finansman yerel düzeyde örgütlenmektedir.</a:t>
            </a:r>
          </a:p>
          <a:p>
            <a:r>
              <a:rPr lang="tr-TR" dirty="0" smtClean="0"/>
              <a:t>Bu görev yerel yönetimlerin (</a:t>
            </a:r>
            <a:r>
              <a:rPr lang="tr-TR" dirty="0" err="1" smtClean="0"/>
              <a:t>municipalities</a:t>
            </a:r>
            <a:r>
              <a:rPr lang="tr-TR" dirty="0" smtClean="0"/>
              <a:t>) üzerindedir.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72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Finansman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Sigorta çalışma durumu ve ikamet yerine göre değişmektedir.</a:t>
            </a:r>
          </a:p>
          <a:p>
            <a:r>
              <a:rPr lang="tr-TR" dirty="0" smtClean="0"/>
              <a:t>Çalışan nüfus işveren tarafından sigortalanmaktadır. Ancak bireyin emekliliği işverenin sorumluluğunda değildir.</a:t>
            </a:r>
          </a:p>
          <a:p>
            <a:r>
              <a:rPr lang="tr-TR" dirty="0" smtClean="0"/>
              <a:t>Çalışmayan nüfus otomatik olarak yaşadığı bölgenin yerel yönetimi tarafından idare edilen sigorta kapsamına girer.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458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86840" y="776605"/>
            <a:ext cx="3025140" cy="1325563"/>
          </a:xfrm>
        </p:spPr>
        <p:txBody>
          <a:bodyPr/>
          <a:lstStyle/>
          <a:p>
            <a:r>
              <a:rPr lang="tr-TR" dirty="0" smtClean="0"/>
              <a:t>Finansman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97125"/>
            <a:ext cx="10515600" cy="1786255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Government</a:t>
            </a:r>
            <a:r>
              <a:rPr lang="tr-TR" dirty="0" smtClean="0"/>
              <a:t> </a:t>
            </a:r>
            <a:r>
              <a:rPr lang="tr-TR" dirty="0" err="1" smtClean="0"/>
              <a:t>Managed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Insurance</a:t>
            </a:r>
            <a:r>
              <a:rPr lang="tr-TR" dirty="0" smtClean="0"/>
              <a:t> (GMHI) </a:t>
            </a:r>
          </a:p>
          <a:p>
            <a:r>
              <a:rPr lang="tr-TR" dirty="0" err="1" smtClean="0"/>
              <a:t>Society</a:t>
            </a:r>
            <a:r>
              <a:rPr lang="tr-TR" dirty="0" smtClean="0"/>
              <a:t> </a:t>
            </a:r>
            <a:r>
              <a:rPr lang="tr-TR" dirty="0" err="1" smtClean="0"/>
              <a:t>Managed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Insurance</a:t>
            </a:r>
            <a:r>
              <a:rPr lang="tr-TR" dirty="0" smtClean="0"/>
              <a:t> (SMHI)</a:t>
            </a:r>
          </a:p>
          <a:p>
            <a:r>
              <a:rPr lang="tr-TR" dirty="0" err="1" smtClean="0"/>
              <a:t>National</a:t>
            </a:r>
            <a:r>
              <a:rPr lang="tr-TR" dirty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Insurance</a:t>
            </a:r>
            <a:r>
              <a:rPr lang="tr-TR" dirty="0" smtClean="0"/>
              <a:t> (NHI)</a:t>
            </a:r>
          </a:p>
          <a:p>
            <a:r>
              <a:rPr lang="tr-TR" dirty="0" err="1" smtClean="0"/>
              <a:t>Mutual</a:t>
            </a:r>
            <a:r>
              <a:rPr lang="tr-TR" dirty="0" smtClean="0"/>
              <a:t> </a:t>
            </a:r>
            <a:r>
              <a:rPr lang="tr-TR" dirty="0" err="1" smtClean="0"/>
              <a:t>Aid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 (Yardımlaşma Derneği) (MAS)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88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17720" y="500062"/>
            <a:ext cx="2956560" cy="1325563"/>
          </a:xfrm>
        </p:spPr>
        <p:txBody>
          <a:bodyPr/>
          <a:lstStyle/>
          <a:p>
            <a:r>
              <a:rPr lang="tr-TR" dirty="0" smtClean="0"/>
              <a:t>Finansman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GMHI yaklaşık olarak maaşın %8.2 ‘si tutarında prim hesaplar.</a:t>
            </a:r>
          </a:p>
          <a:p>
            <a:r>
              <a:rPr lang="tr-TR" dirty="0" smtClean="0"/>
              <a:t>MAS programlarında primler daha düşüktür (%3 civarında)</a:t>
            </a:r>
          </a:p>
          <a:p>
            <a:r>
              <a:rPr lang="tr-TR" dirty="0" smtClean="0"/>
              <a:t>Emeklilik tutarı ayrıca ödenir veya maaştan kesilir.</a:t>
            </a:r>
          </a:p>
          <a:p>
            <a:r>
              <a:rPr lang="tr-TR" dirty="0" smtClean="0"/>
              <a:t>Sağlık maliyetlerinin yaklaşıl 1/3 ü vergilerden karşılanır.</a:t>
            </a:r>
          </a:p>
          <a:p>
            <a:r>
              <a:rPr lang="tr-TR" dirty="0" smtClean="0"/>
              <a:t>Bireyler aynı zamanda katkı payı öderler.</a:t>
            </a:r>
          </a:p>
          <a:p>
            <a:r>
              <a:rPr lang="tr-TR" dirty="0" smtClean="0"/>
              <a:t>Sevk zinciri mevcuttur. Sevk zincirine uyulmaması halinde ek ödemeler yapılır.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5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04360" y="500062"/>
            <a:ext cx="4099560" cy="1325563"/>
          </a:xfrm>
        </p:spPr>
        <p:txBody>
          <a:bodyPr/>
          <a:lstStyle/>
          <a:p>
            <a:r>
              <a:rPr lang="tr-TR" dirty="0" smtClean="0"/>
              <a:t>Hizmet Sunumu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Belediyeler sağlık sunumunda rol oynarlar.</a:t>
            </a:r>
          </a:p>
          <a:p>
            <a:r>
              <a:rPr lang="tr-TR" dirty="0" smtClean="0"/>
              <a:t>Birey istediği basamağa başvurmakta özgür. Ancak basamaklar arasında ciddi katkı payı farkı mevcut.</a:t>
            </a:r>
          </a:p>
          <a:p>
            <a:r>
              <a:rPr lang="tr-TR" dirty="0" err="1" smtClean="0"/>
              <a:t>Hastanecilikte</a:t>
            </a:r>
            <a:r>
              <a:rPr lang="tr-TR" dirty="0" smtClean="0"/>
              <a:t> özel sektör önemli rol oynamaktadır.</a:t>
            </a:r>
          </a:p>
          <a:p>
            <a:r>
              <a:rPr lang="tr-TR" dirty="0" smtClean="0"/>
              <a:t>Kamu hastanelerinin yönetiminde de özel yönetim şirketleri rol almaktadır.</a:t>
            </a:r>
          </a:p>
          <a:p>
            <a:r>
              <a:rPr lang="tr-TR" dirty="0" smtClean="0"/>
              <a:t>Özellikle ayaktan başvurularda bireyler özel hastaneleri tercih etmektedirler.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1617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Hizmet Sunumu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Birinci basamak neredeyse tamamen özel sektör. Hastanelerin de %80’ini özel.</a:t>
            </a:r>
          </a:p>
          <a:p>
            <a:r>
              <a:rPr lang="tr-TR" dirty="0" smtClean="0"/>
              <a:t>Aile hekimliği ve bir hekime kayıt olma zorunluluğu yok.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143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349</Words>
  <Application>Microsoft Office PowerPoint</Application>
  <PresentationFormat>Geniş ekran</PresentationFormat>
  <Paragraphs>44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Japonya Sağlık Sistemi</vt:lpstr>
      <vt:lpstr>Finansman</vt:lpstr>
      <vt:lpstr>Finansman</vt:lpstr>
      <vt:lpstr>Finansman</vt:lpstr>
      <vt:lpstr>Finansman</vt:lpstr>
      <vt:lpstr>Finansman</vt:lpstr>
      <vt:lpstr>Finansman</vt:lpstr>
      <vt:lpstr>Hizmet Sunumu</vt:lpstr>
      <vt:lpstr>Hizmet Sunumu</vt:lpstr>
      <vt:lpstr>Hizmet Sunumu</vt:lpstr>
      <vt:lpstr>Teşekkürler.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Japonya Sağlık Sistemi</dc:title>
  <dc:creator>D</dc:creator>
  <cp:lastModifiedBy>D</cp:lastModifiedBy>
  <cp:revision>8</cp:revision>
  <dcterms:created xsi:type="dcterms:W3CDTF">2016-12-19T13:33:38Z</dcterms:created>
  <dcterms:modified xsi:type="dcterms:W3CDTF">2016-12-19T17:36:26Z</dcterms:modified>
</cp:coreProperties>
</file>