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300" r:id="rId16"/>
    <p:sldId id="30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7591-B953-4123-B2EB-0C0359D6E147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A9A1-8167-40D7-9D0D-54787E6F30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1899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9629BA-9E5B-47B4-9844-89A5C53692D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84213" y="1916832"/>
            <a:ext cx="7848600" cy="2663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 YARDIM </a:t>
            </a:r>
          </a:p>
          <a:p>
            <a:pPr algn="ctr"/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BİLGİLER</a:t>
            </a:r>
            <a:endParaRPr lang="tr-T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2292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AKADEMİ AKAD</a:t>
            </a: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ÖZEL EĞİTİM MERKEZİ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340258" cy="137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225517" y="4098558"/>
            <a:ext cx="1874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dirty="0">
                <a:solidFill>
                  <a:schemeClr val="bg1"/>
                </a:solidFill>
                <a:latin typeface="Tahoma" pitchFamily="34" charset="0"/>
              </a:rPr>
              <a:t>112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2037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112 Ararken Dikkat Dilecekler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95536" y="126876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00CC"/>
                </a:solidFill>
              </a:rPr>
              <a:t>* Sakin olunmalı ya da sakin olan bir kişinin araması sağlanmalı,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*112 merkezi tarafından sorulan sorulara net bir şekilde cevap verilmeli,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*Kesin yer ve adres bilgileri verilirken, olayın olduğu yere yakın bir caddenin ya da çok bilinen bir yerin adı verilmeli,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 Kimin, hangi numaradan aradığı bildirilmeli,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*Hasta/yaralı(</a:t>
            </a:r>
            <a:r>
              <a:rPr lang="tr-TR" sz="2400" dirty="0" err="1" smtClean="0">
                <a:solidFill>
                  <a:srgbClr val="0000CC"/>
                </a:solidFill>
              </a:rPr>
              <a:t>lar</a:t>
            </a:r>
            <a:r>
              <a:rPr lang="tr-TR" sz="2400" dirty="0" smtClean="0">
                <a:solidFill>
                  <a:srgbClr val="0000CC"/>
                </a:solidFill>
              </a:rPr>
              <a:t>)</a:t>
            </a:r>
            <a:r>
              <a:rPr lang="tr-TR" sz="2400" dirty="0" err="1" smtClean="0">
                <a:solidFill>
                  <a:srgbClr val="0000CC"/>
                </a:solidFill>
              </a:rPr>
              <a:t>ın</a:t>
            </a:r>
            <a:r>
              <a:rPr lang="tr-TR" sz="2400" dirty="0" smtClean="0">
                <a:solidFill>
                  <a:srgbClr val="0000CC"/>
                </a:solidFill>
              </a:rPr>
              <a:t> adı ve olayın tanımı yapılmalı,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 Hasta/yaralı sayısı ve durumu bildirilmeli,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 Eğer herhangi bir ilkyardım uygulaması yapıldıysa nasıl bir yardım verildiği belirtilmeli,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*112 hattında bilgi alan kişi, gerekli olan tüm bilgileri aldığını söyleyinceye kadar telefon kapatılmamalıdır.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1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KURTARMAK (MÜDAHALE)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484784"/>
            <a:ext cx="446449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tr-TR" sz="2800" b="1" dirty="0">
              <a:solidFill>
                <a:srgbClr val="0000CC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elektr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9714" y="1772816"/>
            <a:ext cx="3402721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8 Dikdörtgen"/>
          <p:cNvSpPr/>
          <p:nvPr/>
        </p:nvSpPr>
        <p:spPr>
          <a:xfrm>
            <a:off x="467544" y="2476053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Olay yerinde hasta / yaralılara müdahale hızlı ancak sakin bir şekilde yapılmalıdır.</a:t>
            </a:r>
            <a:endParaRPr lang="tr-T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936402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İLKYARDIMCININ ÖNCELİKLE </a:t>
            </a: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YAPMASI GEREKENLER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lg\Pictures\imagesCAW4RQ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248297" cy="2248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Dikdörtgen"/>
          <p:cNvSpPr/>
          <p:nvPr/>
        </p:nvSpPr>
        <p:spPr>
          <a:xfrm>
            <a:off x="467544" y="1412776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Hasta / yaralıların durumu değerlendirilir (ABC) ve öncelikli müdahale edilecekler belirlenir,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Hasta/yaralının korku ve endişeleri giderilir,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Hasta/yaralıya müdahalede yardımcı olacak kişiler organize edilir,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Hasta/yaralının durumunun ağırlaşmasını önlemek için kendi kişisel olanakları ile gerekli müdahalelerde bulunulur,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Kırıklara yerinde müdahale edilir,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 sıcak tutulur,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Hasta/yaralının yarasını görmesine izin verilmez,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Hasta/yaralıyı hareket ettirmeden müdahale yapılır,</a:t>
            </a: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rgbClr val="0000CC"/>
                </a:solidFill>
              </a:rPr>
              <a:t> Hasta/yaralının en uygun yöntemlerle en yakın sağlık kuruluşuna sevki sağlanır (112) (Ancak, ağır hasta/yaralı bir kişi hayati tehlikede olmadığı sürece asla yerinden kıpırdatılmamalıdır).</a:t>
            </a:r>
            <a:endParaRPr lang="tr-TR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g\Pictures\imagesCAW4RQ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152"/>
          <a:stretch/>
        </p:blipFill>
        <p:spPr bwMode="auto">
          <a:xfrm>
            <a:off x="6800313" y="2708920"/>
            <a:ext cx="2236183" cy="31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936402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İLKYARDIMCININ </a:t>
            </a:r>
          </a:p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ÖZELLİKLERİ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484784"/>
            <a:ext cx="77048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İnsan vücudu ile ilgili temel bilgilere sahip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olmalı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Önce kendi can güvenliğini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korumalı, dikkatli olmalı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Sakin olmalı,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kendine </a:t>
            </a: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güvenli ve pratik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olmalı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Eldeki olanakları değerlendirebilmeli </a:t>
            </a:r>
            <a:endParaRPr lang="tr-TR" sz="2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Olayı anında ve doğru olarak (112) haber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vermeli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Çevredeki kişileri organize edebilmeli ve </a:t>
            </a:r>
            <a:endParaRPr lang="tr-TR" sz="2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bu </a:t>
            </a: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kişilerden </a:t>
            </a:r>
            <a:r>
              <a:rPr lang="tr-TR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yararlanabilmeli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İyi bir iletişim becerisine sahip olmalı</a:t>
            </a:r>
          </a:p>
          <a:p>
            <a:endParaRPr lang="tr-TR" sz="2200" b="1" dirty="0">
              <a:solidFill>
                <a:srgbClr val="0000CC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2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2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4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10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5831160" y="2328664"/>
            <a:ext cx="3133328" cy="2232248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4030960" y="2276872"/>
            <a:ext cx="3133328" cy="2232248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2014736" y="2328664"/>
            <a:ext cx="3133328" cy="2232248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0" y="2366392"/>
            <a:ext cx="3133328" cy="2232248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YAŞAM </a:t>
            </a: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KURTARMA ZİNCİRİ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Dikdörtgen"/>
          <p:cNvSpPr/>
          <p:nvPr/>
        </p:nvSpPr>
        <p:spPr>
          <a:xfrm>
            <a:off x="2663757" y="2917393"/>
            <a:ext cx="2412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Olay yerinde  </a:t>
            </a:r>
          </a:p>
          <a:p>
            <a:pPr algn="ctr"/>
            <a:r>
              <a:rPr lang="tr-TR" sz="2000" b="1" dirty="0" smtClean="0"/>
              <a:t>TYD</a:t>
            </a:r>
          </a:p>
          <a:p>
            <a:pPr algn="ctr"/>
            <a:r>
              <a:rPr lang="tr-TR" sz="2000" b="1" dirty="0" smtClean="0"/>
              <a:t> yapılması</a:t>
            </a:r>
            <a:endParaRPr lang="tr-TR" sz="2000" dirty="0"/>
          </a:p>
        </p:txBody>
      </p:sp>
      <p:sp>
        <p:nvSpPr>
          <p:cNvPr id="22" name="21 Dikdörtgen"/>
          <p:cNvSpPr/>
          <p:nvPr/>
        </p:nvSpPr>
        <p:spPr>
          <a:xfrm>
            <a:off x="4788024" y="2852936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Ambulans ekiplerince müdahaleler yapılması</a:t>
            </a:r>
            <a:endParaRPr lang="tr-TR" sz="2000" dirty="0"/>
          </a:p>
        </p:txBody>
      </p:sp>
      <p:sp>
        <p:nvSpPr>
          <p:cNvPr id="23" name="22 Dikdörtgen"/>
          <p:cNvSpPr/>
          <p:nvPr/>
        </p:nvSpPr>
        <p:spPr>
          <a:xfrm>
            <a:off x="6876256" y="2852936"/>
            <a:ext cx="2123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Hastane acil servislerinde müdahale yapılmasıdır.</a:t>
            </a:r>
            <a:endParaRPr lang="tr-TR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6024" y="2996952"/>
            <a:ext cx="2483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000" b="1" dirty="0" smtClean="0"/>
              <a:t>Sağlık kuruluşuna</a:t>
            </a:r>
          </a:p>
          <a:p>
            <a:pPr algn="ctr" eaLnBrk="0" hangingPunct="0"/>
            <a:r>
              <a:rPr lang="tr-TR" sz="2000" b="1" dirty="0" smtClean="0"/>
              <a:t> haber verilmesi</a:t>
            </a: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0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5" grpId="0" animBg="1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İLKYARDIMIN ABC 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07504" y="177281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Bilinç kontrol edilmeli, </a:t>
            </a:r>
          </a:p>
          <a:p>
            <a:endParaRPr lang="tr-TR" sz="2800" dirty="0" smtClean="0">
              <a:solidFill>
                <a:srgbClr val="0000CC"/>
              </a:solidFill>
            </a:endParaRPr>
          </a:p>
          <a:p>
            <a:r>
              <a:rPr lang="tr-TR" sz="2800" dirty="0" smtClean="0">
                <a:solidFill>
                  <a:srgbClr val="0000CC"/>
                </a:solidFill>
              </a:rPr>
              <a:t>bilinç kapalı ise aşağıdakiler hızla değerlendirilmelidir:</a:t>
            </a:r>
          </a:p>
          <a:p>
            <a:endParaRPr lang="tr-TR" sz="2800" b="1" dirty="0" smtClean="0">
              <a:solidFill>
                <a:srgbClr val="0000CC"/>
              </a:solidFill>
            </a:endParaRPr>
          </a:p>
          <a:p>
            <a:pPr marL="514350" indent="-514350">
              <a:buAutoNum type="alphaUcPeriod"/>
            </a:pPr>
            <a:r>
              <a:rPr lang="tr-TR" sz="2800" b="1" dirty="0" smtClean="0">
                <a:solidFill>
                  <a:srgbClr val="0000CC"/>
                </a:solidFill>
              </a:rPr>
              <a:t>Hava yolu açıklığının değerlendirilmesi</a:t>
            </a:r>
          </a:p>
          <a:p>
            <a:pPr marL="514350" indent="-514350">
              <a:buAutoNum type="alphaUcPeriod"/>
            </a:pPr>
            <a:endParaRPr lang="tr-TR" sz="2800" b="1" dirty="0" smtClean="0">
              <a:solidFill>
                <a:srgbClr val="0000CC"/>
              </a:solidFill>
            </a:endParaRPr>
          </a:p>
          <a:p>
            <a:r>
              <a:rPr lang="tr-TR" sz="2800" b="1" dirty="0" smtClean="0">
                <a:solidFill>
                  <a:srgbClr val="0000CC"/>
                </a:solidFill>
              </a:rPr>
              <a:t>B. Solunumun değerlendirilmesi ( Bak-Dinle-Hisset)</a:t>
            </a:r>
          </a:p>
          <a:p>
            <a:endParaRPr lang="tr-TR" sz="2800" b="1" dirty="0" smtClean="0">
              <a:solidFill>
                <a:srgbClr val="0000CC"/>
              </a:solidFill>
            </a:endParaRPr>
          </a:p>
          <a:p>
            <a:r>
              <a:rPr lang="tr-TR" sz="2800" b="1" dirty="0" smtClean="0">
                <a:solidFill>
                  <a:srgbClr val="0000CC"/>
                </a:solidFill>
              </a:rPr>
              <a:t>C. Dolaşımın değerlendirilmesi</a:t>
            </a:r>
          </a:p>
          <a:p>
            <a:r>
              <a:rPr lang="tr-TR" sz="2800" b="1" dirty="0" smtClean="0">
                <a:solidFill>
                  <a:srgbClr val="0000CC"/>
                </a:solidFill>
              </a:rPr>
              <a:t>(Şah damarından 5 saniye nabız alınarak yapılır)</a:t>
            </a:r>
            <a:endParaRPr lang="tr-TR" sz="2800" dirty="0">
              <a:solidFill>
                <a:srgbClr val="0000CC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1339766" cy="16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553871"/>
            <a:ext cx="1296144" cy="18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359" y="4653136"/>
            <a:ext cx="183614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1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691779" y="2780928"/>
            <a:ext cx="5904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4400" b="1" dirty="0" smtClean="0">
                <a:solidFill>
                  <a:srgbClr val="FF0000"/>
                </a:solidFill>
                <a:latin typeface="+mj-lt"/>
              </a:rPr>
              <a:t>SORULARINIZ….. </a:t>
            </a:r>
            <a:endParaRPr lang="tr-TR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07904" y="1268760"/>
            <a:ext cx="4968552" cy="4641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Herhangi bir kaza veya yaşamı tehlikeye düşüren bir durumda, sağlık görevlilerinin yardımı sağlanıncaya kadar, hayatın kurtarılması ya da durumun kötüye gitmesini önleyebilmek amacı ile olay yerinde, </a:t>
            </a:r>
            <a:r>
              <a:rPr lang="tr-TR" sz="2800" b="1" dirty="0" smtClean="0">
                <a:solidFill>
                  <a:srgbClr val="0000CC"/>
                </a:solidFill>
              </a:rPr>
              <a:t>tıbbi araç</a:t>
            </a:r>
          </a:p>
          <a:p>
            <a:r>
              <a:rPr lang="tr-TR" sz="2800" b="1" dirty="0" smtClean="0">
                <a:solidFill>
                  <a:srgbClr val="0000CC"/>
                </a:solidFill>
              </a:rPr>
              <a:t>gereç aranmaksızın, mevcut araç ve gereçlerle yapılan ilaçsız uygulamalardır.</a:t>
            </a:r>
            <a:endParaRPr lang="tr-TR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8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lkyardımsunum"/>
          <p:cNvPicPr>
            <a:picLocks noChangeAspect="1" noChangeArrowheads="1"/>
          </p:cNvPicPr>
          <p:nvPr/>
        </p:nvPicPr>
        <p:blipFill>
          <a:blip r:embed="rId4" cstate="print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90182"/>
            <a:ext cx="3021657" cy="467032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5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ACİL TEDAVİ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9082" y="2060848"/>
            <a:ext cx="3703498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um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6" t="31166" r="15042" b="5833"/>
          <a:stretch>
            <a:fillRect/>
          </a:stretch>
        </p:blipFill>
        <p:spPr>
          <a:xfrm>
            <a:off x="179512" y="1844824"/>
            <a:ext cx="4681538" cy="352839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9 Dikdörtgen"/>
          <p:cNvSpPr/>
          <p:nvPr/>
        </p:nvSpPr>
        <p:spPr>
          <a:xfrm>
            <a:off x="5004048" y="2406367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Acil tedavi ünitelerinde, hasta/yaralılara doktor ve sağlık personeli tarafından yapılan tıbbi müdahalelerdir.</a:t>
            </a:r>
            <a:endParaRPr lang="tr-T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 - ACİL TEDAVİ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4048" y="2060848"/>
            <a:ext cx="384853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Tx/>
              <a:buNone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visualphotos.com/photo/2x4585022/doctor_performing_cpr_on_asian_patient_in_the_bld033657.jpg"/>
          <p:cNvPicPr>
            <a:picLocks noChangeAspect="1" noChangeArrowheads="1"/>
          </p:cNvPicPr>
          <p:nvPr/>
        </p:nvPicPr>
        <p:blipFill>
          <a:blip r:embed="rId4" cstate="print"/>
          <a:srcRect b="4876"/>
          <a:stretch>
            <a:fillRect/>
          </a:stretch>
        </p:blipFill>
        <p:spPr bwMode="auto">
          <a:xfrm>
            <a:off x="2195736" y="1244171"/>
            <a:ext cx="4464496" cy="3048925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144016" y="427741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Acil tedavi bu konuda ehliyetli kişilerce gerekli donanımla yapılan müdahale olmasına karşın, ilkyardım bu konuda eğitim almış herkesin olayın olduğu yerde bulabildiği malzemeleri kullanarak yaptığı hayat kurtarıcı müdahaledir.</a:t>
            </a:r>
          </a:p>
        </p:txBody>
      </p:sp>
    </p:spTree>
    <p:extLst>
      <p:ext uri="{BB962C8B-B14F-4D97-AF65-F5344CB8AC3E}">
        <p14:creationId xmlns="" xmlns:p14="http://schemas.microsoft.com/office/powerpoint/2010/main" val="3303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İLKYARDIMCI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88024" y="2060848"/>
            <a:ext cx="4064556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 descr="E:\imagesCA1E8N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960440" cy="3804790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4248472" y="249289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İlkyardım tanımında belirtilen amaç doğrultusunda hasta veya yaralıya tıbbi araç gereç aranmaksızın mevcut araç gereçlerle, ilaçsız uygulamaları yapan eğitim almış kişi ya da kişilerdir.</a:t>
            </a:r>
            <a:endParaRPr lang="tr-T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İLKYARDIMIN AMAÇLARI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9792" y="2060848"/>
            <a:ext cx="625690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CC"/>
                </a:solidFill>
                <a:latin typeface="Arial" charset="0"/>
              </a:rPr>
              <a:t>Hayati tehlikeyi ortadan kaldırmak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800" dirty="0" smtClean="0">
              <a:solidFill>
                <a:srgbClr val="0000CC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CC"/>
                </a:solidFill>
                <a:latin typeface="Arial" charset="0"/>
              </a:rPr>
              <a:t>Yaşamsal fonksiyonları sürdürmek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800" dirty="0" smtClean="0">
              <a:solidFill>
                <a:srgbClr val="0000CC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CC"/>
                </a:solidFill>
                <a:latin typeface="Arial" charset="0"/>
              </a:rPr>
              <a:t>Kötüleşmeyi önlemek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800" dirty="0" smtClean="0">
              <a:solidFill>
                <a:srgbClr val="0000CC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CC"/>
                </a:solidFill>
                <a:latin typeface="Arial" charset="0"/>
              </a:rPr>
              <a:t>İyileşmeyi sağlamak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roken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60847"/>
            <a:ext cx="2061840" cy="324662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41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İLKYARDIMIN TEMEL UYGULAMALARI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2060848"/>
            <a:ext cx="489654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0000CC"/>
                </a:solidFill>
              </a:rPr>
              <a:t>Korumak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32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0000CC"/>
                </a:solidFill>
              </a:rPr>
              <a:t>Bildirmek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32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0000CC"/>
                </a:solidFill>
              </a:rPr>
              <a:t>Kurtarmak</a:t>
            </a:r>
            <a:endParaRPr lang="tr-TR" sz="3200" b="1" dirty="0">
              <a:solidFill>
                <a:srgbClr val="0000CC"/>
              </a:solidFill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baseline="0" dirty="0" smtClean="0">
              <a:solidFill>
                <a:srgbClr val="0000CC"/>
              </a:solidFill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endParaRPr lang="tr-TR" sz="2400" baseline="0" dirty="0">
              <a:solidFill>
                <a:srgbClr val="0000CC"/>
              </a:solidFill>
              <a:cs typeface="Arial" pitchFamily="34" charset="0"/>
            </a:endParaRPr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9805" y="2924175"/>
            <a:ext cx="2160587" cy="29559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26132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KORUMAK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8" t="15234" r="3932" b="11678"/>
          <a:stretch>
            <a:fillRect/>
          </a:stretch>
        </p:blipFill>
        <p:spPr>
          <a:xfrm>
            <a:off x="4716214" y="4293096"/>
            <a:ext cx="4032250" cy="21034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CRW_8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3555699"/>
            <a:ext cx="2519820" cy="260960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9 Dikdörtgen"/>
          <p:cNvSpPr/>
          <p:nvPr/>
        </p:nvSpPr>
        <p:spPr>
          <a:xfrm>
            <a:off x="539552" y="1556792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Kaza sonuçlarının ağırlaşmasını önlemek için olay yerinin değerlendirilmesini kapsar. En önemli işlem olay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yerinde oluşabilecek tehlikeleri belirleyerek güvenli bir çevre oluşturmaktır.</a:t>
            </a:r>
            <a:endParaRPr lang="tr-T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2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2037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BİLDİRMEK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layt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66" y="2564904"/>
            <a:ext cx="2952329" cy="221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Dikdörtgen"/>
          <p:cNvSpPr/>
          <p:nvPr/>
        </p:nvSpPr>
        <p:spPr>
          <a:xfrm>
            <a:off x="323528" y="1340769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Olay / kaza mümkün olduğu kadar hızlı bir şekilde telefon veya diğer kişiler aracılığı ile gerekli yardım kuruluşlarına bildirilmelidir. 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Türkiye'de ilkyardım gerektiren her durumda telefon iletişimleri, </a:t>
            </a:r>
            <a:r>
              <a:rPr lang="tr-TR" sz="2800" b="1" dirty="0" smtClean="0">
                <a:solidFill>
                  <a:srgbClr val="0000CC"/>
                </a:solidFill>
              </a:rPr>
              <a:t>112 acil </a:t>
            </a:r>
            <a:r>
              <a:rPr lang="tr-TR" sz="2800" dirty="0" smtClean="0">
                <a:solidFill>
                  <a:srgbClr val="0000CC"/>
                </a:solidFill>
              </a:rPr>
              <a:t>telefon numarası üzerinden gerçekleştirilir.</a:t>
            </a:r>
            <a:endParaRPr lang="tr-TR" sz="2800" dirty="0">
              <a:solidFill>
                <a:srgbClr val="0000CC"/>
              </a:solidFill>
            </a:endParaRPr>
          </a:p>
        </p:txBody>
      </p:sp>
      <p:pic>
        <p:nvPicPr>
          <p:cNvPr id="11" name="Picture 6" descr="Telef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1196752"/>
            <a:ext cx="1081088" cy="10810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03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588</Words>
  <Application>Microsoft Office PowerPoint</Application>
  <PresentationFormat>Ekran Gösterisi (4:3)</PresentationFormat>
  <Paragraphs>147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okan erol</cp:lastModifiedBy>
  <cp:revision>55</cp:revision>
  <dcterms:created xsi:type="dcterms:W3CDTF">2011-11-17T19:49:57Z</dcterms:created>
  <dcterms:modified xsi:type="dcterms:W3CDTF">2013-07-02T16:34:00Z</dcterms:modified>
</cp:coreProperties>
</file>