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58" r:id="rId5"/>
    <p:sldId id="259" r:id="rId6"/>
    <p:sldId id="266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66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8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248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090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04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2400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968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052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5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986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12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63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63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43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15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78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47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0CBC2C6-C8FE-4B15-BDB2-32F4E3B7308D}" type="datetimeFigureOut">
              <a:rPr lang="tr-TR" smtClean="0"/>
              <a:t>22.02.2016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2240068-99BC-4C12-B0A2-C5F01569D18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2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502371" y="2361063"/>
            <a:ext cx="5041127" cy="1269906"/>
          </a:xfrm>
        </p:spPr>
        <p:txBody>
          <a:bodyPr/>
          <a:lstStyle/>
          <a:p>
            <a:r>
              <a:rPr lang="tr-TR" dirty="0" smtClean="0"/>
              <a:t>İlaç Ekonomisi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99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Eşdeğer İlaç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İlaç harcamaları toplam sağlık harcamaları içinde büyük bir paya sahiptir.</a:t>
            </a:r>
          </a:p>
          <a:p>
            <a:r>
              <a:rPr lang="tr-TR" dirty="0" smtClean="0"/>
              <a:t>Artan maliyetler için </a:t>
            </a:r>
            <a:r>
              <a:rPr lang="tr-TR" b="1" dirty="0" smtClean="0"/>
              <a:t>eşdeğer ilaçlar </a:t>
            </a:r>
            <a:r>
              <a:rPr lang="tr-TR" dirty="0" smtClean="0"/>
              <a:t>giderek önem kazanmaktadır.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i="1" dirty="0" smtClean="0"/>
              <a:t>Eşdeğer ilaç</a:t>
            </a:r>
            <a:r>
              <a:rPr lang="tr-TR" i="1" dirty="0" smtClean="0"/>
              <a:t>; ilacın, buluşu yapan firmalar tarafından alınan patent koruma süresi bittikten sonra, bu ürünler referans alınarak üretilen aynı özelliklere sahip, aynı tedaviye sahip olduğu bilimsel olarak kanıtlanan ilaçlardır.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i="1" u="sng" dirty="0" smtClean="0"/>
              <a:t>Eşdeğer ilaçlar, referans ilacın koruma süresi bittikten sonra piyasaya sürülebilir.</a:t>
            </a:r>
          </a:p>
        </p:txBody>
      </p:sp>
    </p:spTree>
    <p:extLst>
      <p:ext uri="{BB962C8B-B14F-4D97-AF65-F5344CB8AC3E}">
        <p14:creationId xmlns:p14="http://schemas.microsoft.com/office/powerpoint/2010/main" val="8114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977" y="2944694"/>
            <a:ext cx="8944389" cy="2050386"/>
          </a:xfrm>
        </p:spPr>
        <p:txBody>
          <a:bodyPr/>
          <a:lstStyle/>
          <a:p>
            <a:pPr algn="just"/>
            <a:r>
              <a:rPr lang="tr-TR" dirty="0" smtClean="0"/>
              <a:t>Yeni etken madde ve ilaç üretimi AR-GE maliyeti gerektirir.</a:t>
            </a:r>
          </a:p>
          <a:p>
            <a:pPr algn="just"/>
            <a:r>
              <a:rPr lang="tr-TR" dirty="0" smtClean="0"/>
              <a:t>Buluşu yapan firmanın bu maliyetini geri alabilmesi için patent süresi boyunca piyasada tek olması sağlanır.</a:t>
            </a:r>
          </a:p>
          <a:p>
            <a:pPr algn="just"/>
            <a:r>
              <a:rPr lang="tr-TR" dirty="0" smtClean="0"/>
              <a:t>Eşdeğer ilaç üreticileri, AR-GE maliyetine katlanmadıkları için ilacı daha az maliyetle üretirler. Bu yüzden daha ucuzdur.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tr-TR" dirty="0" smtClean="0"/>
              <a:t>Eşdeğer İlaç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4563896"/>
            <a:ext cx="3197182" cy="141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05079" y="1082850"/>
            <a:ext cx="8761413" cy="706964"/>
          </a:xfrm>
        </p:spPr>
        <p:txBody>
          <a:bodyPr/>
          <a:lstStyle/>
          <a:p>
            <a:r>
              <a:rPr lang="tr-TR" dirty="0" smtClean="0"/>
              <a:t>Eşdeğer İlaç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282" y="2685387"/>
            <a:ext cx="10500233" cy="3416300"/>
          </a:xfrm>
        </p:spPr>
        <p:txBody>
          <a:bodyPr/>
          <a:lstStyle/>
          <a:p>
            <a:r>
              <a:rPr lang="tr-TR" dirty="0" smtClean="0"/>
              <a:t>Ülkeler eş değer ilaç ihracatı ve kullanımıyla tasarruflar sağlamaktadır(Hindistan, İsrail, İrlanda, Güney Kore)</a:t>
            </a:r>
          </a:p>
          <a:p>
            <a:r>
              <a:rPr lang="tr-TR" dirty="0" smtClean="0"/>
              <a:t>Ülkemizde de eş değer ilaç kullanımına uygun zemin sağlanmalıdır.</a:t>
            </a:r>
          </a:p>
          <a:p>
            <a:r>
              <a:rPr lang="tr-TR" dirty="0" smtClean="0"/>
              <a:t>Eş değer ilaç kullanımında katkı payının olmaması, üreticinin vergi oranlarının düşürülmesi, hekimlerin ve ilaç tüketicilerinin bilinçlendirilmesi bu amaca hizmet edebilir.</a:t>
            </a:r>
          </a:p>
          <a:p>
            <a:r>
              <a:rPr lang="tr-TR" dirty="0" smtClean="0"/>
              <a:t>ABD’ de mevcut olan FDA(</a:t>
            </a:r>
            <a:r>
              <a:rPr lang="tr-TR" dirty="0" err="1" smtClean="0"/>
              <a:t>Food</a:t>
            </a:r>
            <a:r>
              <a:rPr lang="tr-TR" dirty="0" smtClean="0"/>
              <a:t> and </a:t>
            </a:r>
            <a:r>
              <a:rPr lang="tr-TR" dirty="0" err="1" smtClean="0"/>
              <a:t>Drug</a:t>
            </a:r>
            <a:r>
              <a:rPr lang="tr-TR" dirty="0" smtClean="0"/>
              <a:t> Administration) gibi denetimci gücü olan ve kural koyabilen bir yapıya ihtiyacımız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1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 Fiyatını Arttıran Etkenler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4275" y="2603500"/>
            <a:ext cx="10822674" cy="3416300"/>
          </a:xfrm>
        </p:spPr>
        <p:txBody>
          <a:bodyPr/>
          <a:lstStyle/>
          <a:p>
            <a:r>
              <a:rPr lang="tr-TR" dirty="0" smtClean="0"/>
              <a:t>İlaç fiyatının en büyük artış neden AR-GE maliyetleridir.</a:t>
            </a:r>
          </a:p>
          <a:p>
            <a:r>
              <a:rPr lang="tr-TR" dirty="0" smtClean="0"/>
              <a:t>Patent hakkı nedeniyle patent sahibine yapılan ödemeler.</a:t>
            </a:r>
          </a:p>
          <a:p>
            <a:r>
              <a:rPr lang="tr-TR" dirty="0" smtClean="0"/>
              <a:t>Yaşlı nüfus artışı. Mükerrer hastane ziyaretleri ile alınan gereksiz ilaçlar</a:t>
            </a:r>
          </a:p>
          <a:p>
            <a:r>
              <a:rPr lang="tr-TR" dirty="0" smtClean="0"/>
              <a:t>İlaç sektöründeki reklam</a:t>
            </a:r>
          </a:p>
          <a:p>
            <a:r>
              <a:rPr lang="tr-TR" dirty="0" err="1" smtClean="0"/>
              <a:t>Polifarmasi</a:t>
            </a:r>
            <a:r>
              <a:rPr lang="tr-TR" dirty="0" smtClean="0"/>
              <a:t>*</a:t>
            </a:r>
          </a:p>
          <a:p>
            <a:pPr marL="0" indent="0">
              <a:buNone/>
            </a:pPr>
            <a:r>
              <a:rPr lang="tr-TR" i="1" dirty="0"/>
              <a:t> </a:t>
            </a:r>
            <a:r>
              <a:rPr lang="tr-TR" i="1" dirty="0" smtClean="0"/>
              <a:t>*</a:t>
            </a:r>
            <a:r>
              <a:rPr lang="tr-TR" i="1" dirty="0" err="1" smtClean="0"/>
              <a:t>Polifarmasi</a:t>
            </a:r>
            <a:r>
              <a:rPr lang="tr-TR" i="1" dirty="0" smtClean="0"/>
              <a:t>; hastanın tedavisinde gereksiz tek bir ilacın bulunmasından iki ya da daha fazla ilaç bulunmasına kadar giden süreç. İnsan sağlığına zarar verir.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932" y="2794387"/>
            <a:ext cx="2196353" cy="1241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18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OCT(</a:t>
            </a:r>
            <a:r>
              <a:rPr lang="tr-TR" dirty="0" err="1" smtClean="0"/>
              <a:t>Over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Counter) (</a:t>
            </a:r>
            <a:r>
              <a:rPr lang="tr-TR" dirty="0" err="1" smtClean="0"/>
              <a:t>Tezgahüstü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3319" y="2971989"/>
            <a:ext cx="8761411" cy="2296046"/>
          </a:xfrm>
        </p:spPr>
        <p:txBody>
          <a:bodyPr/>
          <a:lstStyle/>
          <a:p>
            <a:pPr algn="just"/>
            <a:r>
              <a:rPr lang="tr-TR" dirty="0" err="1" smtClean="0"/>
              <a:t>Oct</a:t>
            </a:r>
            <a:r>
              <a:rPr lang="tr-TR" dirty="0" smtClean="0"/>
              <a:t> reçetesiz ilaç anlamına gelmektedir.</a:t>
            </a:r>
          </a:p>
          <a:p>
            <a:pPr algn="just"/>
            <a:r>
              <a:rPr lang="tr-TR" dirty="0" smtClean="0"/>
              <a:t>Reçeteli ya da reçetesiz tüm ilaçlar eczanelerde satılır.</a:t>
            </a:r>
          </a:p>
          <a:p>
            <a:pPr algn="just"/>
            <a:r>
              <a:rPr lang="tr-TR" dirty="0" smtClean="0"/>
              <a:t>Reçetesiz ilaç durumunda eczacıya büyük bir sorumluluk düşmektedir.</a:t>
            </a:r>
          </a:p>
          <a:p>
            <a:pPr algn="just"/>
            <a:r>
              <a:rPr lang="tr-TR" dirty="0" smtClean="0"/>
              <a:t>Özellikle ağrı kesici ilaçlarında </a:t>
            </a:r>
            <a:r>
              <a:rPr lang="tr-TR" dirty="0" err="1" smtClean="0"/>
              <a:t>reçeteziz</a:t>
            </a:r>
            <a:r>
              <a:rPr lang="tr-TR" dirty="0" smtClean="0"/>
              <a:t> alımlar yüksektir.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517" y="4120012"/>
            <a:ext cx="2971800" cy="15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43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GSS ve İlaç Ekonomisi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5" y="2603500"/>
            <a:ext cx="10118096" cy="3416300"/>
          </a:xfrm>
        </p:spPr>
        <p:txBody>
          <a:bodyPr/>
          <a:lstStyle/>
          <a:p>
            <a:pPr algn="just"/>
            <a:r>
              <a:rPr lang="tr-TR" dirty="0" smtClean="0"/>
              <a:t>İlaç Takip Sistemi ve MEDULA, GSS ile sağlık tesisleri arasında </a:t>
            </a:r>
            <a:r>
              <a:rPr lang="tr-TR" u="sng" dirty="0" smtClean="0"/>
              <a:t>ilaç fatura bilgisini elektronik ortamda toplamak</a:t>
            </a:r>
            <a:r>
              <a:rPr lang="tr-TR" dirty="0" smtClean="0"/>
              <a:t>, </a:t>
            </a:r>
            <a:r>
              <a:rPr lang="tr-TR" u="sng" dirty="0" smtClean="0"/>
              <a:t>hizmetlerin ödemesini gerçekleştirmek</a:t>
            </a:r>
            <a:r>
              <a:rPr lang="tr-TR" dirty="0" smtClean="0"/>
              <a:t> için oluşturulmuştur.</a:t>
            </a:r>
          </a:p>
          <a:p>
            <a:pPr algn="just"/>
            <a:r>
              <a:rPr lang="tr-TR" dirty="0" smtClean="0"/>
              <a:t>SGK ile anlaşmalı hastanelerden çıkan tüm rapor ve reçeteler anlık takip edilir.</a:t>
            </a:r>
          </a:p>
          <a:p>
            <a:pPr algn="just"/>
            <a:r>
              <a:rPr lang="tr-TR" dirty="0" smtClean="0"/>
              <a:t>Eczaneler yazılan reçeteleri </a:t>
            </a:r>
            <a:r>
              <a:rPr lang="tr-TR" dirty="0" err="1" smtClean="0"/>
              <a:t>Medula</a:t>
            </a:r>
            <a:r>
              <a:rPr lang="tr-TR" dirty="0" smtClean="0"/>
              <a:t> sistemi üzerinden görür.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20" y="4311649"/>
            <a:ext cx="1901407" cy="148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96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Akılcı İlaç Kullanımı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WHO; kişilerin klinik bulgularına ve bireysel özelliklerine göre uygun ilacı, uygun süre ve dozajda, en düşük fiyata ve kolayca sağlayabilmek.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Hekimin tanıyı iyi koyup, ilacı ve dozu doğru belirlemesi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Hastayı tedavi süresince takip etmek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Birden çok  ilaç kullanılacaksa etkileşimlerini kontrol etmek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i="1" u="sng" dirty="0" smtClean="0"/>
              <a:t>Sağlık ekonomisi; pahalı diye tedaviden vazgeçmez, uygulanan pahalı tedavinin hastaya maksimum faydayı sağlamasını ve tedavinin etkinliğini inceler.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82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9463003" cy="3416300"/>
          </a:xfrm>
        </p:spPr>
        <p:txBody>
          <a:bodyPr>
            <a:normAutofit/>
          </a:bodyPr>
          <a:lstStyle/>
          <a:p>
            <a:pPr algn="just"/>
            <a:r>
              <a:rPr lang="tr-TR" sz="2000" dirty="0" smtClean="0"/>
              <a:t>Sağlık ekonomisi, hekime ilaç ekonomisi çalışmaları ile en çok yaşam yılını sağlayacak tedaviyi uygulamasında yardımcı olur.</a:t>
            </a:r>
          </a:p>
          <a:p>
            <a:pPr algn="just"/>
            <a:r>
              <a:rPr lang="tr-TR" sz="2000" dirty="0" smtClean="0"/>
              <a:t>İlaçlarda maliyet etkililik analizleri için kanıta dayalı tıp zorunludur.</a:t>
            </a:r>
          </a:p>
          <a:p>
            <a:pPr algn="just"/>
            <a:r>
              <a:rPr lang="tr-TR" sz="2000" dirty="0" smtClean="0"/>
              <a:t>Hastanın gerekli ilacı sürekli alabilmesi için ekonomik analizler gerekmektedir.</a:t>
            </a:r>
            <a:endParaRPr lang="tr-TR" sz="20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/>
          <a:lstStyle/>
          <a:p>
            <a:r>
              <a:rPr lang="tr-TR" dirty="0" smtClean="0"/>
              <a:t>Akılcı İlaç Kullanımı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20" y="4172305"/>
            <a:ext cx="207645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2506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Referans Fiyat Kavramı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2004 yılından itibaren Sağlık Bakanlığı, ilaçlarda maliyet temelli fiyatlandırma sisteminden farklı bir sisteme geçmeye başlamıştır.</a:t>
            </a:r>
          </a:p>
          <a:p>
            <a:r>
              <a:rPr lang="tr-TR" dirty="0" smtClean="0"/>
              <a:t>Günümüzde SB 5 veya daha fazla ülke ile karşılaştırmalı olarak ödeyeceği fiyatı belirlemektedir.</a:t>
            </a:r>
          </a:p>
          <a:p>
            <a:pPr marL="0" indent="0">
              <a:buNone/>
            </a:pPr>
            <a:r>
              <a:rPr lang="tr-TR" dirty="0" smtClean="0"/>
              <a:t>Örneğin; bir antibiyotiğin referans ülkeler içindeki en düşük fiyatı </a:t>
            </a:r>
            <a:r>
              <a:rPr lang="tr-TR" b="1" dirty="0" smtClean="0"/>
              <a:t>referans fiyat </a:t>
            </a:r>
            <a:r>
              <a:rPr lang="tr-TR" dirty="0" smtClean="0"/>
              <a:t>kabul edilir.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4776717"/>
            <a:ext cx="2163265" cy="1338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 Ekonomisinde Sürdürülebilirlik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2145921"/>
          </a:xfrm>
        </p:spPr>
        <p:txBody>
          <a:bodyPr/>
          <a:lstStyle/>
          <a:p>
            <a:r>
              <a:rPr lang="tr-TR" dirty="0" smtClean="0"/>
              <a:t>Akılcı ilaç kullanımı için ulusal düzeyde düzenlemeler.</a:t>
            </a:r>
          </a:p>
          <a:p>
            <a:r>
              <a:rPr lang="tr-TR" dirty="0" smtClean="0"/>
              <a:t>İlaç ruhsatlarında kinlik ve güvenilirlik analizlerin özenle yapılması</a:t>
            </a:r>
          </a:p>
          <a:p>
            <a:r>
              <a:rPr lang="tr-TR" dirty="0" smtClean="0"/>
              <a:t>Kaynakların kısıtlı olduğu bakış açısıyla ilaç ekonomisi anlayışının yer edinmesi</a:t>
            </a:r>
          </a:p>
          <a:p>
            <a:r>
              <a:rPr lang="tr-TR" dirty="0" smtClean="0"/>
              <a:t>Etik değerlere uygun, etkin tedavi imkanları yaratmak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48" y="3676460"/>
            <a:ext cx="1596006" cy="1551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7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18728" y="1082850"/>
            <a:ext cx="3894719" cy="706964"/>
          </a:xfrm>
        </p:spPr>
        <p:txBody>
          <a:bodyPr/>
          <a:lstStyle/>
          <a:p>
            <a:r>
              <a:rPr lang="tr-TR" dirty="0" smtClean="0"/>
              <a:t>İlaç Ekonomisi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8728" y="2958342"/>
            <a:ext cx="8761412" cy="1736488"/>
          </a:xfrm>
        </p:spPr>
        <p:txBody>
          <a:bodyPr/>
          <a:lstStyle/>
          <a:p>
            <a:pPr algn="just"/>
            <a:r>
              <a:rPr lang="tr-TR" dirty="0" smtClean="0"/>
              <a:t>İlaç ekonomisi sağlık ekonomisi altında incelenir</a:t>
            </a:r>
          </a:p>
          <a:p>
            <a:pPr algn="just"/>
            <a:r>
              <a:rPr lang="tr-TR" dirty="0" smtClean="0"/>
              <a:t>İlaç israfının azaltılması, sağlık alanında sunulacak ilaç tedavilerinin sonuçlarının değerlendirilmesi, sonuçların karşılaştırılması, toplum yararına olacak sonuçların aranması </a:t>
            </a:r>
            <a:r>
              <a:rPr lang="tr-TR" b="1" dirty="0" smtClean="0"/>
              <a:t>ilaç ekonomisinin </a:t>
            </a:r>
            <a:r>
              <a:rPr lang="tr-TR" dirty="0" smtClean="0"/>
              <a:t>uğraşı alanıdır.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4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8672" y="2480670"/>
            <a:ext cx="10145392" cy="3416300"/>
          </a:xfrm>
        </p:spPr>
        <p:txBody>
          <a:bodyPr/>
          <a:lstStyle/>
          <a:p>
            <a:r>
              <a:rPr lang="tr-TR" dirty="0" smtClean="0"/>
              <a:t>Bireye hastalık tanısı konduktan sonra tedavi için ilaca ihtiyaç duyulur</a:t>
            </a:r>
          </a:p>
          <a:p>
            <a:pPr marL="0" indent="0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İlaç endüstrisi, tedavi edici, koruyucu ve besleyici olarak kullanılan sentetik, bitkisel, hayvansal ve biyolojik kaynaklı kimyasal maddeleri </a:t>
            </a:r>
            <a:r>
              <a:rPr lang="tr-TR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farmasötik</a:t>
            </a:r>
            <a:r>
              <a:rPr 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teknolojiye uygun olarak, bilimsel standartlara göre belirli </a:t>
            </a:r>
            <a:r>
              <a:rPr lang="tr-TR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dozlarda basit veya bileşik şekiller haline getiren</a:t>
            </a:r>
            <a:r>
              <a:rPr 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tr-TR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 olarak üreten</a:t>
            </a:r>
            <a:r>
              <a:rPr 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tedaviye sunan </a:t>
            </a:r>
            <a:r>
              <a:rPr lang="tr-T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sanayii dalıd</a:t>
            </a:r>
            <a:r>
              <a:rPr lang="tr-TR" sz="2000" b="1" dirty="0" smtClean="0"/>
              <a:t>ır.</a:t>
            </a:r>
            <a:endParaRPr lang="tr-TR" sz="2000" b="1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154954" y="1205680"/>
            <a:ext cx="4836414" cy="706964"/>
          </a:xfrm>
        </p:spPr>
        <p:txBody>
          <a:bodyPr/>
          <a:lstStyle/>
          <a:p>
            <a:r>
              <a:rPr lang="tr-TR" dirty="0" smtClean="0"/>
              <a:t>İlaç Endüstrisi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63" y="4397495"/>
            <a:ext cx="3284840" cy="1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92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4954" y="1205680"/>
            <a:ext cx="4836414" cy="706964"/>
          </a:xfrm>
        </p:spPr>
        <p:txBody>
          <a:bodyPr/>
          <a:lstStyle/>
          <a:p>
            <a:r>
              <a:rPr lang="tr-TR" dirty="0" smtClean="0"/>
              <a:t>İlaç Endüstrisi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726329"/>
            <a:ext cx="8761412" cy="3416300"/>
          </a:xfrm>
        </p:spPr>
        <p:txBody>
          <a:bodyPr/>
          <a:lstStyle/>
          <a:p>
            <a:r>
              <a:rPr lang="tr-TR" u="sng" dirty="0" smtClean="0"/>
              <a:t>Dünyadaki İlaç Pazarı Modelleri</a:t>
            </a:r>
          </a:p>
          <a:p>
            <a:pPr>
              <a:buFont typeface="+mj-lt"/>
              <a:buAutoNum type="arabicPeriod"/>
            </a:pPr>
            <a:r>
              <a:rPr lang="tr-TR" dirty="0" smtClean="0"/>
              <a:t>Serbest Pazar Ekonomisi (ABD)</a:t>
            </a:r>
          </a:p>
          <a:p>
            <a:pPr>
              <a:buFont typeface="+mj-lt"/>
              <a:buAutoNum type="arabicPeriod"/>
            </a:pPr>
            <a:r>
              <a:rPr lang="tr-TR" dirty="0" smtClean="0"/>
              <a:t>Karışım Pazar Ekonomisi (Almanya)</a:t>
            </a:r>
          </a:p>
          <a:p>
            <a:pPr>
              <a:buFont typeface="+mj-lt"/>
              <a:buAutoNum type="arabicPeriod"/>
            </a:pPr>
            <a:r>
              <a:rPr lang="tr-TR" dirty="0" smtClean="0"/>
              <a:t>Devlet Güdümlü Pazar Ekonomisi (Rusya, Fransa)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b="1" u="sng" dirty="0" smtClean="0"/>
              <a:t>İlaç pazarına hakim ülkeler</a:t>
            </a:r>
            <a:r>
              <a:rPr lang="tr-TR" b="1" dirty="0" smtClean="0"/>
              <a:t>; ABD, Japonya, Almanya, Fransa, İngiltere, İtalya, İspanya, Kanada.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81" y="2454512"/>
            <a:ext cx="2847643" cy="1789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69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5773" y="2821865"/>
            <a:ext cx="8761412" cy="34163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Ülkemizde ilaç endüstrisinde faaliyet gösteren 150 firma mevcuttur. Çok uluslu ve ulusal firmalar dahildir.</a:t>
            </a:r>
          </a:p>
          <a:p>
            <a:r>
              <a:rPr lang="tr-TR" dirty="0" smtClean="0"/>
              <a:t>Kamuya ait ordu için ilaç üreten 1 firma mevcuttur.</a:t>
            </a:r>
          </a:p>
          <a:p>
            <a:r>
              <a:rPr lang="tr-TR" dirty="0" smtClean="0"/>
              <a:t>İlaç pazarı 2014 yılı verilerine göre 14,6 milyar T</a:t>
            </a:r>
            <a:r>
              <a:rPr lang="tr-TR" dirty="0"/>
              <a:t>L</a:t>
            </a:r>
            <a:r>
              <a:rPr lang="tr-TR" dirty="0" smtClean="0"/>
              <a:t> ve kutu bazında 1,82 milyardır.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b="1" i="1" u="sng" dirty="0" smtClean="0"/>
              <a:t>Türkiye’de devlet, SSK, </a:t>
            </a:r>
            <a:r>
              <a:rPr lang="tr-TR" b="1" i="1" u="sng" dirty="0" err="1" smtClean="0"/>
              <a:t>Bağkur</a:t>
            </a:r>
            <a:r>
              <a:rPr lang="tr-TR" b="1" i="1" u="sng" dirty="0" smtClean="0"/>
              <a:t> ve Emekli Sandığını tek çatı(SGK) altında topladığı için, ilaç sektöründeki tek alıcıdır.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 smtClean="0"/>
              <a:t>Kaynak:İlaç</a:t>
            </a:r>
            <a:r>
              <a:rPr lang="tr-TR" dirty="0" smtClean="0"/>
              <a:t> </a:t>
            </a:r>
            <a:r>
              <a:rPr lang="tr-TR" dirty="0" err="1" smtClean="0"/>
              <a:t>Endüsrtisi</a:t>
            </a:r>
            <a:r>
              <a:rPr lang="tr-TR" dirty="0" smtClean="0"/>
              <a:t> İşverenler Sendikası İEİS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154954" y="1205680"/>
            <a:ext cx="4836414" cy="706964"/>
          </a:xfrm>
        </p:spPr>
        <p:txBody>
          <a:bodyPr/>
          <a:lstStyle/>
          <a:p>
            <a:r>
              <a:rPr lang="tr-TR" dirty="0" smtClean="0"/>
              <a:t>İlaç Endüstrisi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31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 Endüstrisi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1033" y="2548909"/>
            <a:ext cx="10273778" cy="2391580"/>
          </a:xfrm>
        </p:spPr>
        <p:txBody>
          <a:bodyPr/>
          <a:lstStyle/>
          <a:p>
            <a:r>
              <a:rPr lang="tr-TR" dirty="0" smtClean="0"/>
              <a:t>Ülkemizde kişi başı ilaç harcaması OECD üyelerine göre düşüktür.(2014-96.7USD)</a:t>
            </a:r>
            <a:br>
              <a:rPr lang="tr-TR" dirty="0" smtClean="0"/>
            </a:br>
            <a:r>
              <a:rPr lang="tr-TR" dirty="0" smtClean="0"/>
              <a:t>(Kaynak; AİFD(Araştırmacı İlaç Firmaları Derneği )</a:t>
            </a:r>
          </a:p>
          <a:p>
            <a:r>
              <a:rPr lang="tr-TR" dirty="0" smtClean="0"/>
              <a:t>Ancak yaşlanan nüfus, hizmete ulaşmanın kolaylaşması, kronik hastalıklar vb. ilaç harcamalarını arttırmaktadır.</a:t>
            </a:r>
          </a:p>
          <a:p>
            <a:r>
              <a:rPr lang="tr-TR" dirty="0" smtClean="0"/>
              <a:t>İnsanların hastalıklar ilerledikten sonra tedaviye başvurması da maliyetleri yükseltmektedir.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27" y="4264736"/>
            <a:ext cx="2788941" cy="184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4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0238" y="2999285"/>
            <a:ext cx="10145391" cy="2637240"/>
          </a:xfrm>
        </p:spPr>
        <p:txBody>
          <a:bodyPr/>
          <a:lstStyle/>
          <a:p>
            <a:pPr algn="just"/>
            <a:r>
              <a:rPr lang="tr-TR" dirty="0" smtClean="0"/>
              <a:t>1984 yılında Türkiye, WHO’nun kabul ettiği GMP(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Manufacturing</a:t>
            </a:r>
            <a:r>
              <a:rPr lang="tr-TR" dirty="0" smtClean="0"/>
              <a:t> </a:t>
            </a:r>
            <a:r>
              <a:rPr lang="tr-TR" dirty="0" err="1" smtClean="0"/>
              <a:t>Practic</a:t>
            </a:r>
            <a:r>
              <a:rPr lang="tr-TR" dirty="0" smtClean="0"/>
              <a:t>( İyi Üretim Uygulamaları)) yürürlüğe koymuştur.</a:t>
            </a:r>
          </a:p>
          <a:p>
            <a:pPr algn="just"/>
            <a:r>
              <a:rPr lang="tr-TR" dirty="0" smtClean="0"/>
              <a:t>Devlet ilacı sadece üreticinin ve yazan hekimin sorumluluğuna bırakmamak için GMP ve GLP(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Laboratory</a:t>
            </a:r>
            <a:r>
              <a:rPr lang="tr-TR" dirty="0" smtClean="0"/>
              <a:t> </a:t>
            </a:r>
            <a:r>
              <a:rPr lang="tr-TR" dirty="0" err="1" smtClean="0"/>
              <a:t>Practic</a:t>
            </a:r>
            <a:r>
              <a:rPr lang="tr-TR" dirty="0" smtClean="0"/>
              <a:t>(İyi </a:t>
            </a:r>
            <a:r>
              <a:rPr lang="tr-TR" dirty="0" err="1" smtClean="0"/>
              <a:t>Laboratuar</a:t>
            </a:r>
            <a:r>
              <a:rPr lang="tr-TR" dirty="0" smtClean="0"/>
              <a:t> Uygulamaları) ile yol gösterici yönergeler hazırlamışlardır.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 bwMode="gray">
          <a:xfrm>
            <a:off x="1154954" y="1205680"/>
            <a:ext cx="483641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mtClean="0"/>
              <a:t>İlaç Endüstrisi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12" y="4386623"/>
            <a:ext cx="2186912" cy="23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Türkiyede</a:t>
            </a:r>
            <a:r>
              <a:rPr lang="tr-TR" dirty="0" smtClean="0"/>
              <a:t> ilaç sektöründe etken madde üretilmesine rağmen, hammaddelerin büyük kısmı ithal edilir.</a:t>
            </a:r>
          </a:p>
          <a:p>
            <a:pPr algn="just"/>
            <a:r>
              <a:rPr lang="tr-TR" dirty="0" smtClean="0"/>
              <a:t>Ağrı kesicilerin büyük kısmı, antibiyotikler, </a:t>
            </a:r>
            <a:r>
              <a:rPr lang="tr-TR" dirty="0" err="1" smtClean="0"/>
              <a:t>gastroentestinal</a:t>
            </a:r>
            <a:r>
              <a:rPr lang="tr-TR" dirty="0" smtClean="0"/>
              <a:t> sistem, </a:t>
            </a:r>
            <a:r>
              <a:rPr lang="tr-TR" dirty="0" err="1" smtClean="0"/>
              <a:t>kardiyovasküler</a:t>
            </a:r>
            <a:r>
              <a:rPr lang="tr-TR" dirty="0" smtClean="0"/>
              <a:t> sistem etken maddeleri, kodein, morfin </a:t>
            </a:r>
            <a:r>
              <a:rPr lang="tr-TR" dirty="0" err="1" smtClean="0"/>
              <a:t>vb</a:t>
            </a:r>
            <a:r>
              <a:rPr lang="tr-TR" dirty="0" smtClean="0"/>
              <a:t> gibi bazı ilaçların etken maddeleri </a:t>
            </a:r>
            <a:r>
              <a:rPr lang="tr-TR" dirty="0" err="1" smtClean="0"/>
              <a:t>Türkiyede</a:t>
            </a:r>
            <a:r>
              <a:rPr lang="tr-TR" dirty="0" smtClean="0"/>
              <a:t> üretilmekte ve ihraç edilmektedir.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İlaç Endüstrisi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91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534" y="2426079"/>
            <a:ext cx="9517594" cy="3416300"/>
          </a:xfrm>
        </p:spPr>
        <p:txBody>
          <a:bodyPr/>
          <a:lstStyle/>
          <a:p>
            <a:r>
              <a:rPr lang="tr-TR" dirty="0" smtClean="0"/>
              <a:t>İlaç ekonomisi değerlendirmelerinde de 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Maliyet </a:t>
            </a:r>
            <a:r>
              <a:rPr lang="tr-TR" dirty="0" err="1" smtClean="0"/>
              <a:t>minimizasyon</a:t>
            </a: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Maliyet fayda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Maliyet etkililik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/>
              <a:t>Maliyet yarar analizleri kullanılır.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i="1" dirty="0" smtClean="0"/>
              <a:t>Bu çalışmalar optimal kaynak tahsisine rehberlik eder. İlaç ekonomisi kaynakların etkin </a:t>
            </a:r>
            <a:r>
              <a:rPr lang="tr-TR" i="1" dirty="0" err="1" smtClean="0"/>
              <a:t>değılımını</a:t>
            </a:r>
            <a:r>
              <a:rPr lang="tr-TR" i="1" dirty="0" smtClean="0"/>
              <a:t> ve denetimini sağlar</a:t>
            </a:r>
            <a:r>
              <a:rPr lang="tr-TR" i="1" u="sng" dirty="0" smtClean="0"/>
              <a:t>. İlaç kullanımını engellemek veya ikame etmek amacı </a:t>
            </a:r>
            <a:r>
              <a:rPr lang="tr-TR" b="1" i="1" u="sng" dirty="0" smtClean="0"/>
              <a:t>gütmez.</a:t>
            </a:r>
            <a:endParaRPr lang="tr-TR" b="1" i="1" u="sng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305079" y="1082850"/>
            <a:ext cx="4836414" cy="706964"/>
          </a:xfrm>
        </p:spPr>
        <p:txBody>
          <a:bodyPr/>
          <a:lstStyle/>
          <a:p>
            <a:r>
              <a:rPr lang="tr-TR" dirty="0" smtClean="0"/>
              <a:t>İlaç Endüstrisi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12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200</TotalTime>
  <Words>898</Words>
  <Application>Microsoft Office PowerPoint</Application>
  <PresentationFormat>Geniş ekran</PresentationFormat>
  <Paragraphs>94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Courier New</vt:lpstr>
      <vt:lpstr>Times New Roman</vt:lpstr>
      <vt:lpstr>Wingdings</vt:lpstr>
      <vt:lpstr>Wingdings 3</vt:lpstr>
      <vt:lpstr>İyon Toplantı Odası</vt:lpstr>
      <vt:lpstr>İlaç Ekonomisi</vt:lpstr>
      <vt:lpstr>İlaç Ekonomisi</vt:lpstr>
      <vt:lpstr>İlaç Endüstrisi</vt:lpstr>
      <vt:lpstr>İlaç Endüstrisi</vt:lpstr>
      <vt:lpstr>İlaç Endüstrisi</vt:lpstr>
      <vt:lpstr>İlaç Endüstrisi</vt:lpstr>
      <vt:lpstr>PowerPoint Sunusu</vt:lpstr>
      <vt:lpstr>İlaç Endüstrisi</vt:lpstr>
      <vt:lpstr>İlaç Endüstrisi</vt:lpstr>
      <vt:lpstr>Eşdeğer İlaç</vt:lpstr>
      <vt:lpstr>Eşdeğer İlaç</vt:lpstr>
      <vt:lpstr>Eşdeğer İlaç</vt:lpstr>
      <vt:lpstr>İlaç Fiyatını Arttıran Etkenler</vt:lpstr>
      <vt:lpstr>OCT(Over The Counter) (Tezgahüstü)</vt:lpstr>
      <vt:lpstr>GSS ve İlaç Ekonomisi</vt:lpstr>
      <vt:lpstr>Akılcı İlaç Kullanımı</vt:lpstr>
      <vt:lpstr>Akılcı İlaç Kullanımı</vt:lpstr>
      <vt:lpstr>Referans Fiyat Kavramı</vt:lpstr>
      <vt:lpstr>İlaç Ekonomisinde Sürdürülebilirlik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İlaç Ekonomisi</dc:title>
  <dc:creator>Grundig</dc:creator>
  <cp:lastModifiedBy>Grundig</cp:lastModifiedBy>
  <cp:revision>27</cp:revision>
  <dcterms:created xsi:type="dcterms:W3CDTF">2016-02-21T16:02:45Z</dcterms:created>
  <dcterms:modified xsi:type="dcterms:W3CDTF">2016-02-22T19:02:42Z</dcterms:modified>
</cp:coreProperties>
</file>