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77" r:id="rId2"/>
  </p:sldMasterIdLst>
  <p:notesMasterIdLst>
    <p:notesMasterId r:id="rId41"/>
  </p:notesMasterIdLst>
  <p:sldIdLst>
    <p:sldId id="335" r:id="rId3"/>
    <p:sldId id="326" r:id="rId4"/>
    <p:sldId id="315" r:id="rId5"/>
    <p:sldId id="316" r:id="rId6"/>
    <p:sldId id="317" r:id="rId7"/>
    <p:sldId id="318" r:id="rId8"/>
    <p:sldId id="319" r:id="rId9"/>
    <p:sldId id="321" r:id="rId10"/>
    <p:sldId id="295" r:id="rId11"/>
    <p:sldId id="299" r:id="rId12"/>
    <p:sldId id="304" r:id="rId13"/>
    <p:sldId id="305" r:id="rId14"/>
    <p:sldId id="307" r:id="rId15"/>
    <p:sldId id="258" r:id="rId16"/>
    <p:sldId id="259" r:id="rId17"/>
    <p:sldId id="260" r:id="rId18"/>
    <p:sldId id="261" r:id="rId19"/>
    <p:sldId id="333" r:id="rId20"/>
    <p:sldId id="334" r:id="rId21"/>
    <p:sldId id="332" r:id="rId22"/>
    <p:sldId id="262" r:id="rId23"/>
    <p:sldId id="263" r:id="rId24"/>
    <p:sldId id="264" r:id="rId25"/>
    <p:sldId id="265" r:id="rId26"/>
    <p:sldId id="266" r:id="rId27"/>
    <p:sldId id="289" r:id="rId28"/>
    <p:sldId id="290" r:id="rId29"/>
    <p:sldId id="267" r:id="rId30"/>
    <p:sldId id="268" r:id="rId31"/>
    <p:sldId id="269" r:id="rId32"/>
    <p:sldId id="271" r:id="rId33"/>
    <p:sldId id="322" r:id="rId34"/>
    <p:sldId id="323" r:id="rId35"/>
    <p:sldId id="324" r:id="rId36"/>
    <p:sldId id="329" r:id="rId37"/>
    <p:sldId id="325" r:id="rId38"/>
    <p:sldId id="331" r:id="rId39"/>
    <p:sldId id="330" r:id="rId40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CCFF"/>
    <a:srgbClr val="996633"/>
    <a:srgbClr val="FFCC66"/>
    <a:srgbClr val="A3E7FF"/>
    <a:srgbClr val="33CCFF"/>
    <a:srgbClr val="FF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0929"/>
  </p:normalViewPr>
  <p:slideViewPr>
    <p:cSldViewPr>
      <p:cViewPr varScale="1">
        <p:scale>
          <a:sx n="66" d="100"/>
          <a:sy n="66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5" Type="http://schemas.openxmlformats.org/officeDocument/2006/relationships/slide" Target="slides/slide13.xml"/><Relationship Id="rId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D0F4-6E2E-40E5-BF5E-55E495558D36}" type="datetimeFigureOut">
              <a:rPr lang="tr-TR"/>
              <a:pPr>
                <a:defRPr/>
              </a:pPr>
              <a:t>4.12.2016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B1E99C-C859-4CDE-9EF7-5D9B35E0BB8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1239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7" tIns="46058" rIns="92117" bIns="46058" anchor="b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A736057-DED4-4693-86A0-C0F4BFD1CD53}" type="slidenum">
              <a:rPr lang="tr-TR" altLang="tr-TR" sz="1200">
                <a:latin typeface="Arial" panose="020B0604020202020204" pitchFamily="34" charset="0"/>
              </a:rPr>
              <a:pPr algn="r"/>
              <a:t>9</a:t>
            </a:fld>
            <a:endParaRPr lang="tr-TR" altLang="tr-TR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03208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655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ED8FA62-4A4B-4852-9D11-66891783EEE2}" type="slidenum">
              <a:rPr lang="tr-TR" altLang="tr-TR" sz="1200"/>
              <a:pPr algn="r"/>
              <a:t>21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273279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675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DAE3337-B9A9-4EF2-B197-A1ECA2539349}" type="slidenum">
              <a:rPr lang="tr-TR" altLang="tr-TR" sz="1200"/>
              <a:pPr algn="r"/>
              <a:t>22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101743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696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786693F-827F-4054-B7B0-0A65E14DA187}" type="slidenum">
              <a:rPr lang="tr-TR" altLang="tr-TR" sz="1200"/>
              <a:pPr algn="r"/>
              <a:t>23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3117946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716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FEF81AB-3CB6-4E59-A5A4-F400799B4F00}" type="slidenum">
              <a:rPr lang="tr-TR" altLang="tr-TR" sz="1200"/>
              <a:pPr algn="r"/>
              <a:t>24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2303590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737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20A024F-FA94-4545-A0B1-284411C03506}" type="slidenum">
              <a:rPr lang="tr-TR" altLang="tr-TR" sz="1200"/>
              <a:pPr algn="r"/>
              <a:t>25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372232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757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49AE7C7-CD58-4CDB-971E-14BD30650EB4}" type="slidenum">
              <a:rPr lang="tr-TR" altLang="tr-TR" sz="1200"/>
              <a:pPr algn="r"/>
              <a:t>26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103916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09E7B4D-287D-4212-9A12-5B252EFD04EF}" type="slidenum">
              <a:rPr lang="tr-TR" altLang="tr-TR" sz="1200"/>
              <a:pPr algn="r"/>
              <a:t>27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2232434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798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55F2C42-A717-4390-B6AA-71CA1F2CCA4F}" type="slidenum">
              <a:rPr lang="tr-TR" altLang="tr-TR" sz="1200"/>
              <a:pPr algn="r"/>
              <a:t>28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1806758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19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6A1461D-A701-4B71-9982-5828CFC6D16A}" type="slidenum">
              <a:rPr lang="tr-TR" altLang="tr-TR" sz="1200"/>
              <a:pPr algn="r"/>
              <a:t>29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4088000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06FA048-6A08-4300-BA52-A1082570DF1B}" type="slidenum">
              <a:rPr lang="tr-TR" altLang="tr-TR" sz="1200"/>
              <a:pPr algn="r"/>
              <a:t>30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176687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7" tIns="46058" rIns="92117" bIns="46058" anchor="b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A2232FB-5D27-482F-A782-2CB1C61C3926}" type="slidenum">
              <a:rPr lang="tr-TR" altLang="tr-TR" sz="1200">
                <a:latin typeface="Arial" panose="020B0604020202020204" pitchFamily="34" charset="0"/>
              </a:rPr>
              <a:pPr algn="r"/>
              <a:t>10</a:t>
            </a:fld>
            <a:endParaRPr lang="tr-TR" altLang="tr-TR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6492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80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AE81565-4356-4FFC-BE8D-1F9F7E18806D}" type="slidenum">
              <a:rPr lang="tr-TR" altLang="tr-TR" sz="1200"/>
              <a:pPr algn="r"/>
              <a:t>31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348787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7" tIns="46058" rIns="92117" bIns="46058" anchor="b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2430681-235C-435F-A702-F448A5E6D73C}" type="slidenum">
              <a:rPr lang="tr-TR" altLang="tr-TR" sz="1200">
                <a:latin typeface="Arial" panose="020B0604020202020204" pitchFamily="34" charset="0"/>
              </a:rPr>
              <a:pPr algn="r"/>
              <a:t>11</a:t>
            </a:fld>
            <a:endParaRPr lang="tr-TR" altLang="tr-TR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75932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7" tIns="46058" rIns="92117" bIns="46058" anchor="b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1EB6929-17E9-464C-91FE-B0E84DF0A092}" type="slidenum">
              <a:rPr lang="tr-TR" altLang="tr-TR" sz="1200">
                <a:latin typeface="Arial" panose="020B0604020202020204" pitchFamily="34" charset="0"/>
              </a:rPr>
              <a:pPr algn="r"/>
              <a:t>12</a:t>
            </a:fld>
            <a:endParaRPr lang="tr-TR" altLang="tr-TR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65808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7" tIns="46058" rIns="92117" bIns="46058" anchor="b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E1458F5-6215-4FAD-A1C0-45AB8C452671}" type="slidenum">
              <a:rPr lang="tr-TR" altLang="tr-TR" sz="1200">
                <a:latin typeface="Arial" panose="020B0604020202020204" pitchFamily="34" charset="0"/>
              </a:rPr>
              <a:pPr algn="r"/>
              <a:t>13</a:t>
            </a:fld>
            <a:endParaRPr lang="tr-TR" altLang="tr-TR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97123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73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C9AA1ED-9B09-4903-970B-83671C04320B}" type="slidenum">
              <a:rPr lang="tr-TR" altLang="tr-TR" sz="1200"/>
              <a:pPr algn="r"/>
              <a:t>14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394840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93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EE112E5-7AB3-4E59-9380-1C2941E2F09D}" type="slidenum">
              <a:rPr lang="tr-TR" altLang="tr-TR" sz="1200"/>
              <a:pPr algn="r"/>
              <a:t>15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32374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614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A2FE23D-2F37-4ED6-9856-B7FE17A8E3C0}" type="slidenum">
              <a:rPr lang="tr-TR" altLang="tr-TR" sz="1200"/>
              <a:pPr algn="r"/>
              <a:t>16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289029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634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5BF5A57-8108-4663-B4BF-DDB9031C6A6D}" type="slidenum">
              <a:rPr lang="tr-TR" altLang="tr-TR" sz="1200"/>
              <a:pPr algn="r"/>
              <a:t>17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355269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0AC5C5F7-2060-439D-9D50-099E04251C8F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893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088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73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313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6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941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E895B-D3BF-40C6-A2F4-653E0EC1FF82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3535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0FCA1-FB8E-43A3-A131-27E3BB61A7B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4427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77C2-8656-41AC-AFB7-A9AEC932898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666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0AC5C5F7-2060-439D-9D50-099E04251C8F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9352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8BC5-A994-4ED8-A7A7-3A099E86C434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784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8BC5-A994-4ED8-A7A7-3A099E86C434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2769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44DCF87-7793-4756-A076-B81BA44AAF81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67020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5572595-603C-4E76-B9D8-4641ECA06EFE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68335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7CE971C-1ABA-4C6A-89F1-2434AECAF736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8821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010D-F9C8-4838-8778-B59DE61E52BB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2160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C6B88-BCAE-45DC-81A9-159DAC111BB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16545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EB13-83A6-4768-95D7-A321A66CAAC1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2906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93A51-8AAB-4E31-91D0-FA0F81B59E14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73960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49888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320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7891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44DCF87-7793-4756-A076-B81BA44AAF81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5513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466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34450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E895B-D3BF-40C6-A2F4-653E0EC1FF82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3427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0FCA1-FB8E-43A3-A131-27E3BB61A7B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790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5572595-603C-4E76-B9D8-4641ECA06EFE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114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7CE971C-1ABA-4C6A-89F1-2434AECAF736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114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010D-F9C8-4838-8778-B59DE61E52BB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9797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C6B88-BCAE-45DC-81A9-159DAC111BB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885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EB13-83A6-4768-95D7-A321A66CAAC1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696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93A51-8AAB-4E31-91D0-FA0F81B59E14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440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5948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9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2210BDA-15CD-484A-AB36-A9E98EFFEA9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5052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920880" cy="1280890"/>
          </a:xfrm>
        </p:spPr>
        <p:txBody>
          <a:bodyPr/>
          <a:lstStyle/>
          <a:p>
            <a:pPr algn="ctr"/>
            <a:r>
              <a:rPr lang="tr-TR" dirty="0" smtClean="0"/>
              <a:t>İNSAN KAYNAKLARI YÖNETİMİ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8BC5-A994-4ED8-A7A7-3A099E86C434}" type="slidenum">
              <a:rPr lang="tr-TR" altLang="tr-TR" smtClean="0"/>
              <a:pPr>
                <a:defRPr/>
              </a:pPr>
              <a:t>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757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300" dirty="0" smtClean="0"/>
              <a:t>İnsan Kaynakları Yönetiminin İlgi Alanı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59633" y="2133600"/>
            <a:ext cx="7274768" cy="3777622"/>
          </a:xfrm>
        </p:spPr>
        <p:txBody>
          <a:bodyPr anchor="ctr">
            <a:noAutofit/>
          </a:bodyPr>
          <a:lstStyle/>
          <a:p>
            <a:pPr marL="817563" lvl="1" indent="-457200" algn="just"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Çalışanlar nasıl etkin ve verimli çalıştırılacak?</a:t>
            </a:r>
          </a:p>
          <a:p>
            <a:pPr marL="817563" lvl="1" indent="-457200" algn="just"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İşletmenin yaşamı nasıl garanti altına alınacak?</a:t>
            </a:r>
          </a:p>
          <a:p>
            <a:pPr marL="817563" lvl="1" indent="-457200" algn="just"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Yaptıkları işten tatmin olmaları nasıl sağlanacak?</a:t>
            </a:r>
          </a:p>
          <a:p>
            <a:pPr marL="817563" lvl="1" indent="-457200" algn="just"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Nasıl bir yol ve yöntem izlenecek?</a:t>
            </a:r>
          </a:p>
        </p:txBody>
      </p:sp>
      <p:sp>
        <p:nvSpPr>
          <p:cNvPr id="17412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80658C0-A13C-4A12-B114-3EA55294997B}" type="slidenum">
              <a:rPr lang="tr-TR" altLang="tr-TR" sz="1400"/>
              <a:pPr algn="r"/>
              <a:t>10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300" dirty="0" smtClean="0"/>
              <a:t>İnsan Kaynakları Yönetiminin Amaçları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99593" y="1772816"/>
            <a:ext cx="7634808" cy="4752528"/>
          </a:xfrm>
        </p:spPr>
        <p:txBody>
          <a:bodyPr anchor="ctr">
            <a:normAutofit/>
          </a:bodyPr>
          <a:lstStyle/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Yönetimin örgütsel amaçları çalışanları aracılığıyla elde etme imkanı bulması,</a:t>
            </a:r>
          </a:p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İnsanların tüm kapasite ve potansiyellerinden yararlanılması,</a:t>
            </a:r>
          </a:p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Çalışan niteliklerinin yükseltilmesi yoluyla kendilerinin ve örgütün performansının arttırılması,</a:t>
            </a:r>
          </a:p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Çalışanların örgütün amaçlarına katkıda bulunmak için daha fazla kendilerini vermelerinin sağlanması,</a:t>
            </a:r>
          </a:p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Çalışanların beklentilerinin karşılanması ve mesleki bakımdan gelişmelerinin sağlanması,</a:t>
            </a:r>
          </a:p>
        </p:txBody>
      </p:sp>
      <p:sp>
        <p:nvSpPr>
          <p:cNvPr id="27652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DFBC6B7-0BB8-4D20-AE39-4CAAEEB6D815}" type="slidenum">
              <a:rPr lang="tr-TR" altLang="tr-TR" sz="1400"/>
              <a:pPr algn="r"/>
              <a:t>11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/>
          </p:cNvSpPr>
          <p:nvPr>
            <p:ph type="title"/>
          </p:nvPr>
        </p:nvSpPr>
        <p:spPr>
          <a:xfrm>
            <a:off x="1691680" y="147338"/>
            <a:ext cx="6589199" cy="1280890"/>
          </a:xfrm>
        </p:spPr>
        <p:txBody>
          <a:bodyPr/>
          <a:lstStyle/>
          <a:p>
            <a:r>
              <a:rPr lang="tr-TR" altLang="tr-TR" sz="3300" dirty="0" smtClean="0"/>
              <a:t>İnsan Kaynakları Yönetiminin Amaçları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7585" y="2133600"/>
            <a:ext cx="7706816" cy="3887688"/>
          </a:xfrm>
        </p:spPr>
        <p:txBody>
          <a:bodyPr anchor="ctr">
            <a:noAutofit/>
          </a:bodyPr>
          <a:lstStyle/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İşletmenin amaçlarına yönelik işe alım politikalarının geliştirilmesi,</a:t>
            </a:r>
          </a:p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Çalışanların gizli yaratıcılıklarını ve enerjilerini uyaracak ortamın hazırlanması,</a:t>
            </a:r>
          </a:p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Yenilik, takım çalışması, TKY benzeri uygulamalarının gerçekleştirilebileceği bir ortamın oluşturulması,</a:t>
            </a:r>
          </a:p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Mükemmeli arayış doğrultusunda esneklik gösterme isteğinin cesaretlendirilmesi.</a:t>
            </a:r>
          </a:p>
        </p:txBody>
      </p:sp>
      <p:sp>
        <p:nvSpPr>
          <p:cNvPr id="29700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0880A57-A205-4D50-9A7A-FD35DAEEC781}" type="slidenum">
              <a:rPr lang="tr-TR" altLang="tr-TR" sz="1400"/>
              <a:pPr algn="r"/>
              <a:t>12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dirty="0" smtClean="0"/>
              <a:t>İnsan Kaynakları Yönetiminin Rolü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905000"/>
            <a:ext cx="6950065" cy="3960440"/>
          </a:xfrm>
        </p:spPr>
        <p:txBody>
          <a:bodyPr anchor="ctr">
            <a:normAutofit/>
          </a:bodyPr>
          <a:lstStyle/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Çalışanların moral, motivasyon ve verimlilik konularındaki sorunlarını teşhis etmek ve bu sorunların çözümüne katkıda bulunmak,</a:t>
            </a:r>
          </a:p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Çalışanlarının değerlendirilmesi ve geliştirilmesine yön göstermek,</a:t>
            </a:r>
          </a:p>
          <a:p>
            <a:pPr marL="817563" lvl="1" indent="-457200"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İşletmenin yönetim felsefesinin ve iş stratejilerinin oluşturulmasına yardımcı olmak.</a:t>
            </a:r>
          </a:p>
        </p:txBody>
      </p:sp>
      <p:sp>
        <p:nvSpPr>
          <p:cNvPr id="33796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6FC21B7-4C80-44B2-AEBC-9959BFE5E79C}" type="slidenum">
              <a:rPr lang="tr-TR" altLang="tr-TR" sz="1400"/>
              <a:pPr algn="r"/>
              <a:t>13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 descr="Parşömen"/>
          <p:cNvSpPr txBox="1">
            <a:spLocks noChangeArrowheads="1"/>
          </p:cNvSpPr>
          <p:nvPr/>
        </p:nvSpPr>
        <p:spPr bwMode="auto">
          <a:xfrm>
            <a:off x="1259632" y="685800"/>
            <a:ext cx="7884368" cy="617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0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i="1" dirty="0"/>
              <a:t>İK YÖNETİMİNİN İŞLEVLERİ</a:t>
            </a:r>
            <a:endParaRPr lang="tr-TR" altLang="tr-TR" sz="2800" b="1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1-   İşgücü Planlaması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2-   Personel Bulma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3-   Personelin Seçimi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4-   İşe Alıştırma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5-   Görevde Yükselme, Yer Değiştirme,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      İşten Ayrılma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6-   İşgücünün Eğitimi ve Geliştirilmesi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7-   Sağlık ve İş Güvenliği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8-   Disiplin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9-   Sağlanan Hizmet ve Yararlar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10- Sendikal İlişkiler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11- </a:t>
            </a:r>
            <a:r>
              <a:rPr lang="tr-TR" altLang="tr-TR" sz="2400" b="1" dirty="0" err="1"/>
              <a:t>İşgören</a:t>
            </a:r>
            <a:r>
              <a:rPr lang="tr-TR" altLang="tr-TR" sz="2400" b="1" dirty="0"/>
              <a:t> Değerlemesi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12- İş Değerlemesi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dirty="0"/>
          </a:p>
        </p:txBody>
      </p:sp>
      <p:sp>
        <p:nvSpPr>
          <p:cNvPr id="56324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CEA727F-0EFC-4400-80DD-67C617B23CFF}" type="slidenum">
              <a:rPr lang="tr-TR" altLang="tr-TR" sz="1400"/>
              <a:pPr algn="r"/>
              <a:t>14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03648" y="1628800"/>
            <a:ext cx="622818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 i="1" dirty="0">
                <a:solidFill>
                  <a:srgbClr val="FF0000"/>
                </a:solidFill>
              </a:rPr>
              <a:t>1. İşgücü Planlaması</a:t>
            </a:r>
            <a:endParaRPr lang="tr-TR" altLang="tr-TR" sz="36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İşletmenin gelecekteki işgücü gereksinmesinin nitelik ve nicelik olarak kestirilmesi ve bu kestirime göre işgücünün nereden, nasıl ve ne zaman karşılanacağının ayrıntılı olarak belirlenmesidir.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rgbClr val="FF0000"/>
                </a:solidFill>
              </a:rPr>
              <a:t>İşgücü Kestirim Yöntemleri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1. Yöneticilerin bilgi, beceri ve </a:t>
            </a:r>
            <a:r>
              <a:rPr lang="tr-TR" altLang="tr-TR" sz="2400" b="1" dirty="0" err="1"/>
              <a:t>deneyimlerininin</a:t>
            </a:r>
            <a:r>
              <a:rPr lang="tr-TR" altLang="tr-TR" sz="2400" b="1" dirty="0"/>
              <a:t> kullanılması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2. Trend analizine dayalı kestirim yöntemleri</a:t>
            </a:r>
            <a:endParaRPr lang="tr-TR" altLang="tr-TR" sz="24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19672" y="680626"/>
            <a:ext cx="612068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b="1" dirty="0">
                <a:solidFill>
                  <a:srgbClr val="FF3300"/>
                </a:solidFill>
              </a:rPr>
              <a:t>İK YÖNETİMİNİN İŞLEVLERİ</a:t>
            </a:r>
          </a:p>
        </p:txBody>
      </p:sp>
      <p:sp>
        <p:nvSpPr>
          <p:cNvPr id="58373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EDBB59A-65A2-421A-B9AA-BC0DE29C9BBC}" type="slidenum">
              <a:rPr lang="tr-TR" altLang="tr-TR" sz="1400" smtClean="0"/>
              <a:pPr algn="r"/>
              <a:t>15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75656" y="332656"/>
            <a:ext cx="7668344" cy="65253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i="1" dirty="0">
                <a:solidFill>
                  <a:srgbClr val="CC0000"/>
                </a:solidFill>
              </a:rPr>
              <a:t>İşgücü Planlamasında Yararlanılan Veriler</a:t>
            </a: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chemeClr val="accent2"/>
                </a:solidFill>
              </a:rPr>
              <a:t>1. İşgücü envanteri</a:t>
            </a:r>
            <a:r>
              <a:rPr lang="tr-TR" altLang="tr-TR" sz="2400" b="1" dirty="0"/>
              <a:t>:</a:t>
            </a:r>
            <a:r>
              <a:rPr lang="tr-TR" altLang="tr-TR" sz="2400" dirty="0"/>
              <a:t> İleride ortaya çıkacak işgücü hareketlerini belirleyebilmek için, </a:t>
            </a:r>
            <a:r>
              <a:rPr lang="tr-TR" altLang="tr-TR" sz="2400" dirty="0" smtClean="0"/>
              <a:t>mevcut işgücünün </a:t>
            </a:r>
            <a:r>
              <a:rPr lang="tr-TR" altLang="tr-TR" sz="2400" dirty="0"/>
              <a:t>nicelik ve nitelik yönünden incelenmesidir.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chemeClr val="accent2"/>
                </a:solidFill>
              </a:rPr>
              <a:t>2. İşgücü değişim çabukluğu</a:t>
            </a:r>
            <a:r>
              <a:rPr lang="tr-TR" altLang="tr-TR" sz="2400" b="1" dirty="0"/>
              <a:t>: </a:t>
            </a:r>
            <a:r>
              <a:rPr lang="tr-TR" altLang="tr-TR" sz="2400" dirty="0"/>
              <a:t>Belirli bir dönemde, işletmeye giren ve işletmeden ayrılan personelin oransal olarak belirtilmesidir</a:t>
            </a:r>
            <a:r>
              <a:rPr lang="tr-TR" altLang="tr-TR" sz="2400" dirty="0" smtClean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                                         İşten ayrılanlar x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İşgücü değişim çabukluğu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                                         Ortalama işgücü sayısı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220072" y="4581128"/>
            <a:ext cx="2592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C6B88-BCAE-45DC-81A9-159DAC111BBC}" type="slidenum">
              <a:rPr lang="tr-TR" altLang="tr-TR" smtClean="0"/>
              <a:pPr>
                <a:defRPr/>
              </a:pPr>
              <a:t>16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59632" y="1295400"/>
            <a:ext cx="788436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i="1" dirty="0">
                <a:solidFill>
                  <a:srgbClr val="CC0000"/>
                </a:solidFill>
              </a:rPr>
              <a:t>2. Personel Bulma</a:t>
            </a:r>
            <a:endParaRPr lang="tr-TR" altLang="tr-TR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Yeni kurulan, kurulu olup da geliştirilen işletmelerde ortaya çıkan işgücü gereksinmesi ile kurulu işletmelerde çeşitli nedenlerle boşalan işler için gereken işgücü gereksinmesinin karşılanması için adayların bulunması eylemleridir.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4572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b="1"/>
              <a:t>İK YÖNETİMİNİN İŞLEVLERİ</a:t>
            </a:r>
          </a:p>
        </p:txBody>
      </p:sp>
      <p:pic>
        <p:nvPicPr>
          <p:cNvPr id="7176" name="Picture 8" descr="C:\WINDOWS\Application Data\Microsoft\Media Catalog\j0316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76600"/>
            <a:ext cx="44496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7984BF2-BB49-4F30-B711-B8EF158E6C85}" type="slidenum">
              <a:rPr lang="tr-TR" altLang="tr-TR" sz="1400"/>
              <a:pPr algn="r"/>
              <a:t>17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C6B88-BCAE-45DC-81A9-159DAC111BBC}" type="slidenum">
              <a:rPr lang="tr-TR" altLang="tr-TR" smtClean="0"/>
              <a:pPr>
                <a:defRPr/>
              </a:pPr>
              <a:t>18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996" y="-999492"/>
            <a:ext cx="6858000" cy="8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C6B88-BCAE-45DC-81A9-159DAC111BBC}" type="slidenum">
              <a:rPr lang="tr-TR" altLang="tr-TR" smtClean="0"/>
              <a:pPr>
                <a:defRPr/>
              </a:pPr>
              <a:t>19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996" y="-711460"/>
            <a:ext cx="6858000" cy="82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Hastane                             Hizmet </a:t>
            </a:r>
            <a:r>
              <a:rPr lang="tr-TR" dirty="0" smtClean="0"/>
              <a:t>Sektörü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Etkili İKY = Etkili Örgüt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3635896" y="2636912"/>
            <a:ext cx="1246910" cy="218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38253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C6B88-BCAE-45DC-81A9-159DAC111BBC}" type="slidenum">
              <a:rPr lang="tr-TR" altLang="tr-TR" smtClean="0"/>
              <a:pPr>
                <a:defRPr/>
              </a:pPr>
              <a:t>20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260648"/>
            <a:ext cx="6858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 descr="Buket"/>
          <p:cNvSpPr txBox="1">
            <a:spLocks noChangeArrowheads="1"/>
          </p:cNvSpPr>
          <p:nvPr/>
        </p:nvSpPr>
        <p:spPr bwMode="auto">
          <a:xfrm>
            <a:off x="1475656" y="152400"/>
            <a:ext cx="7056784" cy="62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/>
              <a:t>İşgücü bulma kaynakları </a:t>
            </a:r>
            <a:r>
              <a:rPr lang="tr-TR" altLang="tr-TR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i="1" dirty="0">
                <a:solidFill>
                  <a:srgbClr val="CC0000"/>
                </a:solidFill>
              </a:rPr>
              <a:t>1-İşletme içi kaynaklar</a:t>
            </a:r>
            <a:r>
              <a:rPr lang="tr-TR" altLang="tr-TR" sz="2800" dirty="0"/>
              <a:t>: İşletmede çalışanların yeni   görevlere atanmasıdır.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i="1" dirty="0">
                <a:solidFill>
                  <a:srgbClr val="CC0000"/>
                </a:solidFill>
              </a:rPr>
              <a:t>2- İşletme dışı kaynaklar</a:t>
            </a:r>
            <a:r>
              <a:rPr lang="tr-TR" altLang="tr-TR" sz="28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 smtClean="0"/>
              <a:t>2.1</a:t>
            </a:r>
            <a:r>
              <a:rPr lang="tr-TR" altLang="tr-TR" sz="2400" b="1" dirty="0"/>
              <a:t>. Duyurular: Gazete ve dergilere verilen duyurular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2.2. İşletmeye Yapılan Kişisel Başvurular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2.3. Çalışanların Önerileri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2.4. İş ve İşçi Bulma Kurumları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2.5. Öteki Kaynaklar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dirty="0"/>
          </a:p>
        </p:txBody>
      </p:sp>
      <p:sp>
        <p:nvSpPr>
          <p:cNvPr id="64516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7913504-657C-43EE-8B3D-7029C062D631}" type="slidenum">
              <a:rPr lang="tr-TR" altLang="tr-TR" sz="1400"/>
              <a:pPr algn="r"/>
              <a:t>21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59632" y="838200"/>
            <a:ext cx="788436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C0000"/>
                </a:solidFill>
              </a:rPr>
              <a:t>3. Personelin Seçimi</a:t>
            </a:r>
            <a:endParaRPr lang="tr-TR" altLang="tr-TR" sz="2800" b="1" dirty="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Adaylar arasından işin gereklerine en uygun olan ve işte en çok başarı sağlayacak kişilerin bulunması sürecidir.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i="1" dirty="0">
                <a:solidFill>
                  <a:schemeClr val="accent2"/>
                </a:solidFill>
              </a:rPr>
              <a:t>Personelin seçim sürecinin aşamaları</a:t>
            </a:r>
            <a:r>
              <a:rPr lang="tr-TR" altLang="tr-TR" sz="2800" b="1" dirty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1 .İlk Görüşme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2. İş İstek Belgesi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3. Referansların Denetimi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4. Test Uygulaması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5. İş Görüşmesi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6. Yöneticiyle Görüşme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7. Bedensel Yeteneklerin Denetimi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8. İşe Alma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b="1"/>
              <a:t>İK YÖNETİMİNİN İŞLEVLERİ</a:t>
            </a:r>
          </a:p>
        </p:txBody>
      </p:sp>
      <p:sp>
        <p:nvSpPr>
          <p:cNvPr id="66565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1989BA9-EB08-49F4-8D98-CF1CE322A0DC}" type="slidenum">
              <a:rPr lang="tr-TR" altLang="tr-TR" sz="1400"/>
              <a:pPr algn="r"/>
              <a:t>22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03648" y="838200"/>
            <a:ext cx="774035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rgbClr val="CC0000"/>
                </a:solidFill>
              </a:rPr>
              <a:t>4. İşe Alıştırma (Oryantasyon)</a:t>
            </a:r>
            <a:endParaRPr lang="tr-TR" altLang="tr-TR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200" b="1" dirty="0"/>
              <a:t>İşletmenin yeni işe aldığı kişilerden çok kısa bir süre içinde beklediği çalışma gücünü elde etmesi için işi ve işyerini tanıtmasıdır. İşe alıştırma programının kapsayacağı konular şöyledir: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200" b="1" dirty="0"/>
              <a:t>1- İşe alınacak kişiye ne zaman ve nerede işe başlayacağının bildirilmesi.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200" b="1" dirty="0"/>
              <a:t>2-İş koşullarının açıklıkla belirtilmesi.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200" b="1" dirty="0"/>
              <a:t>3-Görevde yükselme ve çalışmanın değerlendirilmesi  ölçütlerinin açıklanması.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200" b="1" dirty="0"/>
              <a:t>4-İşletmenin çalışma düzenine ilişkin yönetmelik, bildiri ve benzer belgelerin tümünün ya da ilgili bölümlerinin verilmesi.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200" b="1" dirty="0"/>
              <a:t>5-İşletmenin çalışanlardan neler beklediğinin açıklanması.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200" b="1" dirty="0"/>
              <a:t>6-İşletmedeki sendikal çalışmalara ilişkin olarak yansız bilgilerin aktarılması.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200" b="1" dirty="0"/>
              <a:t>7-İşle ilgili araç ve gereçlerin önceden hazırlanarak, yeni girene iş başlangıcında verilmesi.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200" b="1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1000" dirty="0">
              <a:solidFill>
                <a:schemeClr val="bg1"/>
              </a:solidFill>
            </a:endParaRPr>
          </a:p>
        </p:txBody>
      </p:sp>
      <p:sp>
        <p:nvSpPr>
          <p:cNvPr id="68612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b="1"/>
              <a:t>İK YÖNETİMİNİN İŞLEVLERİ</a:t>
            </a:r>
          </a:p>
        </p:txBody>
      </p:sp>
      <p:sp>
        <p:nvSpPr>
          <p:cNvPr id="6861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72723A-8398-47E7-90EE-0A3C188DB752}" type="slidenum">
              <a:rPr lang="tr-TR" altLang="tr-TR" smtClean="0"/>
              <a:pPr/>
              <a:t>23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 descr="Gazete kağıdı"/>
          <p:cNvSpPr txBox="1">
            <a:spLocks noChangeArrowheads="1"/>
          </p:cNvSpPr>
          <p:nvPr/>
        </p:nvSpPr>
        <p:spPr bwMode="auto">
          <a:xfrm>
            <a:off x="1619672" y="404664"/>
            <a:ext cx="669674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/>
              <a:t>İK YÖNETİMİNİN İŞLEVLERİ</a:t>
            </a:r>
            <a:endParaRPr lang="tr-TR" altLang="tr-T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CC0000"/>
                </a:solidFill>
              </a:rPr>
              <a:t>5. Görevde Yükselme, Yer Değiştirme, İşten </a:t>
            </a:r>
            <a:r>
              <a:rPr lang="tr-TR" altLang="tr-TR" sz="2400" b="1" dirty="0" smtClean="0">
                <a:solidFill>
                  <a:srgbClr val="CC0000"/>
                </a:solidFill>
              </a:rPr>
              <a:t>Ayrılma</a:t>
            </a:r>
            <a:endParaRPr lang="tr-TR" altLang="tr-TR" sz="2400" b="1" dirty="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chemeClr val="accent2"/>
                </a:solidFill>
              </a:rPr>
              <a:t>Görevde Yükselme</a:t>
            </a:r>
            <a:r>
              <a:rPr lang="tr-TR" altLang="tr-TR" sz="2400" dirty="0"/>
              <a:t>: </a:t>
            </a:r>
            <a:r>
              <a:rPr lang="tr-TR" altLang="tr-TR" sz="2400" b="1" dirty="0" smtClean="0"/>
              <a:t>Çalışan </a:t>
            </a:r>
            <a:r>
              <a:rPr lang="tr-TR" altLang="tr-TR" sz="2400" b="1" dirty="0"/>
              <a:t>bir personelin, yapmakta </a:t>
            </a:r>
            <a:r>
              <a:rPr lang="tr-TR" altLang="tr-TR" sz="2400" b="1" dirty="0" smtClean="0"/>
              <a:t> olduğu </a:t>
            </a:r>
            <a:r>
              <a:rPr lang="tr-TR" altLang="tr-TR" sz="2400" b="1" dirty="0"/>
              <a:t>işe oranla daha büyük bir sorumluluk, daha </a:t>
            </a:r>
            <a:r>
              <a:rPr lang="tr-TR" altLang="tr-TR" sz="2400" b="1" dirty="0" smtClean="0"/>
              <a:t>büyük </a:t>
            </a:r>
            <a:r>
              <a:rPr lang="tr-TR" altLang="tr-TR" sz="2400" b="1" dirty="0"/>
              <a:t>prestij, daha büyük beceri ve ücret artışı sağlayan bir göreve atanmasıdır.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chemeClr val="accent2"/>
                </a:solidFill>
              </a:rPr>
              <a:t>Yer Değiştirme:</a:t>
            </a:r>
            <a:r>
              <a:rPr lang="tr-TR" altLang="tr-TR" sz="2400" b="1" dirty="0"/>
              <a:t> Görev sorumluluğu ve ücret düzeyinde herhangi bir değişiklik olmaksızın personelin başka bir işe geçirilmesidir.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chemeClr val="accent2"/>
                </a:solidFill>
              </a:rPr>
              <a:t>İşten Ayırma:</a:t>
            </a:r>
            <a:r>
              <a:rPr lang="tr-TR" altLang="tr-TR" sz="2400" b="1" dirty="0"/>
              <a:t> Çalışanın denetimi dışında kalan nedenlerle çalışanların işlerine son vermedir.</a:t>
            </a:r>
          </a:p>
        </p:txBody>
      </p:sp>
      <p:sp>
        <p:nvSpPr>
          <p:cNvPr id="70660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8C64F41-F746-4232-B55D-E8E68959D303}" type="slidenum">
              <a:rPr lang="tr-TR" altLang="tr-TR" sz="1400"/>
              <a:pPr algn="r"/>
              <a:t>24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00632" y="1412776"/>
            <a:ext cx="6659800" cy="453650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6. İşgücünün Eğitimi ve Geliştirilmesi</a:t>
            </a: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/>
              <a:t>Çalışanların belirli bir amaca yönelik olarak bilgi ve beceri kazanmaları için yapılan örgütlü bir eylemdir.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/>
          </a:p>
        </p:txBody>
      </p:sp>
      <p:sp>
        <p:nvSpPr>
          <p:cNvPr id="72707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b="1"/>
              <a:t>İK YÖNETİMİNİN İŞLEVLERİ</a:t>
            </a:r>
          </a:p>
        </p:txBody>
      </p:sp>
      <p:sp>
        <p:nvSpPr>
          <p:cNvPr id="72709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5E44570-882D-483A-A0A6-FE2F00FBD965}" type="slidenum">
              <a:rPr lang="tr-TR" altLang="tr-TR" sz="1400"/>
              <a:pPr algn="r"/>
              <a:t>25</a:t>
            </a:fld>
            <a:endParaRPr lang="tr-TR" alt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331640" y="692696"/>
            <a:ext cx="7596336" cy="6165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C0000"/>
                </a:solidFill>
              </a:rPr>
              <a:t>Eğitim Yöntemleri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i="1" dirty="0">
                <a:solidFill>
                  <a:schemeClr val="accent2"/>
                </a:solidFill>
              </a:rPr>
              <a:t>A-İşbaşı Eğitim Yöntemleri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1.İş değiştirme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2.Üstler gözetiminde eğitim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3.Yetki </a:t>
            </a:r>
            <a:r>
              <a:rPr lang="tr-TR" altLang="tr-TR" sz="2400" dirty="0" smtClean="0"/>
              <a:t>göçerme (devri)</a:t>
            </a:r>
            <a:endParaRPr lang="tr-TR" altLang="tr-T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4. Öbür yöntemler: Staj yoluyla eğitim, çıraklık yaparak eğitim, işe alıştırma eğitimi gibi </a:t>
            </a:r>
            <a:r>
              <a:rPr lang="tr-TR" altLang="tr-TR" sz="2400" dirty="0" smtClean="0"/>
              <a:t>yöntemler</a:t>
            </a:r>
            <a:endParaRPr lang="tr-TR" altLang="tr-T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chemeClr val="accent2"/>
                </a:solidFill>
              </a:rPr>
              <a:t>B-İş Dışında Eğitim </a:t>
            </a:r>
            <a:r>
              <a:rPr lang="tr-TR" altLang="tr-TR" sz="2400" b="1" i="1" dirty="0" smtClean="0">
                <a:solidFill>
                  <a:schemeClr val="accent2"/>
                </a:solidFill>
              </a:rPr>
              <a:t>Yöntemleri</a:t>
            </a:r>
            <a:endParaRPr lang="tr-TR" altLang="tr-T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1.Konferanslar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2.Seminerler ve kurslar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3.Örnek olay yöntemi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4.Rol oynama yöntemi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5.Öbür yöntemler: İşletme oyunları yöntemi (simülasyon), kendi kendine çalışma yöntemi, araştırmalı örnek olay yöntemi gibi yöntemler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41965"/>
            <a:ext cx="2260810" cy="144016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C6B88-BCAE-45DC-81A9-159DAC111BBC}" type="slidenum">
              <a:rPr lang="tr-TR" altLang="tr-TR" smtClean="0"/>
              <a:pPr>
                <a:defRPr/>
              </a:pPr>
              <a:t>26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79712" y="2060848"/>
            <a:ext cx="63598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7. Sağlık ve İş Güvenliği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Çalışanların sağlığının korunması ve güvenli çalışma koşullarının oluşturulmasıdır</a:t>
            </a:r>
            <a:r>
              <a:rPr lang="tr-TR" altLang="tr-TR" sz="2400" dirty="0" smtClean="0"/>
              <a:t>. İşletmenin </a:t>
            </a:r>
            <a:r>
              <a:rPr lang="tr-TR" altLang="tr-TR" sz="2400" dirty="0"/>
              <a:t>sağlık ve güvenlik açısından özenli olması, sigorta giderlerini ve sermaye kayıplarını azaltacağı gibi, daha nitelikli işgücünün işletmeye gelmesini de sağlar.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024372" y="710788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b="1" dirty="0"/>
              <a:t>İK YÖNETİMİNİN İŞLEVLERİ</a:t>
            </a:r>
          </a:p>
        </p:txBody>
      </p:sp>
      <p:sp>
        <p:nvSpPr>
          <p:cNvPr id="76805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F246E91-A83E-4358-9AF5-DE315D94B0F1}" type="slidenum">
              <a:rPr lang="tr-TR" altLang="tr-TR" sz="1400"/>
              <a:pPr algn="r"/>
              <a:t>27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75656" y="914400"/>
            <a:ext cx="7518796" cy="481885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CC0000"/>
                </a:solidFill>
              </a:rPr>
              <a:t>8. Disiplin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/>
              <a:t>Çalışanların işletmedeki belirli konulardaki davranışlarına sınırlama ya da özdenetim kurmadır.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CC0000"/>
                </a:solidFill>
              </a:rPr>
              <a:t>Disiplinde İki Yaklaşım</a:t>
            </a:r>
            <a:r>
              <a:rPr lang="tr-TR" altLang="tr-TR" sz="2800" b="1" dirty="0"/>
              <a:t>:</a:t>
            </a: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i="1" dirty="0">
                <a:solidFill>
                  <a:schemeClr val="accent2"/>
                </a:solidFill>
              </a:rPr>
              <a:t>1. Olumlu Yaklaşım</a:t>
            </a:r>
            <a:r>
              <a:rPr lang="tr-TR" altLang="tr-TR" sz="2800" dirty="0"/>
              <a:t>: Ödül ve iletişim yoluyla belirli davranışlar oluşturmak ve yaratmaktır.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i="1" dirty="0">
                <a:solidFill>
                  <a:schemeClr val="accent2"/>
                </a:solidFill>
              </a:rPr>
              <a:t>2. Olumsuz Yaklaşım</a:t>
            </a:r>
            <a:r>
              <a:rPr lang="tr-TR" altLang="tr-TR" sz="2800" dirty="0"/>
              <a:t>: </a:t>
            </a:r>
            <a:r>
              <a:rPr lang="tr-TR" altLang="tr-TR" sz="2800" dirty="0" smtClean="0"/>
              <a:t>Mevcut ilkelere </a:t>
            </a:r>
            <a:r>
              <a:rPr lang="tr-TR" altLang="tr-TR" sz="2800" dirty="0"/>
              <a:t>uymayan, kuralları çiğneyen kişilerin cezalandırılmasıdır.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/>
          </a:p>
        </p:txBody>
      </p:sp>
      <p:sp>
        <p:nvSpPr>
          <p:cNvPr id="78852" name="Text Box 8"/>
          <p:cNvSpPr txBox="1">
            <a:spLocks noChangeArrowheads="1"/>
          </p:cNvSpPr>
          <p:nvPr/>
        </p:nvSpPr>
        <p:spPr bwMode="auto">
          <a:xfrm>
            <a:off x="1577454" y="357297"/>
            <a:ext cx="7315200" cy="4619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b="1" dirty="0"/>
              <a:t>İK YÖNETİMİNİN İŞLEVLERİ</a:t>
            </a:r>
          </a:p>
        </p:txBody>
      </p:sp>
      <p:sp>
        <p:nvSpPr>
          <p:cNvPr id="78853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68B22F2-03B5-42D4-AE43-0A867DE109DD}" type="slidenum">
              <a:rPr lang="tr-TR" altLang="tr-TR" sz="1400"/>
              <a:pPr algn="r"/>
              <a:t>28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 descr="Parşömen"/>
          <p:cNvSpPr txBox="1">
            <a:spLocks noChangeArrowheads="1"/>
          </p:cNvSpPr>
          <p:nvPr/>
        </p:nvSpPr>
        <p:spPr bwMode="auto">
          <a:xfrm>
            <a:off x="1096206" y="1552574"/>
            <a:ext cx="6932178" cy="439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Çalışanlarla işletme arasındaki ilişkileri daha olumlu kılmak için, personele sağlanan ek hizmet ve katkılardır.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Çalışanların sağlığının korunması; iş tehlikelerine karşı korunması; çalışanlara iş elbisesi, kişisel eşya dolapları, dinlenme yerleri, yemekhane gibi olanakların sağlanması; yardım sandığı, toplu sigorta gibi mali güvencelerin sağlanması; boş zamanları değerlendirici etkinlikler oluşturmak; çalışanların kişisel ve ailesel sorunlarıyla ilgili çeşitli konularda danışmanlık hizmetleri verilmesi.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403648" y="852487"/>
            <a:ext cx="5822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Arial" panose="020B0604020202020204" pitchFamily="34" charset="0"/>
              </a:rPr>
              <a:t>9. Sağlanan Hizmet ve Yararlar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1524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b="1"/>
              <a:t>İK YÖNETİMİNİN İŞLEVLERİ</a:t>
            </a:r>
          </a:p>
        </p:txBody>
      </p:sp>
      <p:sp>
        <p:nvSpPr>
          <p:cNvPr id="80902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A33A495-DB7F-46F0-8469-FC69DAD860C5}" type="slidenum">
              <a:rPr lang="tr-TR" altLang="tr-TR" sz="1400"/>
              <a:pPr algn="r"/>
              <a:t>29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smtClean="0"/>
              <a:t>İnsan Kaynakları Yönetimi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İKY;</a:t>
            </a:r>
          </a:p>
          <a:p>
            <a:pPr lvl="1" eaLnBrk="1" hangingPunct="1"/>
            <a:r>
              <a:rPr lang="tr-TR" altLang="tr-TR" dirty="0" smtClean="0"/>
              <a:t>Örgütün insan kaynakları ihtiyacının değerlendirildiği,</a:t>
            </a:r>
          </a:p>
          <a:p>
            <a:pPr lvl="1" eaLnBrk="1" hangingPunct="1"/>
            <a:r>
              <a:rPr lang="tr-TR" altLang="tr-TR" dirty="0" smtClean="0"/>
              <a:t>İK ihtiyacının giderildiği,</a:t>
            </a:r>
          </a:p>
          <a:p>
            <a:pPr lvl="1" eaLnBrk="1" hangingPunct="1"/>
            <a:r>
              <a:rPr lang="tr-TR" altLang="tr-TR" dirty="0" smtClean="0"/>
              <a:t>Teşvik ve çalışma ortamının sağlandığı </a:t>
            </a:r>
            <a:r>
              <a:rPr lang="tr-TR" altLang="tr-TR" dirty="0" smtClean="0">
                <a:solidFill>
                  <a:srgbClr val="FF0000"/>
                </a:solidFill>
              </a:rPr>
              <a:t>süreç</a:t>
            </a:r>
            <a:r>
              <a:rPr lang="tr-TR" altLang="tr-TR" dirty="0" smtClean="0"/>
              <a:t>tir.</a:t>
            </a:r>
          </a:p>
          <a:p>
            <a:pPr lvl="1" eaLnBrk="1" hangingPunct="1"/>
            <a:r>
              <a:rPr lang="tr-TR" altLang="tr-TR" dirty="0" smtClean="0"/>
              <a:t>Üretim, finansman, pazarlama gibi fonksiyonlara katkıda bulunur.</a:t>
            </a:r>
          </a:p>
        </p:txBody>
      </p:sp>
      <p:pic>
        <p:nvPicPr>
          <p:cNvPr id="7172" name="Picture 5" descr="MH900250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5478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0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 descr="Kırtasiye"/>
          <p:cNvSpPr txBox="1">
            <a:spLocks noChangeArrowheads="1"/>
          </p:cNvSpPr>
          <p:nvPr/>
        </p:nvSpPr>
        <p:spPr bwMode="auto">
          <a:xfrm>
            <a:off x="1475656" y="762000"/>
            <a:ext cx="7668344" cy="56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/>
              <a:t>10- Sendikal İlişkiler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/>
              <a:t>Sendikalar, örgütlenmiş işgücü kuruluşlarıdır.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b="1" i="1" dirty="0">
                <a:solidFill>
                  <a:schemeClr val="accent2"/>
                </a:solidFill>
              </a:rPr>
              <a:t>Sendikaların Etkileri</a:t>
            </a: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800" dirty="0"/>
              <a:t>1.Yönetimin davranışlarını </a:t>
            </a:r>
            <a:r>
              <a:rPr lang="tr-TR" altLang="tr-TR" sz="2800" dirty="0" smtClean="0"/>
              <a:t>kısıtlar</a:t>
            </a:r>
            <a:endParaRPr lang="tr-TR" altLang="tr-TR" sz="28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800" dirty="0"/>
              <a:t>2.Tüm çalışanlara eşit davranılır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800" dirty="0"/>
              <a:t>3. Personel politikaları ve uygulamaları </a:t>
            </a:r>
            <a:r>
              <a:rPr lang="tr-TR" altLang="tr-TR" sz="2800" dirty="0" smtClean="0"/>
              <a:t>gelişir</a:t>
            </a:r>
            <a:endParaRPr lang="tr-TR" altLang="tr-TR" sz="28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800" dirty="0"/>
              <a:t>4. Çalışanlar adına tek sözcü </a:t>
            </a:r>
            <a:r>
              <a:rPr lang="tr-TR" altLang="tr-TR" sz="2800" dirty="0" smtClean="0"/>
              <a:t>oluşur</a:t>
            </a:r>
            <a:endParaRPr lang="tr-TR" altLang="tr-TR" sz="28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800" dirty="0"/>
              <a:t>5. İşgücü ilişkilerinde karar alma merkezileşir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1000" dirty="0"/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381000" y="76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b="1"/>
              <a:t>İK YÖNETİMİNİN İŞLEVLERİ</a:t>
            </a:r>
          </a:p>
        </p:txBody>
      </p:sp>
      <p:sp>
        <p:nvSpPr>
          <p:cNvPr id="82949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68066D7-F07E-4D7F-9106-C8796DC144FB}" type="slidenum">
              <a:rPr lang="tr-TR" altLang="tr-TR" sz="1400"/>
              <a:pPr algn="r"/>
              <a:t>30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Parşömen"/>
          <p:cNvSpPr txBox="1">
            <a:spLocks noChangeArrowheads="1"/>
          </p:cNvSpPr>
          <p:nvPr/>
        </p:nvSpPr>
        <p:spPr bwMode="auto">
          <a:xfrm>
            <a:off x="1083212" y="990600"/>
            <a:ext cx="81369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/>
              <a:t>Çalışanların işlerinde sağladığı başarının düzeyini belirlemek, işin gerektirdikleri ile kişilerin yetenek ve becerilerinin uyumlu olup olmadığını ortaya koymak için gerçekleştirilen eylemlerdir.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/>
              <a:t> </a:t>
            </a:r>
            <a:r>
              <a:rPr lang="tr-TR" altLang="tr-TR" sz="2000" b="1" i="1" dirty="0">
                <a:solidFill>
                  <a:srgbClr val="FF0000"/>
                </a:solidFill>
              </a:rPr>
              <a:t>Amaçları</a:t>
            </a:r>
            <a:r>
              <a:rPr lang="tr-TR" altLang="tr-TR" sz="1800" dirty="0" smtClean="0"/>
              <a:t>: Dengeli </a:t>
            </a:r>
            <a:r>
              <a:rPr lang="tr-TR" altLang="tr-TR" sz="1800" dirty="0"/>
              <a:t>ücret sistemlerinin kurulması, işte yükseltme, yer değiştirme, işe son verme, eğitim programlarının içeriklerinin belirlenmesi ve düzenlenmesi.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b="1" i="1" dirty="0">
                <a:solidFill>
                  <a:srgbClr val="FF0000"/>
                </a:solidFill>
              </a:rPr>
              <a:t>Değerleme Yöntemleri</a:t>
            </a:r>
            <a:endParaRPr lang="tr-TR" altLang="tr-TR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dirty="0"/>
              <a:t>a-</a:t>
            </a:r>
            <a:r>
              <a:rPr lang="tr-TR" altLang="tr-TR" sz="1800" b="1" u="sng" dirty="0"/>
              <a:t>Sıralama Yöntemi</a:t>
            </a:r>
            <a:r>
              <a:rPr lang="tr-TR" altLang="tr-TR" sz="1800" dirty="0"/>
              <a:t>: Çalışanlar, eskilik, eğitim durumu, meslek durumu gibi ölçülere göre puanlanarak, sıralanır.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u="sng" dirty="0"/>
              <a:t>b-Karşılaştırma Yöntemi</a:t>
            </a:r>
            <a:r>
              <a:rPr lang="tr-TR" altLang="tr-TR" sz="1800" dirty="0"/>
              <a:t>: Çalışanların başarılarını ölçmek için oluşturulan belirli ölçülere göre kıyaslanmasıdır. Örneğin, girişim yeteneği, önderlik, işe bağlılık, kararlarda tutarlılık, komutlara uyma gibi.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u="sng" dirty="0"/>
              <a:t>c-Derecelendirme Yöntemi</a:t>
            </a:r>
            <a:r>
              <a:rPr lang="tr-TR" altLang="tr-TR" sz="1800" dirty="0"/>
              <a:t>: Kişilerin çalışmaları çok iyi, iyi, orta, zayıf gibi ölçülerle </a:t>
            </a:r>
            <a:r>
              <a:rPr lang="tr-TR" altLang="tr-TR" sz="1800" dirty="0" err="1"/>
              <a:t>deyimlendirilen</a:t>
            </a:r>
            <a:r>
              <a:rPr lang="tr-TR" altLang="tr-TR" sz="1800" dirty="0"/>
              <a:t> değer kümeleri ile belirlenir. Çalışanlar, üstlerinin değerlendirilmesine göre bu kümelerden birine sokulur.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u="sng" dirty="0"/>
              <a:t>d-Değerlendirme Formu Yöntemi:</a:t>
            </a:r>
            <a:r>
              <a:rPr lang="tr-TR" altLang="tr-TR" sz="1800" dirty="0"/>
              <a:t> Çalışanların değerlendirilmesinde önceden hazırlanmış ve ayrıntılı olan değerlendirme formlarının kullanılmasıdır.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u="sng" dirty="0"/>
              <a:t>e-Önemli Olay Yöntemi:</a:t>
            </a:r>
            <a:r>
              <a:rPr lang="tr-TR" altLang="tr-TR" sz="1800" dirty="0"/>
              <a:t> Çalışanların belirli durumlarda ve belirli olaylar karşısında takındığı tutum ve göstereceği tepkilerin değerlendirmede temel alınmasıdır.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905000" y="533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/>
              <a:t>11. İşgören Değerlemesi</a:t>
            </a:r>
          </a:p>
        </p:txBody>
      </p:sp>
      <p:sp>
        <p:nvSpPr>
          <p:cNvPr id="87045" name="Text Box 12"/>
          <p:cNvSpPr txBox="1">
            <a:spLocks noChangeArrowheads="1"/>
          </p:cNvSpPr>
          <p:nvPr/>
        </p:nvSpPr>
        <p:spPr bwMode="auto">
          <a:xfrm>
            <a:off x="457200" y="152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b="1"/>
              <a:t>İK YÖNETİMİNİN İŞLEVLERİ</a:t>
            </a:r>
          </a:p>
        </p:txBody>
      </p:sp>
      <p:sp>
        <p:nvSpPr>
          <p:cNvPr id="87046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8A6C927-2C0A-4D86-B1DB-4E2DA5301E07}" type="slidenum">
              <a:rPr lang="tr-TR" altLang="tr-TR" sz="1400"/>
              <a:pPr algn="r"/>
              <a:t>31</a:t>
            </a:fld>
            <a:endParaRPr lang="tr-T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 smtClean="0"/>
              <a:t>Ücret Yönetimi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2800" b="1" smtClean="0"/>
              <a:t>Ücret: </a:t>
            </a:r>
          </a:p>
          <a:p>
            <a:pPr lvl="1" eaLnBrk="1" hangingPunct="1"/>
            <a:r>
              <a:rPr lang="tr-TR" altLang="tr-TR" sz="2400" smtClean="0"/>
              <a:t>Bedensel ve zihinsel emeğe üretim faaliyetleri karşılığında ödenen bedel.</a:t>
            </a:r>
          </a:p>
          <a:p>
            <a:pPr eaLnBrk="1" hangingPunct="1"/>
            <a:r>
              <a:rPr lang="tr-TR" altLang="tr-TR" sz="2800" b="1" smtClean="0"/>
              <a:t>Ücretleme: </a:t>
            </a:r>
          </a:p>
          <a:p>
            <a:pPr lvl="1" eaLnBrk="1" hangingPunct="1"/>
            <a:r>
              <a:rPr lang="tr-TR" altLang="tr-TR" sz="2400" smtClean="0"/>
              <a:t>Doğrudan ve dolaylı ödüllerin eşit ve hakça dağıtımını sağlamak amacıyla personelin katkılarının değerlendirilmesi faaliyetidir</a:t>
            </a:r>
            <a:r>
              <a:rPr lang="tr-TR" altLang="tr-TR" smtClean="0"/>
              <a:t>.</a:t>
            </a:r>
          </a:p>
          <a:p>
            <a:pPr lvl="1" eaLnBrk="1" hangingPunct="1"/>
            <a:endParaRPr lang="tr-TR" altLang="tr-TR" smtClean="0"/>
          </a:p>
          <a:p>
            <a:pPr lvl="1" eaLnBrk="1" hangingPunct="1"/>
            <a:endParaRPr lang="tr-TR" altLang="tr-TR" smtClean="0"/>
          </a:p>
        </p:txBody>
      </p:sp>
      <p:pic>
        <p:nvPicPr>
          <p:cNvPr id="31748" name="Picture 5" descr="çalışan insanlar,çalışanın elkitapları,insan,insan kaynakları,insanlar,iş,saatler,sigorta,şirket arabaları,şirket kazançları,şirket otoları,şirket otomobilleri,tazminat,ücret,ücretler"/>
          <p:cNvPicPr>
            <a:picLocks noChangeAspect="1" noChangeArrowheads="1"/>
          </p:cNvPicPr>
          <p:nvPr/>
        </p:nvPicPr>
        <p:blipFill>
          <a:blip r:embed="rId2">
            <a:lum brigh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smtClean="0"/>
              <a:t>İKY Ana Fonksiyonları</a:t>
            </a:r>
            <a:r>
              <a:rPr lang="tr-TR" altLang="tr-TR" sz="4000" smtClean="0"/>
              <a:t/>
            </a:r>
            <a:br>
              <a:rPr lang="tr-TR" altLang="tr-TR" sz="4000" smtClean="0"/>
            </a:br>
            <a:r>
              <a:rPr lang="tr-TR" altLang="tr-TR" sz="2800" smtClean="0"/>
              <a:t>Ücret Yönetimi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Bir işletmede ücret politikası;</a:t>
            </a:r>
          </a:p>
          <a:p>
            <a:pPr lvl="1" eaLnBrk="1" hangingPunct="1"/>
            <a:r>
              <a:rPr lang="tr-TR" altLang="tr-TR" smtClean="0"/>
              <a:t>Eşitlik</a:t>
            </a:r>
          </a:p>
          <a:p>
            <a:pPr lvl="1" eaLnBrk="1" hangingPunct="1"/>
            <a:r>
              <a:rPr lang="tr-TR" altLang="tr-TR" smtClean="0"/>
              <a:t>Dengeli ücret</a:t>
            </a:r>
          </a:p>
          <a:p>
            <a:pPr lvl="1" eaLnBrk="1" hangingPunct="1"/>
            <a:r>
              <a:rPr lang="tr-TR" altLang="tr-TR" smtClean="0"/>
              <a:t>Cari ücrete uygunluk</a:t>
            </a:r>
          </a:p>
          <a:p>
            <a:pPr lvl="1" eaLnBrk="1" hangingPunct="1"/>
            <a:r>
              <a:rPr lang="tr-TR" altLang="tr-TR" smtClean="0"/>
              <a:t>Yükselme ile orantılı</a:t>
            </a:r>
          </a:p>
          <a:p>
            <a:pPr lvl="1" eaLnBrk="1" hangingPunct="1"/>
            <a:r>
              <a:rPr lang="tr-TR" altLang="tr-TR" smtClean="0"/>
              <a:t>Bütünlük</a:t>
            </a:r>
          </a:p>
          <a:p>
            <a:pPr lvl="1" eaLnBrk="1" hangingPunct="1"/>
            <a:r>
              <a:rPr lang="tr-TR" altLang="tr-TR" smtClean="0"/>
              <a:t>Nesnellik</a:t>
            </a:r>
          </a:p>
          <a:p>
            <a:pPr lvl="1" eaLnBrk="1" hangingPunct="1"/>
            <a:r>
              <a:rPr lang="tr-TR" altLang="tr-TR" smtClean="0"/>
              <a:t>Açıklık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5029200" y="2209800"/>
            <a:ext cx="381000" cy="3505200"/>
          </a:xfrm>
          <a:prstGeom prst="rightBrace">
            <a:avLst>
              <a:gd name="adj1" fmla="val 766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019800" y="3429000"/>
            <a:ext cx="182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800"/>
              <a:t>ilkelerine </a:t>
            </a:r>
          </a:p>
          <a:p>
            <a:pPr algn="ctr"/>
            <a:r>
              <a:rPr lang="tr-TR" altLang="tr-TR" sz="2800"/>
              <a:t>göre olmalıdır.</a:t>
            </a:r>
          </a:p>
        </p:txBody>
      </p:sp>
    </p:spTree>
    <p:extLst>
      <p:ext uri="{BB962C8B-B14F-4D97-AF65-F5344CB8AC3E}">
        <p14:creationId xmlns:p14="http://schemas.microsoft.com/office/powerpoint/2010/main" val="20576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 smtClean="0"/>
              <a:t>Ücret Yönetimi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200400" y="2819400"/>
            <a:ext cx="2209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800" b="1"/>
              <a:t>Ücretlemeyi</a:t>
            </a:r>
          </a:p>
          <a:p>
            <a:pPr algn="ctr"/>
            <a:r>
              <a:rPr lang="tr-TR" altLang="tr-TR" sz="2800" b="1"/>
              <a:t>Etkileyen</a:t>
            </a:r>
          </a:p>
          <a:p>
            <a:pPr algn="ctr"/>
            <a:r>
              <a:rPr lang="tr-TR" altLang="tr-TR" sz="2800" b="1"/>
              <a:t>Faktörler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200400" y="15240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Örgütün ödeme </a:t>
            </a:r>
          </a:p>
          <a:p>
            <a:pPr algn="ctr"/>
            <a:r>
              <a:rPr lang="tr-TR" altLang="tr-TR"/>
              <a:t>gücü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457200" y="18288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Sendikalarla</a:t>
            </a:r>
          </a:p>
          <a:p>
            <a:pPr algn="ctr"/>
            <a:r>
              <a:rPr lang="tr-TR" altLang="tr-TR"/>
              <a:t>Pazarlık gücü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533400" y="31242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/>
          </a:p>
          <a:p>
            <a:pPr algn="ctr"/>
            <a:r>
              <a:rPr lang="tr-TR" altLang="tr-TR"/>
              <a:t>Enflasyon</a:t>
            </a:r>
          </a:p>
          <a:p>
            <a:pPr algn="ctr"/>
            <a:endParaRPr lang="tr-TR" altLang="tr-TR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533400" y="43434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verimlilik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457200" y="57150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Gelenekler</a:t>
            </a:r>
          </a:p>
          <a:p>
            <a:pPr algn="ctr"/>
            <a:r>
              <a:rPr lang="tr-TR" altLang="tr-TR"/>
              <a:t>Uygulamalar</a:t>
            </a: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5943600" y="17526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Karşılaştırılabilir</a:t>
            </a:r>
          </a:p>
          <a:p>
            <a:pPr algn="ctr"/>
            <a:r>
              <a:rPr lang="tr-TR" altLang="tr-TR"/>
              <a:t>oranlar</a:t>
            </a: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6096000" y="29718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Pazarın durumu</a:t>
            </a:r>
          </a:p>
        </p:txBody>
      </p:sp>
      <p:sp>
        <p:nvSpPr>
          <p:cNvPr id="33803" name="Rectangle 12"/>
          <p:cNvSpPr>
            <a:spLocks noChangeArrowheads="1"/>
          </p:cNvSpPr>
          <p:nvPr/>
        </p:nvSpPr>
        <p:spPr bwMode="auto">
          <a:xfrm>
            <a:off x="6096000" y="43434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Hükümet politikaları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6096000" y="56388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Örgütsel-teknolojik</a:t>
            </a:r>
          </a:p>
          <a:p>
            <a:pPr algn="ctr"/>
            <a:r>
              <a:rPr lang="tr-TR" altLang="tr-TR"/>
              <a:t>değişim</a:t>
            </a:r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3200400" y="5715000"/>
            <a:ext cx="2133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AB Kanunları</a:t>
            </a:r>
          </a:p>
        </p:txBody>
      </p:sp>
    </p:spTree>
    <p:extLst>
      <p:ext uri="{BB962C8B-B14F-4D97-AF65-F5344CB8AC3E}">
        <p14:creationId xmlns:p14="http://schemas.microsoft.com/office/powerpoint/2010/main" val="11118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Geleneksel Ücret Yaklaşımı (</a:t>
            </a:r>
            <a:r>
              <a:rPr lang="tr-TR" dirty="0" err="1" smtClean="0"/>
              <a:t>Örn</a:t>
            </a:r>
            <a:r>
              <a:rPr lang="tr-TR" dirty="0" smtClean="0"/>
              <a:t>: Kıdem)</a:t>
            </a:r>
          </a:p>
          <a:p>
            <a:endParaRPr lang="tr-TR" dirty="0" smtClean="0"/>
          </a:p>
          <a:p>
            <a:r>
              <a:rPr lang="tr-TR" dirty="0" smtClean="0"/>
              <a:t>Stratejik Ücret Yaklaşımı (</a:t>
            </a:r>
            <a:r>
              <a:rPr lang="tr-TR" dirty="0" err="1" smtClean="0"/>
              <a:t>Örn</a:t>
            </a:r>
            <a:r>
              <a:rPr lang="tr-TR" dirty="0" smtClean="0"/>
              <a:t>: Performans)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8BC5-A994-4ED8-A7A7-3A099E86C434}" type="slidenum">
              <a:rPr lang="tr-TR" altLang="tr-TR" smtClean="0"/>
              <a:pPr>
                <a:defRPr/>
              </a:pPr>
              <a:t>35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6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 smtClean="0"/>
              <a:t>İşçi Sağlığı ve İş Güvenliği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2800" smtClean="0"/>
              <a:t>İşçinin sağlığının ve emniyetinin doğacak olan tehlikelere karşı korunması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78556" y="3170784"/>
            <a:ext cx="82954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676400" y="4114800"/>
            <a:ext cx="5791200" cy="2286000"/>
          </a:xfrm>
          <a:prstGeom prst="rect">
            <a:avLst/>
          </a:prstGeom>
          <a:solidFill>
            <a:srgbClr val="99CC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/>
              <a:t>-</a:t>
            </a:r>
            <a:r>
              <a:rPr lang="tr-TR" altLang="tr-TR" sz="2800"/>
              <a:t>Çevrenin korunması</a:t>
            </a:r>
          </a:p>
          <a:p>
            <a:pPr algn="ctr"/>
            <a:r>
              <a:rPr lang="tr-TR" altLang="tr-TR" sz="2800"/>
              <a:t>-Sağlıklı konutta yaşama</a:t>
            </a:r>
          </a:p>
          <a:p>
            <a:pPr algn="ctr"/>
            <a:r>
              <a:rPr lang="tr-TR" altLang="tr-TR" sz="2800"/>
              <a:t>-Beslenme ve ulaşım emniyeti</a:t>
            </a:r>
          </a:p>
          <a:p>
            <a:pPr algn="ctr"/>
            <a:r>
              <a:rPr lang="tr-TR" altLang="tr-TR" sz="2800"/>
              <a:t>-Sosyal güvenlik-ilk yardım</a:t>
            </a:r>
          </a:p>
          <a:p>
            <a:pPr algn="ctr"/>
            <a:r>
              <a:rPr lang="tr-TR" altLang="tr-TR" sz="2800"/>
              <a:t>-Kentleşme</a:t>
            </a:r>
          </a:p>
        </p:txBody>
      </p:sp>
    </p:spTree>
    <p:extLst>
      <p:ext uri="{BB962C8B-B14F-4D97-AF65-F5344CB8AC3E}">
        <p14:creationId xmlns:p14="http://schemas.microsoft.com/office/powerpoint/2010/main" val="33550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İKBS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8BC5-A994-4ED8-A7A7-3A099E86C434}" type="slidenum">
              <a:rPr lang="tr-TR" altLang="tr-TR" smtClean="0"/>
              <a:pPr>
                <a:defRPr/>
              </a:pPr>
              <a:t>37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57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1" y="1340768"/>
            <a:ext cx="7562800" cy="457045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tr-TR" sz="2000" b="1" dirty="0" smtClean="0"/>
              <a:t>ÖRNEK ÇALIŞMA SORULARI</a:t>
            </a:r>
          </a:p>
          <a:p>
            <a:pPr marL="0" indent="0" algn="ctr">
              <a:buNone/>
            </a:pPr>
            <a:endParaRPr lang="tr-TR" sz="20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İKY gelişim süreçlerini yönetim teorileri ışığında açıklayınız.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Personel Yönetimi ile İKY arasındaki farkları açıklayınız.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İKY işlevleri nelerdir, kısaca açıklayınız.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İKY ilkeleri nelerdir, bu ilkelere uyulması neden önemlidir?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err="1" smtClean="0"/>
              <a:t>Ücretlemeyi</a:t>
            </a:r>
            <a:r>
              <a:rPr lang="tr-TR" sz="2000" dirty="0" smtClean="0"/>
              <a:t> etkileyen unsurlar nelerdir?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İKY disiplin yaklaşımlarını </a:t>
            </a:r>
            <a:r>
              <a:rPr lang="tr-TR" sz="2000" dirty="0" err="1" smtClean="0"/>
              <a:t>McGregor</a:t>
            </a:r>
            <a:r>
              <a:rPr lang="tr-TR" sz="2000" dirty="0" smtClean="0"/>
              <a:t>’ un X ve Y teorisini göz önünde bulundurarak anlatınız.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Sendikalar ile pazarlık gücü kavramlarını açıklayınız.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İş güvenliği kavramını çalışan performansı açısından değerlendiriniz.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Etkili İKY= Etkili Örgüt anlayışını modern İKY açısından açıklayınız.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İKBS bir işletme açısından neden önemlidir?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8BC5-A994-4ED8-A7A7-3A099E86C434}" type="slidenum">
              <a:rPr lang="tr-TR" altLang="tr-TR" smtClean="0"/>
              <a:pPr>
                <a:defRPr/>
              </a:pPr>
              <a:t>38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08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" y="609600"/>
            <a:ext cx="8305800" cy="55626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3600" b="1" dirty="0"/>
              <a:t>İNSAN KAYNAKLARI YÖNETİMİ;</a:t>
            </a:r>
          </a:p>
          <a:p>
            <a:pPr algn="ctr"/>
            <a:endParaRPr lang="tr-TR" altLang="tr-TR" dirty="0"/>
          </a:p>
          <a:p>
            <a:pPr algn="ctr"/>
            <a:endParaRPr lang="tr-TR" altLang="tr-TR" dirty="0"/>
          </a:p>
          <a:p>
            <a:pPr algn="ctr"/>
            <a:endParaRPr lang="tr-TR" altLang="tr-TR" dirty="0"/>
          </a:p>
          <a:p>
            <a:pPr algn="ctr"/>
            <a:r>
              <a:rPr lang="tr-TR" altLang="tr-TR" sz="2400" dirty="0"/>
              <a:t>Örgütte rekabetçi üstünlükler sağlamak amacıyla</a:t>
            </a:r>
          </a:p>
          <a:p>
            <a:pPr algn="ctr"/>
            <a:r>
              <a:rPr lang="tr-TR" altLang="tr-TR" sz="2400" dirty="0"/>
              <a:t> gerekli insan kaynağının sağlanması,</a:t>
            </a:r>
          </a:p>
          <a:p>
            <a:pPr algn="ctr"/>
            <a:r>
              <a:rPr lang="tr-TR" altLang="tr-TR" sz="2400" dirty="0"/>
              <a:t> istihdamını ve geliştirilmesiyle ilgili</a:t>
            </a:r>
          </a:p>
          <a:p>
            <a:pPr algn="ctr"/>
            <a:r>
              <a:rPr lang="tr-TR" altLang="tr-TR" sz="2400" dirty="0"/>
              <a:t>politika oluşturma, planlama, örgütleme, yönlendirme ve</a:t>
            </a:r>
          </a:p>
          <a:p>
            <a:pPr algn="ctr"/>
            <a:r>
              <a:rPr lang="tr-TR" altLang="tr-TR" sz="2400" dirty="0"/>
              <a:t>denetleme faaliyetlerini içeren disiplindir.</a:t>
            </a:r>
          </a:p>
        </p:txBody>
      </p:sp>
    </p:spTree>
    <p:extLst>
      <p:ext uri="{BB962C8B-B14F-4D97-AF65-F5344CB8AC3E}">
        <p14:creationId xmlns:p14="http://schemas.microsoft.com/office/powerpoint/2010/main" val="2784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838200" y="1143000"/>
            <a:ext cx="2057400" cy="1981200"/>
          </a:xfrm>
          <a:prstGeom prst="ellipse">
            <a:avLst/>
          </a:prstGeom>
          <a:solidFill>
            <a:srgbClr val="FFFF00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 dirty="0"/>
              <a:t>Artan</a:t>
            </a:r>
          </a:p>
          <a:p>
            <a:pPr algn="ctr"/>
            <a:r>
              <a:rPr lang="tr-TR" altLang="tr-TR" b="1" dirty="0"/>
              <a:t>rekabet </a:t>
            </a:r>
          </a:p>
          <a:p>
            <a:pPr algn="ctr"/>
            <a:r>
              <a:rPr lang="tr-TR" altLang="tr-TR" b="1" dirty="0"/>
              <a:t>koşulları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33400" y="3048000"/>
            <a:ext cx="2057400" cy="1981200"/>
          </a:xfrm>
          <a:prstGeom prst="ellipse">
            <a:avLst/>
          </a:prstGeom>
          <a:solidFill>
            <a:srgbClr val="339966">
              <a:alpha val="5803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/>
              <a:t>İşletmelerin</a:t>
            </a:r>
          </a:p>
          <a:p>
            <a:pPr algn="ctr"/>
            <a:r>
              <a:rPr lang="tr-TR" altLang="tr-TR" b="1"/>
              <a:t>Niteliğinin</a:t>
            </a:r>
          </a:p>
          <a:p>
            <a:pPr algn="ctr"/>
            <a:r>
              <a:rPr lang="tr-TR" altLang="tr-TR" b="1"/>
              <a:t>değişmesi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676400" y="4343400"/>
            <a:ext cx="2057400" cy="1981200"/>
          </a:xfrm>
          <a:prstGeom prst="ellipse">
            <a:avLst/>
          </a:prstGeom>
          <a:solidFill>
            <a:srgbClr val="800000">
              <a:alpha val="5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/>
              <a:t>Teknolojik</a:t>
            </a:r>
          </a:p>
          <a:p>
            <a:pPr algn="ctr"/>
            <a:r>
              <a:rPr lang="tr-TR" altLang="tr-TR" b="1"/>
              <a:t>değişimler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352800" y="4648200"/>
            <a:ext cx="2057400" cy="1981200"/>
          </a:xfrm>
          <a:prstGeom prst="ellipse">
            <a:avLst/>
          </a:prstGeom>
          <a:solidFill>
            <a:srgbClr val="FF6600">
              <a:alpha val="6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/>
              <a:t>Küreselleşme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514600" y="304800"/>
            <a:ext cx="2057400" cy="1981200"/>
          </a:xfrm>
          <a:prstGeom prst="ellipse">
            <a:avLst/>
          </a:prstGeom>
          <a:solidFill>
            <a:srgbClr val="993366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/>
              <a:t>Ekonomik </a:t>
            </a:r>
          </a:p>
          <a:p>
            <a:pPr algn="ctr"/>
            <a:r>
              <a:rPr lang="tr-TR" altLang="tr-TR" b="1"/>
              <a:t>Yapılardaki</a:t>
            </a:r>
          </a:p>
          <a:p>
            <a:pPr algn="ctr"/>
            <a:r>
              <a:rPr lang="tr-TR" altLang="tr-TR" b="1"/>
              <a:t>dönüşümler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343400" y="228600"/>
            <a:ext cx="2057400" cy="1981200"/>
          </a:xfrm>
          <a:prstGeom prst="ellipse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/>
              <a:t>İşgören</a:t>
            </a:r>
          </a:p>
          <a:p>
            <a:pPr algn="ctr"/>
            <a:r>
              <a:rPr lang="tr-TR" altLang="tr-TR" b="1"/>
              <a:t>Beklentilerindeki </a:t>
            </a:r>
          </a:p>
          <a:p>
            <a:pPr algn="ctr"/>
            <a:r>
              <a:rPr lang="tr-TR" altLang="tr-TR" b="1"/>
              <a:t>değişimler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867400" y="2819400"/>
            <a:ext cx="2819400" cy="25908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3200" b="1"/>
              <a:t>İKY’nin </a:t>
            </a:r>
          </a:p>
          <a:p>
            <a:pPr algn="ctr"/>
            <a:r>
              <a:rPr lang="tr-TR" altLang="tr-TR" sz="3200" b="1"/>
              <a:t>Ortaya </a:t>
            </a:r>
          </a:p>
          <a:p>
            <a:pPr algn="ctr"/>
            <a:r>
              <a:rPr lang="tr-TR" altLang="tr-TR" sz="3200" b="1"/>
              <a:t>Çıkma </a:t>
            </a:r>
          </a:p>
          <a:p>
            <a:pPr algn="ctr"/>
            <a:r>
              <a:rPr lang="tr-TR" altLang="tr-TR" sz="3200" b="1"/>
              <a:t>Nedenleri</a:t>
            </a:r>
          </a:p>
        </p:txBody>
      </p:sp>
    </p:spTree>
    <p:extLst>
      <p:ext uri="{BB962C8B-B14F-4D97-AF65-F5344CB8AC3E}">
        <p14:creationId xmlns:p14="http://schemas.microsoft.com/office/powerpoint/2010/main" val="2089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enzetmeler,fotoğraflar,hayret verici,iş kadınları,işler,karışıklık,küçük heykeller,noktalama işaretleri,simgeler,soru işaretleri,sor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 rot="2308124">
            <a:off x="4572000" y="1676400"/>
            <a:ext cx="3048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3200" b="1"/>
              <a:t>İnsan Kaynakları Yönetimi</a:t>
            </a:r>
          </a:p>
          <a:p>
            <a:pPr algn="ctr"/>
            <a:r>
              <a:rPr lang="tr-TR" altLang="tr-TR" sz="3200" b="1"/>
              <a:t>mi?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 rot="-979146">
            <a:off x="3200400" y="4191000"/>
            <a:ext cx="3048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3200" b="1"/>
              <a:t>Personel Yönetimi</a:t>
            </a:r>
          </a:p>
          <a:p>
            <a:pPr algn="ctr"/>
            <a:r>
              <a:rPr lang="tr-TR" altLang="tr-TR" sz="3200" b="1"/>
              <a:t>mi?</a:t>
            </a:r>
          </a:p>
        </p:txBody>
      </p:sp>
    </p:spTree>
    <p:extLst>
      <p:ext uri="{BB962C8B-B14F-4D97-AF65-F5344CB8AC3E}">
        <p14:creationId xmlns:p14="http://schemas.microsoft.com/office/powerpoint/2010/main" val="37811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55" name="Group 43"/>
          <p:cNvGraphicFramePr>
            <a:graphicFrameLocks noGrp="1"/>
          </p:cNvGraphicFramePr>
          <p:nvPr>
            <p:ph/>
          </p:nvPr>
        </p:nvGraphicFramePr>
        <p:xfrm>
          <a:off x="685800" y="533400"/>
          <a:ext cx="8001000" cy="6019802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PERSONEL YÖNETİMİ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İş Odaklı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İnsan Odaklı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Operasyonel Faaliyet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Danışmanlık Hiz.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Kayıt Sistemi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Kaynak Anlayışı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Dinamik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İnsan maliyet unsuru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İnsan önemli girdi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Kalıplar ve normlar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Misyon ve değerler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Klasik Yönetim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Toplam Kalite Yönetimi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İşte çalışan insan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İşi yönlendiren insan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İç planlama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Stratejik planlama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3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5"/>
          <p:cNvGrpSpPr>
            <a:grpSpLocks/>
          </p:cNvGrpSpPr>
          <p:nvPr/>
        </p:nvGrpSpPr>
        <p:grpSpPr bwMode="auto">
          <a:xfrm>
            <a:off x="1447800" y="228600"/>
            <a:ext cx="6324600" cy="6324600"/>
            <a:chOff x="1440" y="720"/>
            <a:chExt cx="2880" cy="2880"/>
          </a:xfrm>
        </p:grpSpPr>
        <p:sp>
          <p:nvSpPr>
            <p:cNvPr id="3" name="_s1028"/>
            <p:cNvSpPr>
              <a:spLocks noChangeShapeType="1"/>
            </p:cNvSpPr>
            <p:nvPr/>
          </p:nvSpPr>
          <p:spPr bwMode="auto">
            <a:xfrm flipH="1" flipV="1">
              <a:off x="2346" y="1734"/>
              <a:ext cx="267" cy="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1736" y="1178"/>
              <a:ext cx="684" cy="684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YÖNETİM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GELİŞTİRME</a:t>
              </a:r>
            </a:p>
          </p:txBody>
        </p:sp>
        <p:sp>
          <p:nvSpPr>
            <p:cNvPr id="5" name="_s1030"/>
            <p:cNvSpPr>
              <a:spLocks noChangeShapeType="1"/>
            </p:cNvSpPr>
            <p:nvPr/>
          </p:nvSpPr>
          <p:spPr bwMode="auto">
            <a:xfrm flipH="1">
              <a:off x="2215" y="2235"/>
              <a:ext cx="332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1538" y="2046"/>
              <a:ext cx="684" cy="68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HALEF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YETİŞTİRME</a:t>
              </a:r>
            </a:p>
          </p:txBody>
        </p:sp>
        <p:sp>
          <p:nvSpPr>
            <p:cNvPr id="7" name="_s1032"/>
            <p:cNvSpPr>
              <a:spLocks noChangeShapeType="1"/>
            </p:cNvSpPr>
            <p:nvPr/>
          </p:nvSpPr>
          <p:spPr bwMode="auto">
            <a:xfrm flipH="1">
              <a:off x="2585" y="2467"/>
              <a:ext cx="147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094" y="2742"/>
              <a:ext cx="684" cy="68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YANSIZLIK</a:t>
              </a:r>
            </a:p>
          </p:txBody>
        </p:sp>
        <p:sp>
          <p:nvSpPr>
            <p:cNvPr id="9" name="_s1034"/>
            <p:cNvSpPr>
              <a:spLocks noChangeShapeType="1"/>
            </p:cNvSpPr>
            <p:nvPr/>
          </p:nvSpPr>
          <p:spPr bwMode="auto">
            <a:xfrm>
              <a:off x="3028" y="2467"/>
              <a:ext cx="149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2984" y="2741"/>
              <a:ext cx="684" cy="68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GÜVENCE</a:t>
              </a:r>
            </a:p>
          </p:txBody>
        </p:sp>
        <p:sp>
          <p:nvSpPr>
            <p:cNvPr id="11" name="_s1036"/>
            <p:cNvSpPr>
              <a:spLocks noChangeShapeType="1"/>
            </p:cNvSpPr>
            <p:nvPr/>
          </p:nvSpPr>
          <p:spPr bwMode="auto">
            <a:xfrm>
              <a:off x="3213" y="2235"/>
              <a:ext cx="333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_s1037"/>
            <p:cNvSpPr>
              <a:spLocks noChangeArrowheads="1"/>
            </p:cNvSpPr>
            <p:nvPr/>
          </p:nvSpPr>
          <p:spPr bwMode="auto">
            <a:xfrm>
              <a:off x="3538" y="2045"/>
              <a:ext cx="684" cy="68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KARİYER</a:t>
              </a:r>
            </a:p>
          </p:txBody>
        </p:sp>
        <p:sp>
          <p:nvSpPr>
            <p:cNvPr id="13" name="_s1038"/>
            <p:cNvSpPr>
              <a:spLocks noChangeShapeType="1"/>
            </p:cNvSpPr>
            <p:nvPr/>
          </p:nvSpPr>
          <p:spPr bwMode="auto">
            <a:xfrm flipV="1">
              <a:off x="3147" y="1733"/>
              <a:ext cx="267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_s1039"/>
            <p:cNvSpPr>
              <a:spLocks noChangeArrowheads="1"/>
            </p:cNvSpPr>
            <p:nvPr/>
          </p:nvSpPr>
          <p:spPr bwMode="auto">
            <a:xfrm>
              <a:off x="3340" y="1178"/>
              <a:ext cx="684" cy="684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EŞİTLİK</a:t>
              </a:r>
            </a:p>
          </p:txBody>
        </p:sp>
        <p:sp>
          <p:nvSpPr>
            <p:cNvPr id="15" name="_s1040"/>
            <p:cNvSpPr>
              <a:spLocks noChangeShapeType="1"/>
            </p:cNvSpPr>
            <p:nvPr/>
          </p:nvSpPr>
          <p:spPr bwMode="auto">
            <a:xfrm flipV="1">
              <a:off x="2880" y="1476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_s1041"/>
            <p:cNvSpPr>
              <a:spLocks noChangeArrowheads="1"/>
            </p:cNvSpPr>
            <p:nvPr/>
          </p:nvSpPr>
          <p:spPr bwMode="auto">
            <a:xfrm>
              <a:off x="2538" y="792"/>
              <a:ext cx="684" cy="68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LİYAKAT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YETERLİLİK</a:t>
              </a:r>
            </a:p>
          </p:txBody>
        </p:sp>
        <p:sp>
          <p:nvSpPr>
            <p:cNvPr id="17" name="_s1042"/>
            <p:cNvSpPr>
              <a:spLocks noChangeArrowheads="1"/>
            </p:cNvSpPr>
            <p:nvPr/>
          </p:nvSpPr>
          <p:spPr bwMode="auto">
            <a:xfrm>
              <a:off x="2538" y="1818"/>
              <a:ext cx="684" cy="68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İKY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İLKELERİ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9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700" smtClean="0"/>
              <a:t>Yüksek Maliyet ve Düşük Verimlilik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18014" y="1921669"/>
            <a:ext cx="5483225" cy="4525962"/>
          </a:xfrm>
        </p:spPr>
        <p:txBody>
          <a:bodyPr anchor="ctr">
            <a:normAutofit lnSpcReduction="10000"/>
          </a:bodyPr>
          <a:lstStyle/>
          <a:p>
            <a:pPr algn="just" eaLnBrk="1" hangingPunct="1"/>
            <a:r>
              <a:rPr lang="tr-TR" altLang="tr-TR" sz="2800" dirty="0" smtClean="0">
                <a:solidFill>
                  <a:schemeClr val="tx1"/>
                </a:solidFill>
              </a:rPr>
              <a:t>Bir işletmede</a:t>
            </a:r>
            <a:r>
              <a:rPr lang="tr-TR" altLang="tr-TR" sz="2900" dirty="0" smtClean="0">
                <a:solidFill>
                  <a:schemeClr val="tx1"/>
                </a:solidFill>
              </a:rPr>
              <a:t>, </a:t>
            </a:r>
          </a:p>
          <a:p>
            <a:pPr algn="just" eaLnBrk="1" hangingPunct="1"/>
            <a:endParaRPr lang="tr-TR" altLang="tr-TR" sz="2900" dirty="0" smtClean="0">
              <a:solidFill>
                <a:schemeClr val="tx1"/>
              </a:solidFill>
            </a:endParaRPr>
          </a:p>
          <a:p>
            <a:pPr marL="817563" lvl="1" indent="-457200" algn="just"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İşten ayrılanlar fazlaysa,</a:t>
            </a:r>
          </a:p>
          <a:p>
            <a:pPr marL="817563" lvl="1" indent="-457200" algn="just"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İş kazaları ve meslek kazaları çok oluyorsa,</a:t>
            </a:r>
          </a:p>
          <a:p>
            <a:pPr marL="817563" lvl="1" indent="-457200" algn="just"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Devamsızlık oranı yüksekse,</a:t>
            </a:r>
          </a:p>
          <a:p>
            <a:pPr marL="817563" lvl="1" indent="-457200" algn="just"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Bozuk ve </a:t>
            </a:r>
            <a:r>
              <a:rPr lang="tr-TR" altLang="tr-TR" sz="2000" dirty="0" err="1" smtClean="0">
                <a:solidFill>
                  <a:schemeClr val="tx1"/>
                </a:solidFill>
              </a:rPr>
              <a:t>fireli</a:t>
            </a:r>
            <a:r>
              <a:rPr lang="tr-TR" altLang="tr-TR" sz="2000" dirty="0" smtClean="0">
                <a:solidFill>
                  <a:schemeClr val="tx1"/>
                </a:solidFill>
              </a:rPr>
              <a:t> mal üretimi çoksa,</a:t>
            </a:r>
          </a:p>
          <a:p>
            <a:pPr marL="817563" lvl="1" indent="-457200" algn="just"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Toplu sözleşmeler sorunlu oluyorsa,</a:t>
            </a:r>
          </a:p>
          <a:p>
            <a:pPr marL="817563" lvl="1" indent="-457200" algn="just"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Çalışanlar tatminsiz ve moralsiz ise</a:t>
            </a:r>
          </a:p>
          <a:p>
            <a:pPr marL="817563" lvl="1" indent="-457200" algn="just"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İnsan Kaynaklarına ilişkin önemli sorunlar var demektir.</a:t>
            </a:r>
          </a:p>
        </p:txBody>
      </p:sp>
      <p:sp>
        <p:nvSpPr>
          <p:cNvPr id="9222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C90943C-15F7-4682-BC81-351D340EC105}" type="slidenum">
              <a:rPr lang="tr-TR" altLang="tr-TR" sz="1400"/>
              <a:pPr algn="r"/>
              <a:t>9</a:t>
            </a:fld>
            <a:endParaRPr lang="tr-TR" altLang="tr-TR" sz="1400"/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6520713" y="3356992"/>
            <a:ext cx="368300" cy="2952750"/>
          </a:xfrm>
          <a:prstGeom prst="rightBrace">
            <a:avLst>
              <a:gd name="adj1" fmla="val 668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900863" y="3284538"/>
            <a:ext cx="17033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Tahoma" panose="020B0604030504040204" pitchFamily="34" charset="0"/>
              </a:rPr>
              <a:t>Yüksek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Tahoma" panose="020B0604030504040204" pitchFamily="34" charset="0"/>
              </a:rPr>
              <a:t>Maliyet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Tahoma" panose="020B0604030504040204" pitchFamily="34" charset="0"/>
              </a:rPr>
              <a:t>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Tahoma" panose="020B0604030504040204" pitchFamily="34" charset="0"/>
              </a:rPr>
              <a:t>Düşük Verimlilik</a:t>
            </a:r>
            <a:br>
              <a:rPr lang="tr-TR" altLang="tr-TR" sz="2400" dirty="0">
                <a:latin typeface="Tahoma" panose="020B0604030504040204" pitchFamily="34" charset="0"/>
              </a:rPr>
            </a:br>
            <a:endParaRPr lang="tr-TR" altLang="tr-TR" sz="2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1613</Words>
  <Application>Microsoft Office PowerPoint</Application>
  <PresentationFormat>Ekran Gösterisi (4:3)</PresentationFormat>
  <Paragraphs>344</Paragraphs>
  <Slides>38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38</vt:i4>
      </vt:variant>
    </vt:vector>
  </HeadingPairs>
  <TitlesOfParts>
    <vt:vector size="46" baseType="lpstr">
      <vt:lpstr>Arial</vt:lpstr>
      <vt:lpstr>Calibri</vt:lpstr>
      <vt:lpstr>Century Gothic</vt:lpstr>
      <vt:lpstr>Tahoma</vt:lpstr>
      <vt:lpstr>Times New Roman</vt:lpstr>
      <vt:lpstr>Wingdings 3</vt:lpstr>
      <vt:lpstr>Duman</vt:lpstr>
      <vt:lpstr>1_Duman</vt:lpstr>
      <vt:lpstr>İNSAN KAYNAKLARI YÖNETİMİ</vt:lpstr>
      <vt:lpstr>PowerPoint Sunusu</vt:lpstr>
      <vt:lpstr>İnsan Kaynakları Yönetimi</vt:lpstr>
      <vt:lpstr>PowerPoint Sunusu</vt:lpstr>
      <vt:lpstr>PowerPoint Sunusu</vt:lpstr>
      <vt:lpstr>PowerPoint Sunusu</vt:lpstr>
      <vt:lpstr>PowerPoint Sunusu</vt:lpstr>
      <vt:lpstr>PowerPoint Sunusu</vt:lpstr>
      <vt:lpstr>Yüksek Maliyet ve Düşük Verimlilik</vt:lpstr>
      <vt:lpstr>İnsan Kaynakları Yönetiminin İlgi Alanı</vt:lpstr>
      <vt:lpstr>İnsan Kaynakları Yönetiminin Amaçları</vt:lpstr>
      <vt:lpstr>İnsan Kaynakları Yönetiminin Amaçları</vt:lpstr>
      <vt:lpstr>İnsan Kaynakları Yönetiminin Rolü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Ücret Yönetimi</vt:lpstr>
      <vt:lpstr>İKY Ana Fonksiyonları Ücret Yönetimi</vt:lpstr>
      <vt:lpstr>Ücret Yönetimi</vt:lpstr>
      <vt:lpstr>PowerPoint Sunusu</vt:lpstr>
      <vt:lpstr>İşçi Sağlığı ve İş Güvenliği</vt:lpstr>
      <vt:lpstr>PowerPoint Sunusu</vt:lpstr>
      <vt:lpstr>PowerPoint Sunusu</vt:lpstr>
    </vt:vector>
  </TitlesOfParts>
  <Company>aü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Başlığı Yok</dc:title>
  <dc:creator>elif eroğlu</dc:creator>
  <cp:lastModifiedBy>casper1</cp:lastModifiedBy>
  <cp:revision>122</cp:revision>
  <dcterms:created xsi:type="dcterms:W3CDTF">1994-11-03T12:12:55Z</dcterms:created>
  <dcterms:modified xsi:type="dcterms:W3CDTF">2016-12-04T17:42:25Z</dcterms:modified>
</cp:coreProperties>
</file>