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4" r:id="rId8"/>
    <p:sldId id="265" r:id="rId9"/>
    <p:sldId id="266" r:id="rId10"/>
    <p:sldId id="267" r:id="rId11"/>
    <p:sldId id="268" r:id="rId12"/>
    <p:sldId id="269" r:id="rId13"/>
    <p:sldId id="270" r:id="rId14"/>
    <p:sldId id="271" r:id="rId15"/>
    <p:sldId id="272" r:id="rId16"/>
    <p:sldId id="273" r:id="rId17"/>
    <p:sldId id="260" r:id="rId18"/>
    <p:sldId id="274" r:id="rId19"/>
    <p:sldId id="275" r:id="rId20"/>
    <p:sldId id="261" r:id="rId21"/>
    <p:sldId id="276" r:id="rId22"/>
    <p:sldId id="277" r:id="rId23"/>
    <p:sldId id="278" r:id="rId24"/>
    <p:sldId id="279" r:id="rId25"/>
    <p:sldId id="280" r:id="rId26"/>
    <p:sldId id="281" r:id="rId27"/>
    <p:sldId id="282" r:id="rId28"/>
    <p:sldId id="283" r:id="rId29"/>
    <p:sldId id="285" r:id="rId30"/>
    <p:sldId id="286"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2" d="100"/>
          <a:sy n="32" d="100"/>
        </p:scale>
        <p:origin x="-306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23.11.2015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23.11.2015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SAĞLIK İŞLETMELERİNDE İNSAN KAYNAKLARI YÖNETİMİ</a:t>
            </a:r>
          </a:p>
        </p:txBody>
      </p:sp>
      <p:sp>
        <p:nvSpPr>
          <p:cNvPr id="3" name="Alt Başlık 2"/>
          <p:cNvSpPr>
            <a:spLocks noGrp="1"/>
          </p:cNvSpPr>
          <p:nvPr>
            <p:ph type="subTitle" idx="1"/>
          </p:nvPr>
        </p:nvSpPr>
        <p:spPr/>
        <p:txBody>
          <a:bodyPr/>
          <a:lstStyle/>
          <a:p>
            <a:r>
              <a:rPr lang="tr-TR" smtClean="0"/>
              <a:t>TAKIM ÇALIŞMASI-İK PLANLAMA</a:t>
            </a:r>
            <a:endParaRPr lang="tr-TR"/>
          </a:p>
        </p:txBody>
      </p:sp>
    </p:spTree>
    <p:extLst>
      <p:ext uri="{BB962C8B-B14F-4D97-AF65-F5344CB8AC3E}">
        <p14:creationId xmlns:p14="http://schemas.microsoft.com/office/powerpoint/2010/main" val="3220441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ÇATIŞMA YÖNETİMİ (stratejiler)</a:t>
            </a:r>
            <a:endParaRPr lang="tr-TR" dirty="0"/>
          </a:p>
        </p:txBody>
      </p:sp>
      <p:sp>
        <p:nvSpPr>
          <p:cNvPr id="3" name="İçerik Yer Tutucusu 2"/>
          <p:cNvSpPr>
            <a:spLocks noGrp="1"/>
          </p:cNvSpPr>
          <p:nvPr>
            <p:ph idx="1"/>
          </p:nvPr>
        </p:nvSpPr>
        <p:spPr/>
        <p:txBody>
          <a:bodyPr>
            <a:normAutofit fontScale="92500" lnSpcReduction="10000"/>
          </a:bodyPr>
          <a:lstStyle/>
          <a:p>
            <a:r>
              <a:rPr lang="tr-TR" b="1" dirty="0"/>
              <a:t>Yüksek Düzeyli Çatışmaların Zararlarını Açıkça Ortaya Koyma: </a:t>
            </a:r>
            <a:r>
              <a:rPr lang="tr-TR" dirty="0"/>
              <a:t>Yüksek düzeyli çatışmaların hem taraflara hem de örgüte yüklediği maliyetler, çatışan taraflara anlatılarak tarafların bilinçlendirilmesi sağlanır</a:t>
            </a:r>
            <a:r>
              <a:rPr lang="tr-TR" dirty="0" smtClean="0"/>
              <a:t>.</a:t>
            </a:r>
          </a:p>
          <a:p>
            <a:r>
              <a:rPr lang="tr-TR" b="1" dirty="0"/>
              <a:t>Grup İçindeki Farklılıkların Üzerinde Durulması</a:t>
            </a:r>
            <a:r>
              <a:rPr lang="tr-TR" dirty="0"/>
              <a:t>: Eğer çatışma, iki grup arasında yaşanıyorsa, grupların kendi içindeki farklılıklarının açığa çıkarılması, iki grup arasındaki çatışmaları azaltabilir. </a:t>
            </a:r>
          </a:p>
        </p:txBody>
      </p:sp>
    </p:spTree>
    <p:extLst>
      <p:ext uri="{BB962C8B-B14F-4D97-AF65-F5344CB8AC3E}">
        <p14:creationId xmlns:p14="http://schemas.microsoft.com/office/powerpoint/2010/main" val="2406774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ÇATIŞMA YÖNETİMİ (stratejiler)</a:t>
            </a:r>
            <a:endParaRPr lang="tr-TR" dirty="0"/>
          </a:p>
        </p:txBody>
      </p:sp>
      <p:sp>
        <p:nvSpPr>
          <p:cNvPr id="3" name="İçerik Yer Tutucusu 2"/>
          <p:cNvSpPr>
            <a:spLocks noGrp="1"/>
          </p:cNvSpPr>
          <p:nvPr>
            <p:ph idx="1"/>
          </p:nvPr>
        </p:nvSpPr>
        <p:spPr/>
        <p:txBody>
          <a:bodyPr>
            <a:normAutofit/>
          </a:bodyPr>
          <a:lstStyle/>
          <a:p>
            <a:r>
              <a:rPr lang="tr-TR" b="1" dirty="0"/>
              <a:t>Taraflar arasındaki olumsuz kalıp-yargılarını ortadan kaldırmak</a:t>
            </a:r>
            <a:r>
              <a:rPr lang="tr-TR" dirty="0"/>
              <a:t>: Tarafların </a:t>
            </a:r>
            <a:r>
              <a:rPr lang="tr-TR" dirty="0" err="1"/>
              <a:t>biraraya</a:t>
            </a:r>
            <a:r>
              <a:rPr lang="tr-TR" dirty="0"/>
              <a:t> gelmeleri sağlanarak, aralarındaki yanlış algılamaların ve kavram kargaşalarının birbirleri ile </a:t>
            </a:r>
            <a:r>
              <a:rPr lang="tr-TR" dirty="0" err="1"/>
              <a:t>yüzyüze</a:t>
            </a:r>
            <a:r>
              <a:rPr lang="tr-TR" dirty="0"/>
              <a:t> konuşularak tartışılması, tarafların ortak ve farklı yönlerinin ortaya çıkmasını sağlayacaktır.</a:t>
            </a:r>
          </a:p>
        </p:txBody>
      </p:sp>
    </p:spTree>
    <p:extLst>
      <p:ext uri="{BB962C8B-B14F-4D97-AF65-F5344CB8AC3E}">
        <p14:creationId xmlns:p14="http://schemas.microsoft.com/office/powerpoint/2010/main" val="112452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ÇATIŞMA YÖNETİMİ (stratejiler)</a:t>
            </a:r>
          </a:p>
        </p:txBody>
      </p:sp>
      <p:sp>
        <p:nvSpPr>
          <p:cNvPr id="3" name="İçerik Yer Tutucusu 2"/>
          <p:cNvSpPr>
            <a:spLocks noGrp="1"/>
          </p:cNvSpPr>
          <p:nvPr>
            <p:ph idx="1"/>
          </p:nvPr>
        </p:nvSpPr>
        <p:spPr/>
        <p:txBody>
          <a:bodyPr/>
          <a:lstStyle/>
          <a:p>
            <a:r>
              <a:rPr lang="tr-TR" b="1" dirty="0"/>
              <a:t>Karşılıklı Etkileşim ve İletişim Ödüllendirilmesi</a:t>
            </a:r>
            <a:r>
              <a:rPr lang="tr-TR" dirty="0"/>
              <a:t>: Bireylerin yada grupların koordinasyon ve yardımlaşma sorunları üzerinde çalışmaları için </a:t>
            </a:r>
            <a:r>
              <a:rPr lang="tr-TR"/>
              <a:t>aralarındaki </a:t>
            </a:r>
            <a:r>
              <a:rPr lang="tr-TR" smtClean="0"/>
              <a:t>karşılıklı </a:t>
            </a:r>
            <a:r>
              <a:rPr lang="tr-TR" dirty="0"/>
              <a:t>etkileşim ve iletişimin desteklenmesi ve ödüllendirilmesi gerekir</a:t>
            </a:r>
          </a:p>
        </p:txBody>
      </p:sp>
    </p:spTree>
    <p:extLst>
      <p:ext uri="{BB962C8B-B14F-4D97-AF65-F5344CB8AC3E}">
        <p14:creationId xmlns:p14="http://schemas.microsoft.com/office/powerpoint/2010/main" val="2657119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ÇATIŞMA YÖNETİMİ (stratejiler)</a:t>
            </a:r>
          </a:p>
        </p:txBody>
      </p:sp>
      <p:sp>
        <p:nvSpPr>
          <p:cNvPr id="3" name="İçerik Yer Tutucusu 2"/>
          <p:cNvSpPr>
            <a:spLocks noGrp="1"/>
          </p:cNvSpPr>
          <p:nvPr>
            <p:ph idx="1"/>
          </p:nvPr>
        </p:nvSpPr>
        <p:spPr/>
        <p:txBody>
          <a:bodyPr/>
          <a:lstStyle/>
          <a:p>
            <a:r>
              <a:rPr lang="tr-TR" b="1" dirty="0"/>
              <a:t>Yapısal Değişiklikler Yapmak: </a:t>
            </a:r>
            <a:r>
              <a:rPr lang="tr-TR" dirty="0"/>
              <a:t>Bu yöntem, örgütsel çatışmaların giderilmesinde örgüt yapısının değiştirilmesini temel alır. Bu yollar arasında rotasyon, koordine edici mevkiler oluşturma, bir itiraz sistemi geliştirme, grup ya da örgütün sınırlarını genişletme, görev tanımlarının yenilenmesi sayılabilir. </a:t>
            </a:r>
          </a:p>
        </p:txBody>
      </p:sp>
    </p:spTree>
    <p:extLst>
      <p:ext uri="{BB962C8B-B14F-4D97-AF65-F5344CB8AC3E}">
        <p14:creationId xmlns:p14="http://schemas.microsoft.com/office/powerpoint/2010/main" val="3527274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ÇATIŞMA YÖNETİMİ (stratejiler)</a:t>
            </a:r>
          </a:p>
        </p:txBody>
      </p:sp>
      <p:sp>
        <p:nvSpPr>
          <p:cNvPr id="3" name="İçerik Yer Tutucusu 2"/>
          <p:cNvSpPr>
            <a:spLocks noGrp="1"/>
          </p:cNvSpPr>
          <p:nvPr>
            <p:ph idx="1"/>
          </p:nvPr>
        </p:nvSpPr>
        <p:spPr/>
        <p:txBody>
          <a:bodyPr/>
          <a:lstStyle/>
          <a:p>
            <a:r>
              <a:rPr lang="tr-TR" b="1" dirty="0"/>
              <a:t>Üçüncü bir tarafın yargısı: </a:t>
            </a:r>
            <a:r>
              <a:rPr lang="tr-TR" dirty="0"/>
              <a:t>Taraflar kendi aralarında anlaşamıyorsa ve yönetici de onları bir ortak noktada buluşturamıyorsa, objektifliğine güvenilen bir üçüncü kişinin veya grubun hakemliğine başvurularak aralarındaki çatışmaların çözümlenmesine ya da en azından aralarındaki çatışmaların hafifletilmesine neden olacaktır</a:t>
            </a:r>
          </a:p>
        </p:txBody>
      </p:sp>
    </p:spTree>
    <p:extLst>
      <p:ext uri="{BB962C8B-B14F-4D97-AF65-F5344CB8AC3E}">
        <p14:creationId xmlns:p14="http://schemas.microsoft.com/office/powerpoint/2010/main" val="3133880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ÇATIŞMA YÖNETİMİ (stratejiler)</a:t>
            </a:r>
          </a:p>
        </p:txBody>
      </p:sp>
      <p:sp>
        <p:nvSpPr>
          <p:cNvPr id="3" name="İçerik Yer Tutucusu 2"/>
          <p:cNvSpPr>
            <a:spLocks noGrp="1"/>
          </p:cNvSpPr>
          <p:nvPr>
            <p:ph idx="1"/>
          </p:nvPr>
        </p:nvSpPr>
        <p:spPr/>
        <p:txBody>
          <a:bodyPr/>
          <a:lstStyle/>
          <a:p>
            <a:r>
              <a:rPr lang="tr-TR" b="1" dirty="0"/>
              <a:t>Rekabeti teşvik etmek</a:t>
            </a:r>
            <a:r>
              <a:rPr lang="tr-TR" dirty="0"/>
              <a:t>: Örgüt içinde rekabeti teşvik ederek, yaratıcılığın ortaya çıkması, özellikle </a:t>
            </a:r>
            <a:r>
              <a:rPr lang="tr-TR" dirty="0" err="1"/>
              <a:t>gruplararası</a:t>
            </a:r>
            <a:r>
              <a:rPr lang="tr-TR" dirty="0"/>
              <a:t> çatışmalarda çatışan grupların kendi içindeki bağlılığının ve takım ruhunun gelişmesine neden olur </a:t>
            </a:r>
            <a:r>
              <a:rPr lang="tr-TR" dirty="0" smtClean="0"/>
              <a:t>(!!!!)</a:t>
            </a:r>
            <a:endParaRPr lang="tr-TR" dirty="0"/>
          </a:p>
        </p:txBody>
      </p:sp>
    </p:spTree>
    <p:extLst>
      <p:ext uri="{BB962C8B-B14F-4D97-AF65-F5344CB8AC3E}">
        <p14:creationId xmlns:p14="http://schemas.microsoft.com/office/powerpoint/2010/main" val="2532057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ÇATIŞMA YÖNETİMİ (stratejiler)</a:t>
            </a:r>
          </a:p>
        </p:txBody>
      </p:sp>
      <p:sp>
        <p:nvSpPr>
          <p:cNvPr id="3" name="İçerik Yer Tutucusu 2"/>
          <p:cNvSpPr>
            <a:spLocks noGrp="1"/>
          </p:cNvSpPr>
          <p:nvPr>
            <p:ph idx="1"/>
          </p:nvPr>
        </p:nvSpPr>
        <p:spPr/>
        <p:txBody>
          <a:bodyPr/>
          <a:lstStyle/>
          <a:p>
            <a:r>
              <a:rPr lang="tr-TR" b="1" dirty="0"/>
              <a:t>Örgüt kültürünün değişmesi</a:t>
            </a:r>
            <a:r>
              <a:rPr lang="tr-TR" b="1" dirty="0" smtClean="0"/>
              <a:t>:</a:t>
            </a:r>
          </a:p>
          <a:p>
            <a:r>
              <a:rPr lang="tr-TR" b="1" dirty="0"/>
              <a:t>Reorganizasyon: Yapı değişiklikle</a:t>
            </a:r>
            <a:r>
              <a:rPr lang="tr-TR" dirty="0"/>
              <a:t>ri, çatışmaların azaltılmasında olduğu kadar oluşturulmasında da kullanılabilirler. Kararların merkezileştirilmesi, grupların dağıtılması, birimler arasındaki bağımlılığın arttırılması; statükoyu sarsarak, örgüt içi dinamikleri tekrar işler hale getirir</a:t>
            </a:r>
          </a:p>
        </p:txBody>
      </p:sp>
    </p:spTree>
    <p:extLst>
      <p:ext uri="{BB962C8B-B14F-4D97-AF65-F5344CB8AC3E}">
        <p14:creationId xmlns:p14="http://schemas.microsoft.com/office/powerpoint/2010/main" val="4227993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TAKIM OLUŞTURMA SÜRECİ</a:t>
            </a:r>
            <a:endParaRPr lang="tr-TR" dirty="0"/>
          </a:p>
        </p:txBody>
      </p:sp>
      <p:sp>
        <p:nvSpPr>
          <p:cNvPr id="3" name="İçerik Yer Tutucusu 2"/>
          <p:cNvSpPr>
            <a:spLocks noGrp="1"/>
          </p:cNvSpPr>
          <p:nvPr>
            <p:ph idx="1"/>
          </p:nvPr>
        </p:nvSpPr>
        <p:spPr/>
        <p:txBody>
          <a:bodyPr>
            <a:normAutofit/>
          </a:bodyPr>
          <a:lstStyle/>
          <a:p>
            <a:r>
              <a:rPr lang="tr-TR" dirty="0" smtClean="0"/>
              <a:t>BİÇİMLENME</a:t>
            </a:r>
          </a:p>
          <a:p>
            <a:pPr lvl="1"/>
            <a:r>
              <a:rPr lang="tr-TR" dirty="0" smtClean="0"/>
              <a:t>EKİP KİMLİĞİ</a:t>
            </a:r>
          </a:p>
          <a:p>
            <a:pPr lvl="1"/>
            <a:r>
              <a:rPr lang="tr-TR" dirty="0" smtClean="0"/>
              <a:t>EMPATİ</a:t>
            </a:r>
          </a:p>
          <a:p>
            <a:pPr lvl="1"/>
            <a:r>
              <a:rPr lang="tr-TR" dirty="0" smtClean="0"/>
              <a:t>İŞBİRLİĞİNİN GELİŞMESİ</a:t>
            </a:r>
            <a:endParaRPr lang="tr-TR" dirty="0"/>
          </a:p>
          <a:p>
            <a:r>
              <a:rPr lang="tr-TR" dirty="0" smtClean="0"/>
              <a:t>PERFORMANS</a:t>
            </a:r>
          </a:p>
          <a:p>
            <a:pPr lvl="1"/>
            <a:r>
              <a:rPr lang="tr-TR" dirty="0" smtClean="0"/>
              <a:t>BAŞARI GELİŞİMİ</a:t>
            </a:r>
          </a:p>
          <a:p>
            <a:pPr lvl="1"/>
            <a:r>
              <a:rPr lang="tr-TR" dirty="0" smtClean="0"/>
              <a:t>YAPICI TARTIŞMA!!</a:t>
            </a:r>
          </a:p>
          <a:p>
            <a:pPr lvl="1"/>
            <a:r>
              <a:rPr lang="tr-TR" dirty="0" smtClean="0"/>
              <a:t>BAŞARIYA ODAKLANMA</a:t>
            </a:r>
          </a:p>
        </p:txBody>
      </p:sp>
    </p:spTree>
    <p:extLst>
      <p:ext uri="{BB962C8B-B14F-4D97-AF65-F5344CB8AC3E}">
        <p14:creationId xmlns:p14="http://schemas.microsoft.com/office/powerpoint/2010/main" val="1409885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EMPATİ</a:t>
            </a:r>
            <a:endParaRPr lang="tr-TR" dirty="0"/>
          </a:p>
        </p:txBody>
      </p:sp>
      <p:sp>
        <p:nvSpPr>
          <p:cNvPr id="3" name="İçerik Yer Tutucusu 2"/>
          <p:cNvSpPr>
            <a:spLocks noGrp="1"/>
          </p:cNvSpPr>
          <p:nvPr>
            <p:ph idx="1"/>
          </p:nvPr>
        </p:nvSpPr>
        <p:spPr/>
        <p:txBody>
          <a:bodyPr/>
          <a:lstStyle/>
          <a:p>
            <a:r>
              <a:rPr lang="tr-TR" dirty="0"/>
              <a:t>Bir kişinin, </a:t>
            </a:r>
            <a:r>
              <a:rPr lang="tr-TR" dirty="0" smtClean="0"/>
              <a:t>kendisini </a:t>
            </a:r>
            <a:r>
              <a:rPr lang="tr-TR" dirty="0"/>
              <a:t>karşısındaki kişinin yerine koyması olarak tanımlanan empati, kişiler arasındaki etkin ve sağlıklı iletişimde önemli bir değişkendir ve genellikle de bilişsel ve duygusal </a:t>
            </a:r>
            <a:r>
              <a:rPr lang="tr-TR" dirty="0" smtClean="0"/>
              <a:t>empati; </a:t>
            </a:r>
            <a:r>
              <a:rPr lang="tr-TR" dirty="0"/>
              <a:t>olarak iki şekilde ele alınmaktadır</a:t>
            </a:r>
          </a:p>
        </p:txBody>
      </p:sp>
    </p:spTree>
    <p:extLst>
      <p:ext uri="{BB962C8B-B14F-4D97-AF65-F5344CB8AC3E}">
        <p14:creationId xmlns:p14="http://schemas.microsoft.com/office/powerpoint/2010/main" val="4045621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EMPATİ</a:t>
            </a:r>
          </a:p>
        </p:txBody>
      </p:sp>
      <p:sp>
        <p:nvSpPr>
          <p:cNvPr id="3" name="İçerik Yer Tutucusu 2"/>
          <p:cNvSpPr>
            <a:spLocks noGrp="1"/>
          </p:cNvSpPr>
          <p:nvPr>
            <p:ph idx="1"/>
          </p:nvPr>
        </p:nvSpPr>
        <p:spPr/>
        <p:txBody>
          <a:bodyPr/>
          <a:lstStyle/>
          <a:p>
            <a:r>
              <a:rPr lang="tr-TR" dirty="0"/>
              <a:t>Bilişsel empati bireyin karşısındaki kişinin duygularını, düşüncelerini anlayabilme </a:t>
            </a:r>
            <a:r>
              <a:rPr lang="tr-TR" dirty="0" smtClean="0"/>
              <a:t>becerisi…</a:t>
            </a:r>
          </a:p>
          <a:p>
            <a:r>
              <a:rPr lang="tr-TR" dirty="0"/>
              <a:t>Duygusal empati, diğer kişinin duygularına duyarlı olmayı ve duygularını paylaşmayı kapsamaktadır. </a:t>
            </a:r>
          </a:p>
        </p:txBody>
      </p:sp>
    </p:spTree>
    <p:extLst>
      <p:ext uri="{BB962C8B-B14F-4D97-AF65-F5344CB8AC3E}">
        <p14:creationId xmlns:p14="http://schemas.microsoft.com/office/powerpoint/2010/main" val="231275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TAKIM ÇALIŞMASI</a:t>
            </a:r>
            <a:endParaRPr lang="tr-TR" dirty="0"/>
          </a:p>
        </p:txBody>
      </p:sp>
      <p:sp>
        <p:nvSpPr>
          <p:cNvPr id="3" name="İçerik Yer Tutucusu 2"/>
          <p:cNvSpPr>
            <a:spLocks noGrp="1"/>
          </p:cNvSpPr>
          <p:nvPr>
            <p:ph idx="1"/>
          </p:nvPr>
        </p:nvSpPr>
        <p:spPr/>
        <p:txBody>
          <a:bodyPr/>
          <a:lstStyle/>
          <a:p>
            <a:r>
              <a:rPr lang="tr-TR" dirty="0" smtClean="0"/>
              <a:t>FARKLI MESLEK GRUPLARI</a:t>
            </a:r>
          </a:p>
          <a:p>
            <a:r>
              <a:rPr lang="tr-TR" dirty="0" smtClean="0"/>
              <a:t>FARKLI ALTYAPILAR</a:t>
            </a:r>
          </a:p>
          <a:p>
            <a:r>
              <a:rPr lang="tr-TR" dirty="0" smtClean="0"/>
              <a:t>FARKLI FAALİYETLER</a:t>
            </a:r>
          </a:p>
          <a:p>
            <a:pPr marL="457200" lvl="1" indent="0">
              <a:buNone/>
            </a:pPr>
            <a:endParaRPr lang="tr-TR" dirty="0"/>
          </a:p>
          <a:p>
            <a:pPr marL="457200" lvl="1" indent="0">
              <a:buNone/>
            </a:pPr>
            <a:r>
              <a:rPr lang="tr-TR" dirty="0" smtClean="0"/>
              <a:t>**ORTAK ÖRGÜT AMACI</a:t>
            </a:r>
            <a:endParaRPr lang="tr-TR" dirty="0"/>
          </a:p>
        </p:txBody>
      </p:sp>
    </p:spTree>
    <p:extLst>
      <p:ext uri="{BB962C8B-B14F-4D97-AF65-F5344CB8AC3E}">
        <p14:creationId xmlns:p14="http://schemas.microsoft.com/office/powerpoint/2010/main" val="1727137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TAKIM OLUŞTURMA SÜRECİ</a:t>
            </a:r>
            <a:endParaRPr lang="tr-TR" dirty="0"/>
          </a:p>
        </p:txBody>
      </p:sp>
      <p:sp>
        <p:nvSpPr>
          <p:cNvPr id="3" name="İçerik Yer Tutucusu 2"/>
          <p:cNvSpPr>
            <a:spLocks noGrp="1"/>
          </p:cNvSpPr>
          <p:nvPr>
            <p:ph idx="1"/>
          </p:nvPr>
        </p:nvSpPr>
        <p:spPr/>
        <p:txBody>
          <a:bodyPr>
            <a:normAutofit/>
          </a:bodyPr>
          <a:lstStyle/>
          <a:p>
            <a:r>
              <a:rPr lang="tr-TR" dirty="0" smtClean="0"/>
              <a:t>DAĞILMA</a:t>
            </a:r>
          </a:p>
          <a:p>
            <a:pPr lvl="1"/>
            <a:r>
              <a:rPr lang="tr-TR" dirty="0" smtClean="0"/>
              <a:t>PROBLEM ÇÖZÜMÜ</a:t>
            </a:r>
          </a:p>
          <a:p>
            <a:pPr lvl="1"/>
            <a:r>
              <a:rPr lang="tr-TR" dirty="0" smtClean="0"/>
              <a:t>EKİP ÜYELERİNİN ESKİ GÖREVLERİNE DAĞILMASI</a:t>
            </a:r>
          </a:p>
        </p:txBody>
      </p:sp>
    </p:spTree>
    <p:extLst>
      <p:ext uri="{BB962C8B-B14F-4D97-AF65-F5344CB8AC3E}">
        <p14:creationId xmlns:p14="http://schemas.microsoft.com/office/powerpoint/2010/main" val="2514606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TAKIM ÇEŞİTLERİ</a:t>
            </a:r>
            <a:endParaRPr lang="tr-TR" dirty="0"/>
          </a:p>
        </p:txBody>
      </p:sp>
      <p:sp>
        <p:nvSpPr>
          <p:cNvPr id="3" name="İçerik Yer Tutucusu 2"/>
          <p:cNvSpPr>
            <a:spLocks noGrp="1"/>
          </p:cNvSpPr>
          <p:nvPr>
            <p:ph idx="1"/>
          </p:nvPr>
        </p:nvSpPr>
        <p:spPr/>
        <p:txBody>
          <a:bodyPr/>
          <a:lstStyle/>
          <a:p>
            <a:r>
              <a:rPr lang="tr-TR" dirty="0" smtClean="0"/>
              <a:t>SORUN ÇÖZME EKİPLERİ</a:t>
            </a:r>
          </a:p>
          <a:p>
            <a:pPr lvl="1"/>
            <a:r>
              <a:rPr lang="tr-TR" dirty="0"/>
              <a:t>BÖLÜMSEL SORUN ÇÖZME (KALİTE ÇEMBERLERİ)</a:t>
            </a:r>
          </a:p>
          <a:p>
            <a:pPr lvl="1"/>
            <a:r>
              <a:rPr lang="tr-TR" dirty="0"/>
              <a:t>İŞLEVSEL</a:t>
            </a:r>
          </a:p>
          <a:p>
            <a:pPr marL="0" indent="0">
              <a:buNone/>
            </a:pPr>
            <a:endParaRPr lang="tr-TR" dirty="0" smtClean="0"/>
          </a:p>
          <a:p>
            <a:r>
              <a:rPr lang="tr-TR" dirty="0" smtClean="0"/>
              <a:t>ÖZERK EKİPLER</a:t>
            </a:r>
          </a:p>
        </p:txBody>
      </p:sp>
    </p:spTree>
    <p:extLst>
      <p:ext uri="{BB962C8B-B14F-4D97-AF65-F5344CB8AC3E}">
        <p14:creationId xmlns:p14="http://schemas.microsoft.com/office/powerpoint/2010/main" val="403642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KALİTE ÇEMBERLERİ</a:t>
            </a:r>
            <a:endParaRPr lang="tr-TR" dirty="0"/>
          </a:p>
        </p:txBody>
      </p:sp>
      <p:sp>
        <p:nvSpPr>
          <p:cNvPr id="3" name="İçerik Yer Tutucusu 2"/>
          <p:cNvSpPr>
            <a:spLocks noGrp="1"/>
          </p:cNvSpPr>
          <p:nvPr>
            <p:ph idx="1"/>
          </p:nvPr>
        </p:nvSpPr>
        <p:spPr/>
        <p:txBody>
          <a:bodyPr/>
          <a:lstStyle/>
          <a:p>
            <a:r>
              <a:rPr lang="tr-TR" dirty="0" smtClean="0"/>
              <a:t>TAYLOR: ORTAK ÇALIŞMA BİLİNCİ YERİNE İŞ ODAKLI, İNSAN ÖĞESİ GÖZ ARDI EDİLMEKTE, TEKNOLOJİ İŞ VERİMLİLİĞİNİ ARTTIRDIĞI İÇİN İNSANDAN ÖN PLANDA</a:t>
            </a:r>
          </a:p>
          <a:p>
            <a:r>
              <a:rPr lang="tr-TR" dirty="0" smtClean="0"/>
              <a:t>HAWTHORNE (ELTON MAYO): VERİMLİLİK VE İŞİN FİZİKSEL KOŞULLARI ARASINDAKİ İLİŞKİ-ÇALIŞAN GÖRÜŞLERİ-İNSANIN ÖNEMİ</a:t>
            </a:r>
          </a:p>
          <a:p>
            <a:endParaRPr lang="tr-TR" dirty="0"/>
          </a:p>
        </p:txBody>
      </p:sp>
    </p:spTree>
    <p:extLst>
      <p:ext uri="{BB962C8B-B14F-4D97-AF65-F5344CB8AC3E}">
        <p14:creationId xmlns:p14="http://schemas.microsoft.com/office/powerpoint/2010/main" val="1009310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KALİTE ÇEMBERLERİ</a:t>
            </a:r>
            <a:endParaRPr lang="tr-TR" dirty="0"/>
          </a:p>
        </p:txBody>
      </p:sp>
      <p:sp>
        <p:nvSpPr>
          <p:cNvPr id="3" name="İçerik Yer Tutucusu 2"/>
          <p:cNvSpPr>
            <a:spLocks noGrp="1"/>
          </p:cNvSpPr>
          <p:nvPr>
            <p:ph idx="1"/>
          </p:nvPr>
        </p:nvSpPr>
        <p:spPr/>
        <p:txBody>
          <a:bodyPr/>
          <a:lstStyle/>
          <a:p>
            <a:r>
              <a:rPr lang="tr-TR" dirty="0" smtClean="0"/>
              <a:t>Kalite çemberleri; herhangi </a:t>
            </a:r>
            <a:r>
              <a:rPr lang="tr-TR" dirty="0"/>
              <a:t>bir işyerinin verimlilik, etkenlik, kalite gibi çok çeşitli sorunlarını görüşmek, tartışmak ve </a:t>
            </a:r>
            <a:r>
              <a:rPr lang="tr-TR" dirty="0" smtClean="0"/>
              <a:t>çözümlemek </a:t>
            </a:r>
            <a:r>
              <a:rPr lang="tr-TR" dirty="0"/>
              <a:t>amacı ile tamamen gönüllülük ilkesine dayalı olarak oluşturulan ve düzenli olarak toplanan küçük Çalışan gruplarıdır.</a:t>
            </a:r>
          </a:p>
        </p:txBody>
      </p:sp>
    </p:spTree>
    <p:extLst>
      <p:ext uri="{BB962C8B-B14F-4D97-AF65-F5344CB8AC3E}">
        <p14:creationId xmlns:p14="http://schemas.microsoft.com/office/powerpoint/2010/main" val="3642420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İNSAN KAYNAKLARI PLANLAMASI</a:t>
            </a:r>
            <a:endParaRPr lang="tr-TR" dirty="0"/>
          </a:p>
        </p:txBody>
      </p:sp>
      <p:sp>
        <p:nvSpPr>
          <p:cNvPr id="3" name="İçerik Yer Tutucusu 2"/>
          <p:cNvSpPr>
            <a:spLocks noGrp="1"/>
          </p:cNvSpPr>
          <p:nvPr>
            <p:ph idx="1"/>
          </p:nvPr>
        </p:nvSpPr>
        <p:spPr/>
        <p:txBody>
          <a:bodyPr/>
          <a:lstStyle/>
          <a:p>
            <a:r>
              <a:rPr lang="tr-TR" dirty="0" smtClean="0"/>
              <a:t>GEREKSİNİME UYGUN</a:t>
            </a:r>
          </a:p>
          <a:p>
            <a:r>
              <a:rPr lang="tr-TR" dirty="0" smtClean="0"/>
              <a:t>UYGUN SAYI</a:t>
            </a:r>
          </a:p>
          <a:p>
            <a:r>
              <a:rPr lang="tr-TR" dirty="0" smtClean="0"/>
              <a:t>NİTELİKLİ</a:t>
            </a:r>
          </a:p>
          <a:p>
            <a:r>
              <a:rPr lang="tr-TR" dirty="0" smtClean="0"/>
              <a:t>İŞ=İNSAN UYUMU</a:t>
            </a:r>
          </a:p>
        </p:txBody>
      </p:sp>
    </p:spTree>
    <p:extLst>
      <p:ext uri="{BB962C8B-B14F-4D97-AF65-F5344CB8AC3E}">
        <p14:creationId xmlns:p14="http://schemas.microsoft.com/office/powerpoint/2010/main" val="14735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İNSAN KAYNAKLARI PLANLAMASI</a:t>
            </a:r>
            <a:endParaRPr lang="tr-TR" dirty="0"/>
          </a:p>
        </p:txBody>
      </p:sp>
      <p:sp>
        <p:nvSpPr>
          <p:cNvPr id="3" name="İçerik Yer Tutucusu 2"/>
          <p:cNvSpPr>
            <a:spLocks noGrp="1"/>
          </p:cNvSpPr>
          <p:nvPr>
            <p:ph idx="1"/>
          </p:nvPr>
        </p:nvSpPr>
        <p:spPr/>
        <p:txBody>
          <a:bodyPr/>
          <a:lstStyle/>
          <a:p>
            <a:r>
              <a:rPr lang="tr-TR" dirty="0" smtClean="0"/>
              <a:t>NEDENLERİ?</a:t>
            </a:r>
          </a:p>
          <a:p>
            <a:pPr lvl="1"/>
            <a:r>
              <a:rPr lang="tr-TR" dirty="0" smtClean="0"/>
              <a:t>GEREKSİNİM</a:t>
            </a:r>
          </a:p>
          <a:p>
            <a:pPr lvl="1"/>
            <a:r>
              <a:rPr lang="tr-TR" dirty="0" smtClean="0"/>
              <a:t>DEĞİŞİM</a:t>
            </a:r>
          </a:p>
          <a:p>
            <a:pPr lvl="1"/>
            <a:r>
              <a:rPr lang="tr-TR" dirty="0" smtClean="0"/>
              <a:t>YÜKSEK BİLGİ-BECERİYE SAHİP İK</a:t>
            </a:r>
          </a:p>
          <a:p>
            <a:pPr lvl="1"/>
            <a:r>
              <a:rPr lang="tr-TR" dirty="0" smtClean="0"/>
              <a:t>STRATEJİK PLANLAMA</a:t>
            </a:r>
          </a:p>
          <a:p>
            <a:pPr lvl="1"/>
            <a:r>
              <a:rPr lang="tr-TR" dirty="0" smtClean="0"/>
              <a:t>İK TEMEL OLUŞTURMASI</a:t>
            </a:r>
          </a:p>
        </p:txBody>
      </p:sp>
    </p:spTree>
    <p:extLst>
      <p:ext uri="{BB962C8B-B14F-4D97-AF65-F5344CB8AC3E}">
        <p14:creationId xmlns:p14="http://schemas.microsoft.com/office/powerpoint/2010/main" val="934643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İNSAN KAYNAKLARI PLANLAMASI</a:t>
            </a:r>
            <a:endParaRPr lang="tr-TR" dirty="0"/>
          </a:p>
        </p:txBody>
      </p:sp>
      <p:sp>
        <p:nvSpPr>
          <p:cNvPr id="3" name="İçerik Yer Tutucusu 2"/>
          <p:cNvSpPr>
            <a:spLocks noGrp="1"/>
          </p:cNvSpPr>
          <p:nvPr>
            <p:ph idx="1"/>
          </p:nvPr>
        </p:nvSpPr>
        <p:spPr/>
        <p:txBody>
          <a:bodyPr/>
          <a:lstStyle/>
          <a:p>
            <a:r>
              <a:rPr lang="tr-TR" dirty="0" smtClean="0"/>
              <a:t>NELER ÖNEMLİ?</a:t>
            </a:r>
          </a:p>
          <a:p>
            <a:pPr lvl="1"/>
            <a:r>
              <a:rPr lang="tr-TR" dirty="0" smtClean="0"/>
              <a:t>Demografik değişimler</a:t>
            </a:r>
          </a:p>
          <a:p>
            <a:pPr lvl="1"/>
            <a:r>
              <a:rPr lang="tr-TR" dirty="0" smtClean="0"/>
              <a:t>Ekonomik değişimler</a:t>
            </a:r>
          </a:p>
          <a:p>
            <a:pPr lvl="1"/>
            <a:r>
              <a:rPr lang="tr-TR" dirty="0" smtClean="0"/>
              <a:t>Teknolojik değişimler</a:t>
            </a:r>
          </a:p>
          <a:p>
            <a:pPr lvl="1"/>
            <a:r>
              <a:rPr lang="tr-TR" dirty="0" smtClean="0"/>
              <a:t>Yasal değişimler</a:t>
            </a:r>
          </a:p>
          <a:p>
            <a:pPr lvl="1"/>
            <a:r>
              <a:rPr lang="tr-TR" dirty="0" smtClean="0"/>
              <a:t>İş-kariyer ilişkin tutumlar</a:t>
            </a:r>
          </a:p>
        </p:txBody>
      </p:sp>
    </p:spTree>
    <p:extLst>
      <p:ext uri="{BB962C8B-B14F-4D97-AF65-F5344CB8AC3E}">
        <p14:creationId xmlns:p14="http://schemas.microsoft.com/office/powerpoint/2010/main" val="614131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İNSAN KAYNAKLARI PLANLAMASI</a:t>
            </a:r>
            <a:endParaRPr lang="tr-TR" dirty="0"/>
          </a:p>
        </p:txBody>
      </p:sp>
      <p:sp>
        <p:nvSpPr>
          <p:cNvPr id="3" name="İçerik Yer Tutucusu 2"/>
          <p:cNvSpPr>
            <a:spLocks noGrp="1"/>
          </p:cNvSpPr>
          <p:nvPr>
            <p:ph idx="1"/>
          </p:nvPr>
        </p:nvSpPr>
        <p:spPr/>
        <p:txBody>
          <a:bodyPr>
            <a:normAutofit lnSpcReduction="10000"/>
          </a:bodyPr>
          <a:lstStyle/>
          <a:p>
            <a:r>
              <a:rPr lang="tr-TR" dirty="0" smtClean="0"/>
              <a:t>SÜREÇ?</a:t>
            </a:r>
          </a:p>
          <a:p>
            <a:pPr marL="0" indent="0">
              <a:buNone/>
            </a:pPr>
            <a:r>
              <a:rPr lang="tr-TR" dirty="0" smtClean="0"/>
              <a:t>A)STRATEJİK PLAN</a:t>
            </a:r>
          </a:p>
          <a:p>
            <a:pPr lvl="1"/>
            <a:r>
              <a:rPr lang="tr-TR" dirty="0"/>
              <a:t>DIŞ-İÇ ÇEVRE ANALİZİ</a:t>
            </a:r>
          </a:p>
          <a:p>
            <a:pPr lvl="1"/>
            <a:r>
              <a:rPr lang="tr-TR" dirty="0"/>
              <a:t>MİSYON-VİZYON-AMAÇLAR</a:t>
            </a:r>
          </a:p>
          <a:p>
            <a:pPr marL="0" indent="0">
              <a:buNone/>
            </a:pPr>
            <a:r>
              <a:rPr lang="tr-TR" dirty="0" smtClean="0"/>
              <a:t>B) MEVCUT DURUM ANALİZİ</a:t>
            </a:r>
          </a:p>
          <a:p>
            <a:pPr marL="0" indent="0">
              <a:buNone/>
            </a:pPr>
            <a:r>
              <a:rPr lang="tr-TR" dirty="0"/>
              <a:t>	</a:t>
            </a:r>
            <a:r>
              <a:rPr lang="tr-TR" dirty="0" smtClean="0"/>
              <a:t>- İŞ TANIMI</a:t>
            </a:r>
          </a:p>
          <a:p>
            <a:pPr marL="0" indent="0">
              <a:buNone/>
            </a:pPr>
            <a:r>
              <a:rPr lang="tr-TR" dirty="0"/>
              <a:t>	</a:t>
            </a:r>
            <a:r>
              <a:rPr lang="tr-TR" dirty="0" smtClean="0"/>
              <a:t>-İŞ GEREKLERİ</a:t>
            </a:r>
          </a:p>
          <a:p>
            <a:pPr marL="0" indent="0">
              <a:buNone/>
            </a:pPr>
            <a:r>
              <a:rPr lang="tr-TR" dirty="0"/>
              <a:t>	</a:t>
            </a:r>
            <a:r>
              <a:rPr lang="tr-TR" dirty="0" smtClean="0"/>
              <a:t>-DEVİR HIZI-DEVAMSIZLIK</a:t>
            </a:r>
          </a:p>
          <a:p>
            <a:pPr marL="457200" lvl="1" indent="0">
              <a:buNone/>
            </a:pPr>
            <a:endParaRPr lang="tr-TR" dirty="0" smtClean="0"/>
          </a:p>
        </p:txBody>
      </p:sp>
    </p:spTree>
    <p:extLst>
      <p:ext uri="{BB962C8B-B14F-4D97-AF65-F5344CB8AC3E}">
        <p14:creationId xmlns:p14="http://schemas.microsoft.com/office/powerpoint/2010/main" val="2483834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İNSAN KAYNAKLARI PLANLAMASI</a:t>
            </a:r>
            <a:endParaRPr lang="tr-TR" dirty="0"/>
          </a:p>
        </p:txBody>
      </p:sp>
      <p:sp>
        <p:nvSpPr>
          <p:cNvPr id="3" name="İçerik Yer Tutucusu 2"/>
          <p:cNvSpPr>
            <a:spLocks noGrp="1"/>
          </p:cNvSpPr>
          <p:nvPr>
            <p:ph idx="1"/>
          </p:nvPr>
        </p:nvSpPr>
        <p:spPr/>
        <p:txBody>
          <a:bodyPr>
            <a:normAutofit/>
          </a:bodyPr>
          <a:lstStyle/>
          <a:p>
            <a:r>
              <a:rPr lang="tr-TR" dirty="0" smtClean="0"/>
              <a:t>SÜREÇ?</a:t>
            </a:r>
          </a:p>
          <a:p>
            <a:pPr marL="0" indent="0">
              <a:buNone/>
            </a:pPr>
            <a:r>
              <a:rPr lang="tr-TR" dirty="0"/>
              <a:t>C</a:t>
            </a:r>
            <a:r>
              <a:rPr lang="tr-TR" dirty="0" smtClean="0"/>
              <a:t>)PERSONEL SAYISININ TAHMİNİ</a:t>
            </a:r>
          </a:p>
          <a:p>
            <a:pPr marL="0" indent="0">
              <a:buNone/>
            </a:pPr>
            <a:r>
              <a:rPr lang="tr-TR" dirty="0"/>
              <a:t>	</a:t>
            </a:r>
            <a:r>
              <a:rPr lang="tr-TR" b="1" dirty="0" smtClean="0"/>
              <a:t>-DELPHI: </a:t>
            </a:r>
            <a:r>
              <a:rPr lang="tr-TR" dirty="0" smtClean="0"/>
              <a:t>UZMAN GÖRÜŞÜ-ANKET-KISA DÖNEMLİ</a:t>
            </a:r>
          </a:p>
          <a:p>
            <a:pPr marL="0" indent="0">
              <a:buNone/>
            </a:pPr>
            <a:r>
              <a:rPr lang="tr-TR" dirty="0"/>
              <a:t>	</a:t>
            </a:r>
            <a:r>
              <a:rPr lang="tr-TR" b="1" dirty="0" smtClean="0"/>
              <a:t>- İŞ STANDARTLARI: </a:t>
            </a:r>
            <a:r>
              <a:rPr lang="tr-TR" dirty="0" smtClean="0"/>
              <a:t>İŞ ÖLÇÜMÜ+HAREKET ETÜDÜ </a:t>
            </a:r>
          </a:p>
          <a:p>
            <a:pPr marL="0" indent="0">
              <a:buNone/>
            </a:pPr>
            <a:r>
              <a:rPr lang="tr-TR" dirty="0" smtClean="0"/>
              <a:t>BİR İŞ NE KADAR SÜREDE TAMAMLANIR?</a:t>
            </a:r>
          </a:p>
          <a:p>
            <a:pPr marL="0" indent="0">
              <a:buNone/>
            </a:pPr>
            <a:r>
              <a:rPr lang="tr-TR" dirty="0" smtClean="0"/>
              <a:t>NE KADAR İŞ GÜCÜ GEREKİR?</a:t>
            </a:r>
          </a:p>
          <a:p>
            <a:pPr marL="457200" lvl="1" indent="0">
              <a:buNone/>
            </a:pPr>
            <a:endParaRPr lang="tr-TR" dirty="0" smtClean="0"/>
          </a:p>
        </p:txBody>
      </p:sp>
    </p:spTree>
    <p:extLst>
      <p:ext uri="{BB962C8B-B14F-4D97-AF65-F5344CB8AC3E}">
        <p14:creationId xmlns:p14="http://schemas.microsoft.com/office/powerpoint/2010/main" val="2413578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İNSAN KAYNAKLARI PLANLAMASI</a:t>
            </a:r>
            <a:endParaRPr lang="tr-TR" dirty="0"/>
          </a:p>
        </p:txBody>
      </p:sp>
      <p:sp>
        <p:nvSpPr>
          <p:cNvPr id="3" name="İçerik Yer Tutucusu 2"/>
          <p:cNvSpPr>
            <a:spLocks noGrp="1"/>
          </p:cNvSpPr>
          <p:nvPr>
            <p:ph idx="1"/>
          </p:nvPr>
        </p:nvSpPr>
        <p:spPr/>
        <p:txBody>
          <a:bodyPr>
            <a:normAutofit/>
          </a:bodyPr>
          <a:lstStyle/>
          <a:p>
            <a:r>
              <a:rPr lang="tr-TR" dirty="0" smtClean="0"/>
              <a:t>SÜREÇ?</a:t>
            </a:r>
          </a:p>
          <a:p>
            <a:pPr marL="0" indent="0">
              <a:buNone/>
            </a:pPr>
            <a:r>
              <a:rPr lang="tr-TR" dirty="0"/>
              <a:t>C</a:t>
            </a:r>
            <a:r>
              <a:rPr lang="tr-TR" dirty="0" smtClean="0"/>
              <a:t>)PERSONEL SAYISININ TAHMİNİ</a:t>
            </a:r>
          </a:p>
          <a:p>
            <a:pPr marL="0" indent="0">
              <a:buNone/>
            </a:pPr>
            <a:r>
              <a:rPr lang="tr-TR" dirty="0"/>
              <a:t>	</a:t>
            </a:r>
            <a:r>
              <a:rPr lang="tr-TR" b="1" dirty="0" smtClean="0"/>
              <a:t>-ZAMAN SERİLERİ: </a:t>
            </a:r>
            <a:r>
              <a:rPr lang="tr-TR" dirty="0" smtClean="0"/>
              <a:t>YIL-ÇALIŞAN SAYISI DEĞİŞİMİ</a:t>
            </a:r>
          </a:p>
          <a:p>
            <a:pPr marL="0" indent="0">
              <a:buNone/>
            </a:pPr>
            <a:r>
              <a:rPr lang="tr-TR" dirty="0"/>
              <a:t>	</a:t>
            </a:r>
            <a:r>
              <a:rPr lang="tr-TR" dirty="0" smtClean="0"/>
              <a:t>- </a:t>
            </a:r>
            <a:r>
              <a:rPr lang="tr-TR" b="1" dirty="0" smtClean="0"/>
              <a:t>REGRESYON: </a:t>
            </a:r>
          </a:p>
          <a:p>
            <a:pPr marL="0" indent="0">
              <a:buNone/>
            </a:pPr>
            <a:r>
              <a:rPr lang="tr-TR" b="1" dirty="0"/>
              <a:t>	</a:t>
            </a:r>
            <a:r>
              <a:rPr lang="tr-TR" b="1" dirty="0" smtClean="0"/>
              <a:t>-SİMULASYON: </a:t>
            </a:r>
            <a:r>
              <a:rPr lang="tr-TR" dirty="0" smtClean="0"/>
              <a:t>VARDİYA SAYISI ARTARSA NE OLUR?</a:t>
            </a:r>
          </a:p>
          <a:p>
            <a:pPr marL="457200" lvl="1" indent="0">
              <a:buNone/>
            </a:pPr>
            <a:endParaRPr lang="tr-TR" dirty="0" smtClean="0"/>
          </a:p>
        </p:txBody>
      </p:sp>
    </p:spTree>
    <p:extLst>
      <p:ext uri="{BB962C8B-B14F-4D97-AF65-F5344CB8AC3E}">
        <p14:creationId xmlns:p14="http://schemas.microsoft.com/office/powerpoint/2010/main" val="2690264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TAKIMIN ÖZELLİKLERİ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DOĞAL ATMOSFER</a:t>
            </a:r>
          </a:p>
          <a:p>
            <a:r>
              <a:rPr lang="tr-TR" dirty="0" smtClean="0"/>
              <a:t>HER ÜYENİN TARTIŞMAYA KATILIMI</a:t>
            </a:r>
          </a:p>
          <a:p>
            <a:r>
              <a:rPr lang="tr-TR" dirty="0" smtClean="0"/>
              <a:t>EKİP GÖREVLERİNİN ÜYELER TARAFINDAN BENİMSENMESİ</a:t>
            </a:r>
          </a:p>
          <a:p>
            <a:r>
              <a:rPr lang="tr-TR" dirty="0" smtClean="0"/>
              <a:t>ÜYELERİN BİRBİRİNİ DİNLEMESİ</a:t>
            </a:r>
          </a:p>
          <a:p>
            <a:r>
              <a:rPr lang="tr-TR" dirty="0" smtClean="0"/>
              <a:t>GRUP FİKRİNİ BENİMSEME</a:t>
            </a:r>
          </a:p>
          <a:p>
            <a:r>
              <a:rPr lang="tr-TR" dirty="0" smtClean="0"/>
              <a:t>UZLAŞMA</a:t>
            </a:r>
          </a:p>
          <a:p>
            <a:r>
              <a:rPr lang="tr-TR" dirty="0" smtClean="0"/>
              <a:t>ELEŞTİRİ</a:t>
            </a:r>
          </a:p>
          <a:p>
            <a:r>
              <a:rPr lang="tr-TR" dirty="0" smtClean="0"/>
              <a:t>ÖNDER EGEMENLİĞİNİN OLMAMASI (??)</a:t>
            </a:r>
          </a:p>
          <a:p>
            <a:r>
              <a:rPr lang="tr-TR" dirty="0" smtClean="0"/>
              <a:t>OTOKONTROL</a:t>
            </a:r>
            <a:endParaRPr lang="tr-TR" dirty="0"/>
          </a:p>
        </p:txBody>
      </p:sp>
    </p:spTree>
    <p:extLst>
      <p:ext uri="{BB962C8B-B14F-4D97-AF65-F5344CB8AC3E}">
        <p14:creationId xmlns:p14="http://schemas.microsoft.com/office/powerpoint/2010/main" val="2754630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ÖRGÜTTE PERSONEL FAZLALIĞI</a:t>
            </a:r>
            <a:endParaRPr lang="tr-TR" dirty="0"/>
          </a:p>
        </p:txBody>
      </p:sp>
      <p:sp>
        <p:nvSpPr>
          <p:cNvPr id="3" name="İçerik Yer Tutucusu 2"/>
          <p:cNvSpPr>
            <a:spLocks noGrp="1"/>
          </p:cNvSpPr>
          <p:nvPr>
            <p:ph idx="1"/>
          </p:nvPr>
        </p:nvSpPr>
        <p:spPr/>
        <p:txBody>
          <a:bodyPr/>
          <a:lstStyle/>
          <a:p>
            <a:r>
              <a:rPr lang="tr-TR" dirty="0" smtClean="0"/>
              <a:t>ATAMA KISITLAMALARI</a:t>
            </a:r>
          </a:p>
          <a:p>
            <a:r>
              <a:rPr lang="tr-TR" smtClean="0"/>
              <a:t>GEÇİCİ GÖREV</a:t>
            </a:r>
            <a:endParaRPr lang="tr-TR" dirty="0" smtClean="0"/>
          </a:p>
          <a:p>
            <a:r>
              <a:rPr lang="tr-TR" dirty="0" smtClean="0"/>
              <a:t>ÇALIŞMA SAATLERİNİN AZALMASI</a:t>
            </a:r>
          </a:p>
          <a:p>
            <a:r>
              <a:rPr lang="tr-TR" dirty="0" smtClean="0"/>
              <a:t>ERKEN EMEKLİLİK</a:t>
            </a:r>
            <a:endParaRPr lang="tr-TR" dirty="0"/>
          </a:p>
        </p:txBody>
      </p:sp>
    </p:spTree>
    <p:extLst>
      <p:ext uri="{BB962C8B-B14F-4D97-AF65-F5344CB8AC3E}">
        <p14:creationId xmlns:p14="http://schemas.microsoft.com/office/powerpoint/2010/main" val="275631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TAKIM OLUŞTURMA SÜRECİ</a:t>
            </a:r>
            <a:endParaRPr lang="tr-TR" dirty="0"/>
          </a:p>
        </p:txBody>
      </p:sp>
      <p:sp>
        <p:nvSpPr>
          <p:cNvPr id="3" name="İçerik Yer Tutucusu 2"/>
          <p:cNvSpPr>
            <a:spLocks noGrp="1"/>
          </p:cNvSpPr>
          <p:nvPr>
            <p:ph idx="1"/>
          </p:nvPr>
        </p:nvSpPr>
        <p:spPr/>
        <p:txBody>
          <a:bodyPr>
            <a:normAutofit/>
          </a:bodyPr>
          <a:lstStyle/>
          <a:p>
            <a:r>
              <a:rPr lang="tr-TR" dirty="0" smtClean="0"/>
              <a:t>OLUŞTURMA</a:t>
            </a:r>
          </a:p>
          <a:p>
            <a:pPr lvl="1"/>
            <a:r>
              <a:rPr lang="tr-TR" dirty="0"/>
              <a:t>ÜYE SEÇİMİ</a:t>
            </a:r>
          </a:p>
          <a:p>
            <a:pPr lvl="1"/>
            <a:r>
              <a:rPr lang="tr-TR" dirty="0"/>
              <a:t>ÜYELERİ TANIMA</a:t>
            </a:r>
          </a:p>
          <a:p>
            <a:pPr lvl="1"/>
            <a:r>
              <a:rPr lang="tr-TR" dirty="0"/>
              <a:t>ETKİLEŞİM</a:t>
            </a:r>
          </a:p>
          <a:p>
            <a:r>
              <a:rPr lang="tr-TR" dirty="0" smtClean="0"/>
              <a:t>TARTIŞMA</a:t>
            </a:r>
          </a:p>
          <a:p>
            <a:pPr lvl="1"/>
            <a:r>
              <a:rPr lang="tr-TR" dirty="0" smtClean="0"/>
              <a:t>PROBLEM?</a:t>
            </a:r>
          </a:p>
          <a:p>
            <a:pPr lvl="1"/>
            <a:r>
              <a:rPr lang="tr-TR" dirty="0" smtClean="0"/>
              <a:t>ÇATIŞMA VE TARTIŞMA YÖNETİMİ</a:t>
            </a:r>
          </a:p>
        </p:txBody>
      </p:sp>
    </p:spTree>
    <p:extLst>
      <p:ext uri="{BB962C8B-B14F-4D97-AF65-F5344CB8AC3E}">
        <p14:creationId xmlns:p14="http://schemas.microsoft.com/office/powerpoint/2010/main" val="1437129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ÇATIŞMA YÖNETİMİ</a:t>
            </a:r>
            <a:endParaRPr lang="tr-TR" dirty="0"/>
          </a:p>
        </p:txBody>
      </p:sp>
      <p:sp>
        <p:nvSpPr>
          <p:cNvPr id="3" name="İçerik Yer Tutucusu 2"/>
          <p:cNvSpPr>
            <a:spLocks noGrp="1"/>
          </p:cNvSpPr>
          <p:nvPr>
            <p:ph idx="1"/>
          </p:nvPr>
        </p:nvSpPr>
        <p:spPr/>
        <p:txBody>
          <a:bodyPr/>
          <a:lstStyle/>
          <a:p>
            <a:r>
              <a:rPr lang="tr-TR" dirty="0" smtClean="0"/>
              <a:t>ÇATIŞMA;</a:t>
            </a:r>
          </a:p>
          <a:p>
            <a:pPr lvl="1"/>
            <a:r>
              <a:rPr lang="tr-TR" dirty="0" smtClean="0"/>
              <a:t>iki </a:t>
            </a:r>
            <a:r>
              <a:rPr lang="tr-TR" dirty="0"/>
              <a:t>veya daha fazla kişi ya da grup arasındaki çeşitli kaynaklardan doğan anlaşmazlık olarak </a:t>
            </a:r>
            <a:r>
              <a:rPr lang="tr-TR" dirty="0" smtClean="0"/>
              <a:t>tanımlanabilir.</a:t>
            </a:r>
          </a:p>
          <a:p>
            <a:pPr lvl="1"/>
            <a:r>
              <a:rPr lang="tr-TR" dirty="0"/>
              <a:t>temel faktör, insanlar arasındaki farklılıklardır</a:t>
            </a:r>
            <a:r>
              <a:rPr lang="tr-TR" dirty="0" smtClean="0"/>
              <a:t>.</a:t>
            </a:r>
          </a:p>
          <a:p>
            <a:pPr marL="457200" lvl="1" indent="0">
              <a:buNone/>
            </a:pPr>
            <a:endParaRPr lang="tr-TR" dirty="0"/>
          </a:p>
          <a:p>
            <a:pPr marL="457200" lvl="1" indent="0" algn="ctr">
              <a:buNone/>
            </a:pPr>
            <a:r>
              <a:rPr lang="tr-TR" dirty="0" smtClean="0"/>
              <a:t>ÇATIŞMA TAMAMEN ORTADAN KALDIRILABİLİR Mİ?</a:t>
            </a:r>
            <a:endParaRPr lang="tr-TR" dirty="0"/>
          </a:p>
        </p:txBody>
      </p:sp>
    </p:spTree>
    <p:extLst>
      <p:ext uri="{BB962C8B-B14F-4D97-AF65-F5344CB8AC3E}">
        <p14:creationId xmlns:p14="http://schemas.microsoft.com/office/powerpoint/2010/main" val="4071829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ÇATIŞMA YÖNETİMİ</a:t>
            </a:r>
            <a:endParaRPr lang="tr-TR" dirty="0"/>
          </a:p>
        </p:txBody>
      </p:sp>
      <p:sp>
        <p:nvSpPr>
          <p:cNvPr id="3" name="İçerik Yer Tutucusu 2"/>
          <p:cNvSpPr>
            <a:spLocks noGrp="1"/>
          </p:cNvSpPr>
          <p:nvPr>
            <p:ph idx="1"/>
          </p:nvPr>
        </p:nvSpPr>
        <p:spPr/>
        <p:txBody>
          <a:bodyPr/>
          <a:lstStyle/>
          <a:p>
            <a:r>
              <a:rPr lang="tr-TR" dirty="0"/>
              <a:t>Ö</a:t>
            </a:r>
            <a:r>
              <a:rPr lang="tr-TR" dirty="0" smtClean="0"/>
              <a:t>rgüt </a:t>
            </a:r>
            <a:r>
              <a:rPr lang="tr-TR" dirty="0"/>
              <a:t>içindeki bireyler </a:t>
            </a:r>
            <a:r>
              <a:rPr lang="tr-TR" dirty="0" smtClean="0"/>
              <a:t>ya da </a:t>
            </a:r>
            <a:r>
              <a:rPr lang="tr-TR" dirty="0"/>
              <a:t>gruplar arasındaki çatışma seviyesini kontrol altına alarak, taraflar arasındaki anlaşmazlık ve huzursuzluğun örgütün yararına olacak şekilde yönlendirilmesi </a:t>
            </a:r>
          </a:p>
        </p:txBody>
      </p:sp>
    </p:spTree>
    <p:extLst>
      <p:ext uri="{BB962C8B-B14F-4D97-AF65-F5344CB8AC3E}">
        <p14:creationId xmlns:p14="http://schemas.microsoft.com/office/powerpoint/2010/main" val="3040200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ÇATIŞMA YÖNETİMİ</a:t>
            </a:r>
            <a:endParaRPr lang="tr-TR" dirty="0"/>
          </a:p>
        </p:txBody>
      </p:sp>
      <p:sp>
        <p:nvSpPr>
          <p:cNvPr id="3" name="İçerik Yer Tutucusu 2"/>
          <p:cNvSpPr>
            <a:spLocks noGrp="1"/>
          </p:cNvSpPr>
          <p:nvPr>
            <p:ph idx="1"/>
          </p:nvPr>
        </p:nvSpPr>
        <p:spPr/>
        <p:txBody>
          <a:bodyPr>
            <a:normAutofit/>
          </a:bodyPr>
          <a:lstStyle/>
          <a:p>
            <a:r>
              <a:rPr lang="tr-TR" dirty="0"/>
              <a:t>Örgüt içinde yaşanan çatışmaların </a:t>
            </a:r>
            <a:r>
              <a:rPr lang="tr-TR" b="1" u="sng" dirty="0">
                <a:solidFill>
                  <a:srgbClr val="FF0000"/>
                </a:solidFill>
              </a:rPr>
              <a:t>düşük olması</a:t>
            </a:r>
            <a:r>
              <a:rPr lang="tr-TR" dirty="0"/>
              <a:t>, örgütün statükocu olduğunu, yeniliklere ayak uyduramadığını, değişimin ve ilerlemenin yaşanmadığını gösterir. </a:t>
            </a:r>
            <a:endParaRPr lang="tr-TR" dirty="0" smtClean="0"/>
          </a:p>
          <a:p>
            <a:r>
              <a:rPr lang="tr-TR" dirty="0" smtClean="0"/>
              <a:t>Artan </a:t>
            </a:r>
            <a:r>
              <a:rPr lang="tr-TR" dirty="0"/>
              <a:t>rekabet koşulları ve ilerleyen teknoloji, günümüzdeki örgütleri sürekli gelişmeye, yaratıcı olmaya ve değişimlere ayak uydurmaya zorlamaktadır. </a:t>
            </a:r>
          </a:p>
        </p:txBody>
      </p:sp>
    </p:spTree>
    <p:extLst>
      <p:ext uri="{BB962C8B-B14F-4D97-AF65-F5344CB8AC3E}">
        <p14:creationId xmlns:p14="http://schemas.microsoft.com/office/powerpoint/2010/main" val="2189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ÇATIŞMA YÖNETİMİ</a:t>
            </a:r>
            <a:endParaRPr lang="tr-TR" dirty="0"/>
          </a:p>
        </p:txBody>
      </p:sp>
      <p:sp>
        <p:nvSpPr>
          <p:cNvPr id="3" name="İçerik Yer Tutucusu 2"/>
          <p:cNvSpPr>
            <a:spLocks noGrp="1"/>
          </p:cNvSpPr>
          <p:nvPr>
            <p:ph idx="1"/>
          </p:nvPr>
        </p:nvSpPr>
        <p:spPr/>
        <p:txBody>
          <a:bodyPr>
            <a:normAutofit lnSpcReduction="10000"/>
          </a:bodyPr>
          <a:lstStyle/>
          <a:p>
            <a:r>
              <a:rPr lang="tr-TR" dirty="0" smtClean="0"/>
              <a:t>örgüt </a:t>
            </a:r>
            <a:r>
              <a:rPr lang="tr-TR" dirty="0"/>
              <a:t>içinde yaşanan çatışmaların çok </a:t>
            </a:r>
            <a:r>
              <a:rPr lang="tr-TR" b="1" u="sng" dirty="0">
                <a:solidFill>
                  <a:srgbClr val="FF0000"/>
                </a:solidFill>
              </a:rPr>
              <a:t>yüksek düzeyde </a:t>
            </a:r>
            <a:r>
              <a:rPr lang="tr-TR" dirty="0"/>
              <a:t>olması </a:t>
            </a:r>
            <a:r>
              <a:rPr lang="tr-TR" dirty="0" smtClean="0"/>
              <a:t>ya da </a:t>
            </a:r>
            <a:r>
              <a:rPr lang="tr-TR" dirty="0"/>
              <a:t>kontrol edilememesi, örgüt içinde kaos ve karmaşıklığı ifade etmektedir </a:t>
            </a:r>
            <a:endParaRPr lang="tr-TR" dirty="0" smtClean="0"/>
          </a:p>
          <a:p>
            <a:r>
              <a:rPr lang="tr-TR" dirty="0"/>
              <a:t>B</a:t>
            </a:r>
            <a:r>
              <a:rPr lang="tr-TR" dirty="0" smtClean="0"/>
              <a:t>u </a:t>
            </a:r>
            <a:r>
              <a:rPr lang="tr-TR" dirty="0"/>
              <a:t>düzeydeki çatışmalar, önemli kararların zamanında alınamamasına, bölümler yada gruplar arasında işbirliği ve güvenin yok olmasına, dolasıyla iletişimin aksamasına neden olacaktır</a:t>
            </a:r>
            <a:r>
              <a:rPr lang="tr-TR" dirty="0" smtClean="0"/>
              <a:t>. </a:t>
            </a:r>
            <a:endParaRPr lang="tr-TR" dirty="0"/>
          </a:p>
        </p:txBody>
      </p:sp>
    </p:spTree>
    <p:extLst>
      <p:ext uri="{BB962C8B-B14F-4D97-AF65-F5344CB8AC3E}">
        <p14:creationId xmlns:p14="http://schemas.microsoft.com/office/powerpoint/2010/main" val="1945878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ÇATIŞMA YÖNETİMİ (stratejiler)</a:t>
            </a:r>
            <a:endParaRPr lang="tr-TR" dirty="0"/>
          </a:p>
        </p:txBody>
      </p:sp>
      <p:sp>
        <p:nvSpPr>
          <p:cNvPr id="3" name="İçerik Yer Tutucusu 2"/>
          <p:cNvSpPr>
            <a:spLocks noGrp="1"/>
          </p:cNvSpPr>
          <p:nvPr>
            <p:ph idx="1"/>
          </p:nvPr>
        </p:nvSpPr>
        <p:spPr/>
        <p:txBody>
          <a:bodyPr>
            <a:normAutofit lnSpcReduction="10000"/>
          </a:bodyPr>
          <a:lstStyle/>
          <a:p>
            <a:r>
              <a:rPr lang="tr-TR" b="1" dirty="0"/>
              <a:t>Üst Hedefler Belirleme: </a:t>
            </a:r>
            <a:r>
              <a:rPr lang="tr-TR" dirty="0"/>
              <a:t>Bu strateji, çatışan tarafların amaçlarından daha önemli ve daha kapsamlı amaçlar belirleyerek, aralarındaki farklılıkları bir yana bırakarak, bu daha önemli ve kapsamlı amaçlar doğrultusunda birleşmeleri ve yardımlaşmalarını gerekli kılan bir </a:t>
            </a:r>
            <a:r>
              <a:rPr lang="tr-TR" dirty="0" smtClean="0"/>
              <a:t>yöntemdir. Bu </a:t>
            </a:r>
            <a:r>
              <a:rPr lang="tr-TR" dirty="0"/>
              <a:t>stratejinin uygulanması, çatışan tarafların belirlenen amaçlara diğer tarafın yardımı olmaksızın ulaşamayacaklarını anlamalarıyla başlar. </a:t>
            </a:r>
          </a:p>
        </p:txBody>
      </p:sp>
    </p:spTree>
    <p:extLst>
      <p:ext uri="{BB962C8B-B14F-4D97-AF65-F5344CB8AC3E}">
        <p14:creationId xmlns:p14="http://schemas.microsoft.com/office/powerpoint/2010/main" val="145805091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833</Words>
  <Application>Microsoft Office PowerPoint</Application>
  <PresentationFormat>Ekran Gösterisi (4:3)</PresentationFormat>
  <Paragraphs>133</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Ofis Teması</vt:lpstr>
      <vt:lpstr>SAĞLIK İŞLETMELERİNDE İNSAN KAYNAKLARI YÖNETİMİ</vt:lpstr>
      <vt:lpstr>TAKIM ÇALIŞMASI</vt:lpstr>
      <vt:lpstr>TAKIMIN ÖZELLİKLERİ</vt:lpstr>
      <vt:lpstr>TAKIM OLUŞTURMA SÜRECİ</vt:lpstr>
      <vt:lpstr>ÇATIŞMA YÖNETİMİ</vt:lpstr>
      <vt:lpstr>ÇATIŞMA YÖNETİMİ</vt:lpstr>
      <vt:lpstr>ÇATIŞMA YÖNETİMİ</vt:lpstr>
      <vt:lpstr>ÇATIŞMA YÖNETİMİ</vt:lpstr>
      <vt:lpstr>ÇATIŞMA YÖNETİMİ (stratejiler)</vt:lpstr>
      <vt:lpstr>ÇATIŞMA YÖNETİMİ (stratejiler)</vt:lpstr>
      <vt:lpstr>ÇATIŞMA YÖNETİMİ (stratejiler)</vt:lpstr>
      <vt:lpstr>ÇATIŞMA YÖNETİMİ (stratejiler)</vt:lpstr>
      <vt:lpstr>ÇATIŞMA YÖNETİMİ (stratejiler)</vt:lpstr>
      <vt:lpstr>ÇATIŞMA YÖNETİMİ (stratejiler)</vt:lpstr>
      <vt:lpstr>ÇATIŞMA YÖNETİMİ (stratejiler)</vt:lpstr>
      <vt:lpstr>ÇATIŞMA YÖNETİMİ (stratejiler)</vt:lpstr>
      <vt:lpstr>TAKIM OLUŞTURMA SÜRECİ</vt:lpstr>
      <vt:lpstr>EMPATİ</vt:lpstr>
      <vt:lpstr>EMPATİ</vt:lpstr>
      <vt:lpstr>TAKIM OLUŞTURMA SÜRECİ</vt:lpstr>
      <vt:lpstr>TAKIM ÇEŞİTLERİ</vt:lpstr>
      <vt:lpstr>KALİTE ÇEMBERLERİ</vt:lpstr>
      <vt:lpstr>KALİTE ÇEMBERLERİ</vt:lpstr>
      <vt:lpstr>İNSAN KAYNAKLARI PLANLAMASI</vt:lpstr>
      <vt:lpstr>İNSAN KAYNAKLARI PLANLAMASI</vt:lpstr>
      <vt:lpstr>İNSAN KAYNAKLARI PLANLAMASI</vt:lpstr>
      <vt:lpstr>İNSAN KAYNAKLARI PLANLAMASI</vt:lpstr>
      <vt:lpstr>İNSAN KAYNAKLARI PLANLAMASI</vt:lpstr>
      <vt:lpstr>İNSAN KAYNAKLARI PLANLAMASI</vt:lpstr>
      <vt:lpstr>ÖRGÜTTE PERSONEL FAZLALIĞI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23</cp:revision>
  <dcterms:created xsi:type="dcterms:W3CDTF">2015-11-01T11:02:13Z</dcterms:created>
  <dcterms:modified xsi:type="dcterms:W3CDTF">2015-11-23T06:33:01Z</dcterms:modified>
</cp:coreProperties>
</file>