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59" r:id="rId5"/>
    <p:sldId id="261" r:id="rId6"/>
    <p:sldId id="262" r:id="rId7"/>
    <p:sldId id="263" r:id="rId8"/>
    <p:sldId id="264" r:id="rId9"/>
    <p:sldId id="267" r:id="rId10"/>
    <p:sldId id="268" r:id="rId11"/>
    <p:sldId id="269" r:id="rId12"/>
    <p:sldId id="271" r:id="rId13"/>
    <p:sldId id="299" r:id="rId14"/>
    <p:sldId id="272" r:id="rId15"/>
    <p:sldId id="300" r:id="rId16"/>
    <p:sldId id="280" r:id="rId17"/>
    <p:sldId id="282" r:id="rId18"/>
    <p:sldId id="283" r:id="rId19"/>
    <p:sldId id="284" r:id="rId20"/>
    <p:sldId id="285" r:id="rId21"/>
    <p:sldId id="286" r:id="rId22"/>
    <p:sldId id="287" r:id="rId23"/>
    <p:sldId id="288" r:id="rId24"/>
    <p:sldId id="273" r:id="rId25"/>
    <p:sldId id="274" r:id="rId26"/>
    <p:sldId id="276" r:id="rId27"/>
    <p:sldId id="277" r:id="rId28"/>
    <p:sldId id="278" r:id="rId29"/>
    <p:sldId id="279" r:id="rId30"/>
    <p:sldId id="289" r:id="rId31"/>
    <p:sldId id="290" r:id="rId32"/>
    <p:sldId id="292" r:id="rId33"/>
    <p:sldId id="293" r:id="rId34"/>
    <p:sldId id="294" r:id="rId35"/>
    <p:sldId id="295" r:id="rId36"/>
    <p:sldId id="296" r:id="rId37"/>
    <p:sldId id="297" r:id="rId38"/>
    <p:sldId id="298"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2F1456-82AE-4660-9FBD-BA50B4666DAA}" type="datetimeFigureOut">
              <a:rPr lang="tr-TR" smtClean="0"/>
              <a:t>30.11.2015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BD1B09-BC0D-4BFB-868A-36FC133D21B7}" type="slidenum">
              <a:rPr lang="tr-TR" smtClean="0"/>
              <a:t>‹#›</a:t>
            </a:fld>
            <a:endParaRPr lang="tr-TR"/>
          </a:p>
        </p:txBody>
      </p:sp>
    </p:spTree>
    <p:extLst>
      <p:ext uri="{BB962C8B-B14F-4D97-AF65-F5344CB8AC3E}">
        <p14:creationId xmlns:p14="http://schemas.microsoft.com/office/powerpoint/2010/main" val="4063709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pPr eaLnBrk="1" hangingPunct="1"/>
            <a:r>
              <a:rPr lang="tr-TR" dirty="0" smtClean="0">
                <a:latin typeface="Arial" charset="0"/>
              </a:rPr>
              <a:t> </a:t>
            </a:r>
          </a:p>
          <a:p>
            <a:pPr eaLnBrk="1" hangingPunct="1"/>
            <a:endParaRPr lang="tr-TR" dirty="0"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pPr eaLnBrk="1" hangingPunct="1"/>
            <a:endParaRPr lang="tr-TR" dirty="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30.11.2015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30.11.2015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30.11.2015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30.11.2015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30.11.2015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30.11.2015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30.11.2015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30.11.2015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30.11.2015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30.11.2015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30.11.2015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30.11.2015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azetelerin.net/wp-content/uploads/2009/04/hurriyet-eleman-300x241.png"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www.ilanhurriyet.web.tr/multimedia/image/ikilan15.jpg"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vangent-hcm.com/docs/842C96B4-92AA-299C-150B6A8759B849DF/images/solution_images/37.jp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headhunterperu.com/images/image-servicios.jpg"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SAĞLIK İŞLETMELERİNDE İNSAN KAYNAKLARI YÖNETİMİ</a:t>
            </a:r>
          </a:p>
        </p:txBody>
      </p:sp>
      <p:sp>
        <p:nvSpPr>
          <p:cNvPr id="3" name="Alt Başlık 2"/>
          <p:cNvSpPr>
            <a:spLocks noGrp="1"/>
          </p:cNvSpPr>
          <p:nvPr>
            <p:ph type="subTitle" idx="1"/>
          </p:nvPr>
        </p:nvSpPr>
        <p:spPr/>
        <p:txBody>
          <a:bodyPr/>
          <a:lstStyle/>
          <a:p>
            <a:r>
              <a:rPr lang="tr-TR" dirty="0" smtClean="0"/>
              <a:t>İK SAĞLAMA VE SEÇME</a:t>
            </a:r>
            <a:endParaRPr lang="tr-TR" dirty="0"/>
          </a:p>
        </p:txBody>
      </p:sp>
    </p:spTree>
    <p:extLst>
      <p:ext uri="{BB962C8B-B14F-4D97-AF65-F5344CB8AC3E}">
        <p14:creationId xmlns:p14="http://schemas.microsoft.com/office/powerpoint/2010/main" val="3220441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ÖRGÜT DIŞI KAYNAKLAR</a:t>
            </a:r>
            <a:endParaRPr lang="tr-TR" dirty="0"/>
          </a:p>
        </p:txBody>
      </p:sp>
      <p:sp>
        <p:nvSpPr>
          <p:cNvPr id="3" name="İçerik Yer Tutucusu 2"/>
          <p:cNvSpPr>
            <a:spLocks noGrp="1"/>
          </p:cNvSpPr>
          <p:nvPr>
            <p:ph idx="1"/>
          </p:nvPr>
        </p:nvSpPr>
        <p:spPr/>
        <p:txBody>
          <a:bodyPr/>
          <a:lstStyle/>
          <a:p>
            <a:r>
              <a:rPr lang="tr-TR" dirty="0" smtClean="0"/>
              <a:t>İŞ VE İŞÇİ BULMA KURUMLARI: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986" y="2492895"/>
            <a:ext cx="7657536" cy="2033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986" y="4149079"/>
            <a:ext cx="7657535" cy="2654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3169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ÖRGÜT DIŞI KAYNAKLAR</a:t>
            </a:r>
            <a:endParaRPr lang="tr-TR" dirty="0"/>
          </a:p>
        </p:txBody>
      </p:sp>
      <p:sp>
        <p:nvSpPr>
          <p:cNvPr id="3" name="İçerik Yer Tutucusu 2"/>
          <p:cNvSpPr>
            <a:spLocks noGrp="1"/>
          </p:cNvSpPr>
          <p:nvPr>
            <p:ph idx="1"/>
          </p:nvPr>
        </p:nvSpPr>
        <p:spPr/>
        <p:txBody>
          <a:bodyPr>
            <a:normAutofit lnSpcReduction="10000"/>
          </a:bodyPr>
          <a:lstStyle/>
          <a:p>
            <a:r>
              <a:rPr lang="tr-TR" dirty="0" smtClean="0"/>
              <a:t>Türkiye İş Kurumunun Amaçları:</a:t>
            </a:r>
          </a:p>
          <a:p>
            <a:pPr lvl="1"/>
            <a:r>
              <a:rPr lang="tr-TR" dirty="0" smtClean="0"/>
              <a:t>İstihdam politikası oluşturma-işsizliği önleme</a:t>
            </a:r>
          </a:p>
          <a:p>
            <a:pPr lvl="1"/>
            <a:r>
              <a:rPr lang="tr-TR" dirty="0" smtClean="0"/>
              <a:t>İşgücü piyasa verilerini yerel ve ulusal bazda derlemek, işgücü gereksinim analizlerini yapmak</a:t>
            </a:r>
          </a:p>
          <a:p>
            <a:pPr lvl="1"/>
            <a:r>
              <a:rPr lang="tr-TR" dirty="0" smtClean="0"/>
              <a:t>İş ve meslek analizleri yapmak, mesleki eğitim programları geliştirmek</a:t>
            </a:r>
          </a:p>
          <a:p>
            <a:pPr lvl="1"/>
            <a:r>
              <a:rPr lang="tr-TR" dirty="0" smtClean="0"/>
              <a:t>İşçi isteme-iş arama işlemlerini düzene sokmak</a:t>
            </a:r>
          </a:p>
          <a:p>
            <a:pPr lvl="1"/>
            <a:r>
              <a:rPr lang="tr-TR" dirty="0" smtClean="0"/>
              <a:t>Danışmanlık hizmeti</a:t>
            </a:r>
          </a:p>
          <a:p>
            <a:pPr lvl="1"/>
            <a:r>
              <a:rPr lang="tr-TR" dirty="0" smtClean="0"/>
              <a:t>AB ve uluslararası kuruluşların işgücü, istihdam ve çalışma hayatına ilişkin aldıkları kararları izlemek.</a:t>
            </a:r>
          </a:p>
        </p:txBody>
      </p:sp>
    </p:spTree>
    <p:extLst>
      <p:ext uri="{BB962C8B-B14F-4D97-AF65-F5344CB8AC3E}">
        <p14:creationId xmlns:p14="http://schemas.microsoft.com/office/powerpoint/2010/main" val="18099643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İŞSİZLİK SİGORTASI</a:t>
            </a:r>
            <a:endParaRPr lang="tr-TR" dirty="0"/>
          </a:p>
        </p:txBody>
      </p:sp>
      <p:sp>
        <p:nvSpPr>
          <p:cNvPr id="3" name="İçerik Yer Tutucusu 2"/>
          <p:cNvSpPr>
            <a:spLocks noGrp="1"/>
          </p:cNvSpPr>
          <p:nvPr>
            <p:ph idx="1"/>
          </p:nvPr>
        </p:nvSpPr>
        <p:spPr/>
        <p:txBody>
          <a:bodyPr>
            <a:normAutofit fontScale="85000" lnSpcReduction="10000"/>
          </a:bodyPr>
          <a:lstStyle/>
          <a:p>
            <a:r>
              <a:rPr lang="tr-TR" b="1" u="sng" dirty="0" smtClean="0"/>
              <a:t>YARARLANMA KOŞULLARI:</a:t>
            </a:r>
          </a:p>
          <a:p>
            <a:pPr lvl="1" fontAlgn="base"/>
            <a:r>
              <a:rPr lang="tr-TR" dirty="0"/>
              <a:t>4447 sayılı İşsizlik Sigortası Kanununa göre, işsizlik sigortası kapsamında bir işyerinde çalışırken; çalışma istek, yetenek, sağlık ve yeterliliğinde olmasına rağmen, </a:t>
            </a:r>
            <a:r>
              <a:rPr lang="tr-TR" dirty="0">
                <a:solidFill>
                  <a:srgbClr val="FF0000"/>
                </a:solidFill>
              </a:rPr>
              <a:t>kendi istek ve kusuru dışında işini kaybedenler</a:t>
            </a:r>
            <a:r>
              <a:rPr lang="tr-TR" dirty="0"/>
              <a:t>; hizmet akdinin feshinden </a:t>
            </a:r>
            <a:r>
              <a:rPr lang="tr-TR" dirty="0">
                <a:solidFill>
                  <a:schemeClr val="accent1">
                    <a:lumMod val="75000"/>
                  </a:schemeClr>
                </a:solidFill>
              </a:rPr>
              <a:t>önceki son 120 gün içinde prim ödeyerek sürekli çalışmış olmak kaydıyla</a:t>
            </a:r>
            <a:r>
              <a:rPr lang="tr-TR" dirty="0"/>
              <a:t> </a:t>
            </a:r>
            <a:r>
              <a:rPr lang="tr-TR" dirty="0">
                <a:solidFill>
                  <a:schemeClr val="accent6">
                    <a:lumMod val="50000"/>
                  </a:schemeClr>
                </a:solidFill>
              </a:rPr>
              <a:t>son üç yıl içinde en az 600 gün süre ile işsizlik sigortası primi ödemiş olmak</a:t>
            </a:r>
            <a:r>
              <a:rPr lang="tr-TR" dirty="0"/>
              <a:t> ve hizmet akdinin feshinden sonraki </a:t>
            </a:r>
            <a:r>
              <a:rPr lang="tr-TR" b="1" dirty="0">
                <a:solidFill>
                  <a:schemeClr val="accent3">
                    <a:lumMod val="50000"/>
                  </a:schemeClr>
                </a:solidFill>
              </a:rPr>
              <a:t>30 gün içinde</a:t>
            </a:r>
            <a:r>
              <a:rPr lang="tr-TR" dirty="0"/>
              <a:t> en yakın İŞKUR birimine şahsen ya da elektronik ortamda www.iskur.gov.tr </a:t>
            </a:r>
            <a:r>
              <a:rPr lang="tr-TR" dirty="0" err="1"/>
              <a:t>portalı</a:t>
            </a:r>
            <a:r>
              <a:rPr lang="tr-TR" dirty="0"/>
              <a:t> üzerinden başvurarak </a:t>
            </a:r>
            <a:r>
              <a:rPr lang="tr-TR" b="1" u="sng" dirty="0"/>
              <a:t>iş almaya hazır olduğunu bildirmek </a:t>
            </a:r>
            <a:r>
              <a:rPr lang="tr-TR" dirty="0"/>
              <a:t>koşulu ile işsizlik sigortası hizmetlerinden yararlandırılmaktadır.</a:t>
            </a:r>
          </a:p>
        </p:txBody>
      </p:sp>
    </p:spTree>
    <p:extLst>
      <p:ext uri="{BB962C8B-B14F-4D97-AF65-F5344CB8AC3E}">
        <p14:creationId xmlns:p14="http://schemas.microsoft.com/office/powerpoint/2010/main" val="799976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İŞSİZLİK SİGORTASI</a:t>
            </a:r>
          </a:p>
        </p:txBody>
      </p:sp>
      <p:sp>
        <p:nvSpPr>
          <p:cNvPr id="3" name="İçerik Yer Tutucusu 2"/>
          <p:cNvSpPr>
            <a:spLocks noGrp="1"/>
          </p:cNvSpPr>
          <p:nvPr>
            <p:ph idx="1"/>
          </p:nvPr>
        </p:nvSpPr>
        <p:spPr/>
        <p:txBody>
          <a:bodyPr>
            <a:normAutofit lnSpcReduction="10000"/>
          </a:bodyPr>
          <a:lstStyle/>
          <a:p>
            <a:pPr fontAlgn="base"/>
            <a:r>
              <a:rPr lang="tr-TR" b="1" dirty="0"/>
              <a:t>İşsizlik ödeneğinin süresi</a:t>
            </a:r>
            <a:endParaRPr lang="tr-TR" dirty="0"/>
          </a:p>
          <a:p>
            <a:pPr fontAlgn="base"/>
            <a:r>
              <a:rPr lang="tr-TR" dirty="0"/>
              <a:t>Hizmet akdinin feshinden önceki son üç yıl içinde;</a:t>
            </a:r>
          </a:p>
          <a:p>
            <a:pPr lvl="1" fontAlgn="base"/>
            <a:r>
              <a:rPr lang="tr-TR" dirty="0" smtClean="0"/>
              <a:t>600 </a:t>
            </a:r>
            <a:r>
              <a:rPr lang="tr-TR" dirty="0"/>
              <a:t>gün sigortalı olarak çalışıp işsizlik sigortası primi ödemiş olan sigortalı işsizlere 180 gün,</a:t>
            </a:r>
          </a:p>
          <a:p>
            <a:pPr lvl="1" fontAlgn="base"/>
            <a:r>
              <a:rPr lang="tr-TR" dirty="0" smtClean="0"/>
              <a:t>900 </a:t>
            </a:r>
            <a:r>
              <a:rPr lang="tr-TR" dirty="0"/>
              <a:t>gün sigortalı olarak çalışıp işsizlik sigortası primi ödemiş olan sigortalı işsizlere 240 gün,</a:t>
            </a:r>
          </a:p>
          <a:p>
            <a:pPr lvl="1" fontAlgn="base"/>
            <a:r>
              <a:rPr lang="tr-TR" dirty="0" smtClean="0"/>
              <a:t>1080 </a:t>
            </a:r>
            <a:r>
              <a:rPr lang="tr-TR" dirty="0"/>
              <a:t>gün sigortalı olarak çalışıp işsizlik sigortası primi ödemiş olan sigortalı işsizlere 300 </a:t>
            </a:r>
            <a:r>
              <a:rPr lang="tr-TR" dirty="0" smtClean="0"/>
              <a:t>gün, süre </a:t>
            </a:r>
            <a:r>
              <a:rPr lang="tr-TR" dirty="0"/>
              <a:t>ile işsizlik </a:t>
            </a:r>
            <a:r>
              <a:rPr lang="tr-TR" dirty="0" smtClean="0"/>
              <a:t>ödeneği </a:t>
            </a:r>
            <a:r>
              <a:rPr lang="tr-TR" dirty="0"/>
              <a:t>verilmektedir.</a:t>
            </a:r>
          </a:p>
          <a:p>
            <a:endParaRPr lang="tr-TR" dirty="0"/>
          </a:p>
        </p:txBody>
      </p:sp>
    </p:spTree>
    <p:extLst>
      <p:ext uri="{BB962C8B-B14F-4D97-AF65-F5344CB8AC3E}">
        <p14:creationId xmlns:p14="http://schemas.microsoft.com/office/powerpoint/2010/main" val="1286415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İŞSİZLİK SİGORTASI</a:t>
            </a:r>
            <a:endParaRPr lang="tr-TR" dirty="0"/>
          </a:p>
        </p:txBody>
      </p:sp>
      <p:sp>
        <p:nvSpPr>
          <p:cNvPr id="3" name="İçerik Yer Tutucusu 2"/>
          <p:cNvSpPr>
            <a:spLocks noGrp="1"/>
          </p:cNvSpPr>
          <p:nvPr>
            <p:ph idx="1"/>
          </p:nvPr>
        </p:nvSpPr>
        <p:spPr/>
        <p:txBody>
          <a:bodyPr>
            <a:normAutofit/>
          </a:bodyPr>
          <a:lstStyle/>
          <a:p>
            <a:r>
              <a:rPr lang="tr-TR" b="1" u="sng" dirty="0" smtClean="0"/>
              <a:t>KATILIM PAYLARI:</a:t>
            </a:r>
          </a:p>
          <a:p>
            <a:pPr lvl="1" fontAlgn="base"/>
            <a:r>
              <a:rPr lang="tr-TR"/>
              <a:t>P</a:t>
            </a:r>
            <a:r>
              <a:rPr lang="tr-TR" smtClean="0"/>
              <a:t>rime </a:t>
            </a:r>
            <a:r>
              <a:rPr lang="tr-TR" dirty="0"/>
              <a:t>esas aylık brüt kazançlarından % 1 sigortalı, % 2 işveren ve %1 Devlet payından oluşmaktadır.</a:t>
            </a:r>
          </a:p>
        </p:txBody>
      </p:sp>
    </p:spTree>
    <p:extLst>
      <p:ext uri="{BB962C8B-B14F-4D97-AF65-F5344CB8AC3E}">
        <p14:creationId xmlns:p14="http://schemas.microsoft.com/office/powerpoint/2010/main" val="855188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35" y="1916832"/>
            <a:ext cx="8348742"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8302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p:cNvSpPr>
            <a:spLocks noGrp="1"/>
          </p:cNvSpPr>
          <p:nvPr>
            <p:ph type="title"/>
          </p:nvPr>
        </p:nvSpPr>
        <p:spPr/>
        <p:txBody>
          <a:bodyPr/>
          <a:lstStyle/>
          <a:p>
            <a:r>
              <a:rPr lang="tr-TR" altLang="tr-TR" smtClean="0"/>
              <a:t>Düzensiz başvurular</a:t>
            </a:r>
          </a:p>
        </p:txBody>
      </p:sp>
      <p:sp>
        <p:nvSpPr>
          <p:cNvPr id="20483" name="2 İçerik Yer Tutucusu"/>
          <p:cNvSpPr>
            <a:spLocks noGrp="1"/>
          </p:cNvSpPr>
          <p:nvPr>
            <p:ph idx="1"/>
          </p:nvPr>
        </p:nvSpPr>
        <p:spPr>
          <a:xfrm>
            <a:off x="457200" y="2565400"/>
            <a:ext cx="8229600" cy="3167063"/>
          </a:xfrm>
        </p:spPr>
        <p:txBody>
          <a:bodyPr/>
          <a:lstStyle/>
          <a:p>
            <a:r>
              <a:rPr lang="tr-TR" altLang="tr-TR" sz="2800" dirty="0" smtClean="0"/>
              <a:t>İnsanların işletmeye giderek, iş başvurusunda bulunmasıdır.   </a:t>
            </a:r>
          </a:p>
          <a:p>
            <a:endParaRPr lang="tr-TR" altLang="tr-TR" sz="2800" dirty="0" smtClean="0"/>
          </a:p>
          <a:p>
            <a:r>
              <a:rPr lang="tr-TR" altLang="tr-TR" sz="2800" dirty="0" smtClean="0"/>
              <a:t>İş talep formları  personel sağlamada kullanılan  temel araçtır.</a:t>
            </a:r>
          </a:p>
        </p:txBody>
      </p:sp>
    </p:spTree>
    <p:extLst>
      <p:ext uri="{BB962C8B-B14F-4D97-AF65-F5344CB8AC3E}">
        <p14:creationId xmlns:p14="http://schemas.microsoft.com/office/powerpoint/2010/main" val="307179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Başlık"/>
          <p:cNvSpPr>
            <a:spLocks noGrp="1"/>
          </p:cNvSpPr>
          <p:nvPr>
            <p:ph type="title"/>
          </p:nvPr>
        </p:nvSpPr>
        <p:spPr/>
        <p:txBody>
          <a:bodyPr/>
          <a:lstStyle/>
          <a:p>
            <a:r>
              <a:rPr lang="tr-TR" altLang="tr-TR" smtClean="0"/>
              <a:t>Meslek birlikleri</a:t>
            </a:r>
          </a:p>
        </p:txBody>
      </p:sp>
      <p:sp>
        <p:nvSpPr>
          <p:cNvPr id="22531" name="2 İçerik Yer Tutucusu"/>
          <p:cNvSpPr>
            <a:spLocks noGrp="1"/>
          </p:cNvSpPr>
          <p:nvPr>
            <p:ph idx="1"/>
          </p:nvPr>
        </p:nvSpPr>
        <p:spPr/>
        <p:txBody>
          <a:bodyPr/>
          <a:lstStyle/>
          <a:p>
            <a:r>
              <a:rPr lang="tr-TR" altLang="tr-TR" smtClean="0"/>
              <a:t>Mühendislik, muhasebe, sağlık hizmetleri, eğitim vb alanlarda mesleki birlik ve gelişmeyi amaçlayan meslek birlikleri, üyelerinin iş bulmaları için de etkinlikte bulunmaktadırlar.</a:t>
            </a:r>
          </a:p>
          <a:p>
            <a:r>
              <a:rPr lang="tr-TR" altLang="tr-TR" smtClean="0"/>
              <a:t>Eleman arayan işletmeler meslek birliklerine başvuruda bulunarak eleman gereksinmelerini bildirmektedirler.</a:t>
            </a:r>
          </a:p>
        </p:txBody>
      </p:sp>
    </p:spTree>
    <p:extLst>
      <p:ext uri="{BB962C8B-B14F-4D97-AF65-F5344CB8AC3E}">
        <p14:creationId xmlns:p14="http://schemas.microsoft.com/office/powerpoint/2010/main" val="3064247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p:cNvSpPr>
            <a:spLocks noGrp="1"/>
          </p:cNvSpPr>
          <p:nvPr>
            <p:ph type="title"/>
          </p:nvPr>
        </p:nvSpPr>
        <p:spPr/>
        <p:txBody>
          <a:bodyPr/>
          <a:lstStyle/>
          <a:p>
            <a:r>
              <a:rPr lang="tr-TR" altLang="tr-TR" smtClean="0"/>
              <a:t>okullar</a:t>
            </a:r>
          </a:p>
        </p:txBody>
      </p:sp>
      <p:sp>
        <p:nvSpPr>
          <p:cNvPr id="23555" name="2 İçerik Yer Tutucusu"/>
          <p:cNvSpPr>
            <a:spLocks noGrp="1"/>
          </p:cNvSpPr>
          <p:nvPr>
            <p:ph idx="1"/>
          </p:nvPr>
        </p:nvSpPr>
        <p:spPr>
          <a:xfrm>
            <a:off x="457200" y="1935163"/>
            <a:ext cx="8229600" cy="2646362"/>
          </a:xfrm>
        </p:spPr>
        <p:txBody>
          <a:bodyPr>
            <a:normAutofit lnSpcReduction="10000"/>
          </a:bodyPr>
          <a:lstStyle/>
          <a:p>
            <a:r>
              <a:rPr lang="tr-TR" altLang="tr-TR" smtClean="0"/>
              <a:t>Kariyer günleri</a:t>
            </a:r>
          </a:p>
          <a:p>
            <a:r>
              <a:rPr lang="tr-TR" altLang="tr-TR" smtClean="0"/>
              <a:t>İşletmenin ilanlarının okul panolarına asılması</a:t>
            </a:r>
          </a:p>
          <a:p>
            <a:r>
              <a:rPr lang="tr-TR" altLang="tr-TR" smtClean="0"/>
              <a:t>İşletme yöneticilerinin okullarda seminerler vermesi,</a:t>
            </a:r>
          </a:p>
          <a:p>
            <a:r>
              <a:rPr lang="tr-TR" altLang="tr-TR" smtClean="0"/>
              <a:t>Öğrencilere staj imkanlarının sağlanması.</a:t>
            </a:r>
          </a:p>
        </p:txBody>
      </p:sp>
    </p:spTree>
    <p:extLst>
      <p:ext uri="{BB962C8B-B14F-4D97-AF65-F5344CB8AC3E}">
        <p14:creationId xmlns:p14="http://schemas.microsoft.com/office/powerpoint/2010/main" val="1129649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Başlık"/>
          <p:cNvSpPr>
            <a:spLocks noGrp="1"/>
          </p:cNvSpPr>
          <p:nvPr>
            <p:ph type="title"/>
          </p:nvPr>
        </p:nvSpPr>
        <p:spPr/>
        <p:txBody>
          <a:bodyPr/>
          <a:lstStyle/>
          <a:p>
            <a:r>
              <a:rPr lang="tr-TR" altLang="tr-TR" smtClean="0"/>
              <a:t>Gazete ilanları (sarı sayfalar)</a:t>
            </a:r>
          </a:p>
        </p:txBody>
      </p:sp>
      <p:sp>
        <p:nvSpPr>
          <p:cNvPr id="24579" name="2 İçerik Yer Tutucusu"/>
          <p:cNvSpPr>
            <a:spLocks noGrp="1"/>
          </p:cNvSpPr>
          <p:nvPr>
            <p:ph idx="1"/>
          </p:nvPr>
        </p:nvSpPr>
        <p:spPr/>
        <p:txBody>
          <a:bodyPr>
            <a:normAutofit fontScale="92500"/>
          </a:bodyPr>
          <a:lstStyle/>
          <a:p>
            <a:r>
              <a:rPr lang="tr-TR" altLang="tr-TR" smtClean="0"/>
              <a:t>Gazete, dergi ve mesleki birlik yayınlarına  ilan ve reklam vererek personel sağlama, en yaygın kullanılan yöntemlerden birisidir. </a:t>
            </a:r>
          </a:p>
          <a:p>
            <a:r>
              <a:rPr lang="tr-TR" altLang="tr-TR" smtClean="0"/>
              <a:t>İlan ve reklamlar yalnızca işsiz kişilere değil, aynı zamanda çalışmakta olup da daha iyi iş olanakları elde etmek isteyen kişilere de ulaşacağından, daha geniş aday havuzu oluşturmak kolaylaşmakta ve örgütün daha uygun personeli elde etme olanağı da artmaktadır.</a:t>
            </a:r>
          </a:p>
        </p:txBody>
      </p:sp>
    </p:spTree>
    <p:extLst>
      <p:ext uri="{BB962C8B-B14F-4D97-AF65-F5344CB8AC3E}">
        <p14:creationId xmlns:p14="http://schemas.microsoft.com/office/powerpoint/2010/main" val="4036134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İNSAN KAYNAĞI SAĞLAMA SÜRECİ</a:t>
            </a:r>
            <a:endParaRPr lang="tr-TR" dirty="0"/>
          </a:p>
        </p:txBody>
      </p:sp>
      <p:sp>
        <p:nvSpPr>
          <p:cNvPr id="3" name="İçerik Yer Tutucusu 2"/>
          <p:cNvSpPr>
            <a:spLocks noGrp="1"/>
          </p:cNvSpPr>
          <p:nvPr>
            <p:ph idx="1"/>
          </p:nvPr>
        </p:nvSpPr>
        <p:spPr/>
        <p:txBody>
          <a:bodyPr/>
          <a:lstStyle/>
          <a:p>
            <a:r>
              <a:rPr lang="tr-TR" dirty="0" smtClean="0"/>
              <a:t>Amaç:</a:t>
            </a:r>
          </a:p>
          <a:p>
            <a:pPr marL="0" indent="0">
              <a:buNone/>
            </a:pPr>
            <a:endParaRPr lang="tr-TR" dirty="0" smtClean="0"/>
          </a:p>
          <a:p>
            <a:pPr lvl="1"/>
            <a:r>
              <a:rPr lang="tr-TR" dirty="0" smtClean="0"/>
              <a:t>İşletme amaçlarının başarılabilmesi için gerekli becerilere sahip insanları belirlemek ve örgütte çalışmak üzere başvurmaya isteklendirmek.</a:t>
            </a:r>
            <a:endParaRPr lang="tr-TR" dirty="0"/>
          </a:p>
        </p:txBody>
      </p:sp>
    </p:spTree>
    <p:extLst>
      <p:ext uri="{BB962C8B-B14F-4D97-AF65-F5344CB8AC3E}">
        <p14:creationId xmlns:p14="http://schemas.microsoft.com/office/powerpoint/2010/main" val="1867118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Başlık"/>
          <p:cNvSpPr>
            <a:spLocks noGrp="1"/>
          </p:cNvSpPr>
          <p:nvPr>
            <p:ph type="title"/>
          </p:nvPr>
        </p:nvSpPr>
        <p:spPr/>
        <p:txBody>
          <a:bodyPr/>
          <a:lstStyle/>
          <a:p>
            <a:r>
              <a:rPr lang="tr-TR" altLang="tr-TR" smtClean="0"/>
              <a:t>Gazete ilanları</a:t>
            </a:r>
          </a:p>
        </p:txBody>
      </p:sp>
      <p:pic>
        <p:nvPicPr>
          <p:cNvPr id="25603" name="Picture 2" descr="Tam boyutlu görseli göster">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2205038"/>
            <a:ext cx="3744913" cy="410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4" descr="Tam boyutlu görseli göster">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8263" y="2349500"/>
            <a:ext cx="3744912" cy="410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5742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p:txBody>
          <a:bodyPr/>
          <a:lstStyle/>
          <a:p>
            <a:r>
              <a:rPr lang="tr-TR" altLang="tr-TR" dirty="0" smtClean="0"/>
              <a:t>Personel tavsiyeleri</a:t>
            </a:r>
          </a:p>
        </p:txBody>
      </p:sp>
      <p:sp>
        <p:nvSpPr>
          <p:cNvPr id="26627" name="2 İçerik Yer Tutucusu"/>
          <p:cNvSpPr>
            <a:spLocks noGrp="1"/>
          </p:cNvSpPr>
          <p:nvPr>
            <p:ph idx="1"/>
          </p:nvPr>
        </p:nvSpPr>
        <p:spPr>
          <a:xfrm>
            <a:off x="457200" y="2636838"/>
            <a:ext cx="8229600" cy="1655762"/>
          </a:xfrm>
        </p:spPr>
        <p:txBody>
          <a:bodyPr>
            <a:normAutofit fontScale="92500" lnSpcReduction="20000"/>
          </a:bodyPr>
          <a:lstStyle/>
          <a:p>
            <a:r>
              <a:rPr lang="tr-TR" altLang="tr-TR" smtClean="0"/>
              <a:t>Bu uygulamada halen örgütte çalışan bir personel, tanıdığı bir kişiyi örgüte tanıtmakta ve açık iş için o kişinin uygun olduğunu belirtmektedir.</a:t>
            </a:r>
          </a:p>
        </p:txBody>
      </p:sp>
    </p:spTree>
    <p:extLst>
      <p:ext uri="{BB962C8B-B14F-4D97-AF65-F5344CB8AC3E}">
        <p14:creationId xmlns:p14="http://schemas.microsoft.com/office/powerpoint/2010/main" val="764826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Başlık"/>
          <p:cNvSpPr>
            <a:spLocks noGrp="1"/>
          </p:cNvSpPr>
          <p:nvPr>
            <p:ph type="title"/>
          </p:nvPr>
        </p:nvSpPr>
        <p:spPr/>
        <p:txBody>
          <a:bodyPr/>
          <a:lstStyle/>
          <a:p>
            <a:r>
              <a:rPr lang="tr-TR" altLang="tr-TR" smtClean="0"/>
              <a:t>internet</a:t>
            </a:r>
          </a:p>
        </p:txBody>
      </p:sp>
      <p:pic>
        <p:nvPicPr>
          <p:cNvPr id="276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0338" y="1052513"/>
            <a:ext cx="5783262" cy="554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790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Başlık"/>
          <p:cNvSpPr>
            <a:spLocks noGrp="1"/>
          </p:cNvSpPr>
          <p:nvPr>
            <p:ph type="title"/>
          </p:nvPr>
        </p:nvSpPr>
        <p:spPr/>
        <p:txBody>
          <a:bodyPr/>
          <a:lstStyle/>
          <a:p>
            <a:r>
              <a:rPr lang="tr-TR" altLang="tr-TR" smtClean="0"/>
              <a:t>Beyin avcıları</a:t>
            </a:r>
          </a:p>
        </p:txBody>
      </p:sp>
      <p:pic>
        <p:nvPicPr>
          <p:cNvPr id="28675" name="Picture 2" descr="http://strategyworksin.files.wordpress.com/2010/05/050510_1217_notgettinga1.jpg?w=49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700213"/>
            <a:ext cx="7056437" cy="486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8923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lIns="92075" tIns="46038" rIns="92075" bIns="46038" anchor="ctr">
            <a:normAutofit fontScale="90000"/>
          </a:bodyPr>
          <a:lstStyle/>
          <a:p>
            <a:pPr fontAlgn="auto">
              <a:spcAft>
                <a:spcPts val="0"/>
              </a:spcAft>
              <a:defRPr/>
            </a:pPr>
            <a:r>
              <a:rPr lang="tr-TR"/>
              <a:t>Dış kaynaklardan işgören sağlamanın yararları</a:t>
            </a:r>
            <a:endParaRPr lang="tr-TR">
              <a:latin typeface="Times New Roman Tur" charset="-94"/>
            </a:endParaRPr>
          </a:p>
        </p:txBody>
      </p:sp>
      <p:sp>
        <p:nvSpPr>
          <p:cNvPr id="29699" name="Rectangle 3"/>
          <p:cNvSpPr>
            <a:spLocks noGrp="1" noChangeArrowheads="1"/>
          </p:cNvSpPr>
          <p:nvPr>
            <p:ph idx="1"/>
          </p:nvPr>
        </p:nvSpPr>
        <p:spPr>
          <a:xfrm>
            <a:off x="838200" y="2667000"/>
            <a:ext cx="8001000" cy="3733800"/>
          </a:xfrm>
        </p:spPr>
        <p:txBody>
          <a:bodyPr lIns="92075" tIns="46038" rIns="92075" bIns="46038"/>
          <a:lstStyle/>
          <a:p>
            <a:r>
              <a:rPr lang="tr-TR" altLang="tr-TR" smtClean="0"/>
              <a:t>Yeni düşünce ve yöntemlerin işletmeye girmesini kolaylaştırır,</a:t>
            </a:r>
          </a:p>
          <a:p>
            <a:pPr>
              <a:buFontTx/>
              <a:buChar char=" "/>
            </a:pPr>
            <a:endParaRPr lang="tr-TR" altLang="tr-TR" smtClean="0"/>
          </a:p>
          <a:p>
            <a:r>
              <a:rPr lang="tr-TR" altLang="tr-TR" smtClean="0"/>
              <a:t>dış kaynaklardan daha fazla aday işgören bulunacağı için işin  gereklerine uygun işgören bulunması olanağı daha fazladır.</a:t>
            </a:r>
            <a:endParaRPr lang="tr-TR" altLang="tr-TR" smtClean="0">
              <a:latin typeface="Times New Roman Tur" charset="-94"/>
            </a:endParaRPr>
          </a:p>
        </p:txBody>
      </p:sp>
    </p:spTree>
    <p:extLst>
      <p:ext uri="{BB962C8B-B14F-4D97-AF65-F5344CB8AC3E}">
        <p14:creationId xmlns:p14="http://schemas.microsoft.com/office/powerpoint/2010/main" val="20263016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lIns="92075" tIns="46038" rIns="92075" bIns="46038" anchor="ctr">
            <a:normAutofit fontScale="90000"/>
          </a:bodyPr>
          <a:lstStyle/>
          <a:p>
            <a:pPr fontAlgn="auto">
              <a:spcAft>
                <a:spcPts val="0"/>
              </a:spcAft>
              <a:defRPr/>
            </a:pPr>
            <a:r>
              <a:rPr lang="tr-TR"/>
              <a:t>Dış kaynaklardan işgören sağlamanın sakıncaları</a:t>
            </a:r>
            <a:endParaRPr lang="tr-TR">
              <a:latin typeface="Times New Roman Tur" charset="-94"/>
            </a:endParaRPr>
          </a:p>
        </p:txBody>
      </p:sp>
      <p:sp>
        <p:nvSpPr>
          <p:cNvPr id="30723" name="Rectangle 3"/>
          <p:cNvSpPr>
            <a:spLocks noGrp="1" noChangeArrowheads="1"/>
          </p:cNvSpPr>
          <p:nvPr>
            <p:ph idx="1"/>
          </p:nvPr>
        </p:nvSpPr>
        <p:spPr>
          <a:xfrm>
            <a:off x="683568" y="2132856"/>
            <a:ext cx="8001000" cy="3048000"/>
          </a:xfrm>
        </p:spPr>
        <p:txBody>
          <a:bodyPr lIns="92075" tIns="46038" rIns="92075" bIns="46038">
            <a:normAutofit fontScale="92500"/>
          </a:bodyPr>
          <a:lstStyle/>
          <a:p>
            <a:r>
              <a:rPr lang="tr-TR" altLang="tr-TR" dirty="0" smtClean="0"/>
              <a:t>Dış kaynaklardan </a:t>
            </a:r>
            <a:r>
              <a:rPr lang="tr-TR" altLang="tr-TR" dirty="0" err="1" smtClean="0"/>
              <a:t>işgören</a:t>
            </a:r>
            <a:r>
              <a:rPr lang="tr-TR" altLang="tr-TR" dirty="0" smtClean="0"/>
              <a:t> sağlanması, işe alma, işe alıştırma, eğitim  maliyetlerini artırır,</a:t>
            </a:r>
          </a:p>
          <a:p>
            <a:r>
              <a:rPr lang="tr-TR" altLang="tr-TR" dirty="0" smtClean="0"/>
              <a:t>Dış kaynaklardan her zaman aranılan nitelikte </a:t>
            </a:r>
            <a:r>
              <a:rPr lang="tr-TR" altLang="tr-TR" dirty="0" err="1" smtClean="0"/>
              <a:t>işgöreni</a:t>
            </a:r>
            <a:r>
              <a:rPr lang="tr-TR" altLang="tr-TR" dirty="0" smtClean="0"/>
              <a:t> bulmak mümkün olmayabilir,</a:t>
            </a:r>
          </a:p>
          <a:p>
            <a:r>
              <a:rPr lang="tr-TR" altLang="tr-TR" dirty="0" smtClean="0"/>
              <a:t>Dış kaynaklardan sağlanan </a:t>
            </a:r>
            <a:r>
              <a:rPr lang="tr-TR" altLang="tr-TR" dirty="0" err="1" smtClean="0"/>
              <a:t>işgörenlerin</a:t>
            </a:r>
            <a:r>
              <a:rPr lang="tr-TR" altLang="tr-TR" dirty="0" smtClean="0"/>
              <a:t> işletmeye ve işe uyum sorunları ortaya çıkabilir.</a:t>
            </a:r>
            <a:endParaRPr lang="tr-TR" altLang="tr-TR" dirty="0" smtClean="0">
              <a:latin typeface="Times New Roman Tur" charset="-94"/>
            </a:endParaRPr>
          </a:p>
        </p:txBody>
      </p:sp>
    </p:spTree>
    <p:extLst>
      <p:ext uri="{BB962C8B-B14F-4D97-AF65-F5344CB8AC3E}">
        <p14:creationId xmlns:p14="http://schemas.microsoft.com/office/powerpoint/2010/main" val="877638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96552" y="476672"/>
            <a:ext cx="8001000" cy="609600"/>
          </a:xfrm>
        </p:spPr>
        <p:txBody>
          <a:bodyPr/>
          <a:lstStyle/>
          <a:p>
            <a:pPr algn="ctr" fontAlgn="auto">
              <a:lnSpc>
                <a:spcPct val="80000"/>
              </a:lnSpc>
              <a:spcAft>
                <a:spcPts val="0"/>
              </a:spcAft>
              <a:defRPr/>
            </a:pPr>
            <a:r>
              <a:rPr lang="tr-TR" sz="2800" dirty="0">
                <a:solidFill>
                  <a:schemeClr val="tx1"/>
                </a:solidFill>
                <a:latin typeface="Comic Sans MS" pitchFamily="66" charset="0"/>
              </a:rPr>
              <a:t>PERSONEL SEÇME SÜRECİ</a:t>
            </a:r>
          </a:p>
        </p:txBody>
      </p:sp>
      <p:sp>
        <p:nvSpPr>
          <p:cNvPr id="8196" name="Text Box 4"/>
          <p:cNvSpPr txBox="1">
            <a:spLocks noChangeArrowheads="1"/>
          </p:cNvSpPr>
          <p:nvPr/>
        </p:nvSpPr>
        <p:spPr bwMode="auto">
          <a:xfrm>
            <a:off x="212725" y="6084888"/>
            <a:ext cx="3368675" cy="412750"/>
          </a:xfrm>
          <a:prstGeom prst="rect">
            <a:avLst/>
          </a:prstGeom>
          <a:solidFill>
            <a:srgbClr val="CCFFFF"/>
          </a:solidFill>
          <a:ln w="28575">
            <a:solidFill>
              <a:schemeClr val="bg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80000"/>
              </a:lnSpc>
            </a:pPr>
            <a:r>
              <a:rPr lang="tr-TR" altLang="tr-TR" b="1">
                <a:latin typeface="Comic Sans MS" pitchFamily="66" charset="0"/>
              </a:rPr>
              <a:t>ÖNGÖRÜŞME</a:t>
            </a:r>
          </a:p>
        </p:txBody>
      </p:sp>
      <p:sp>
        <p:nvSpPr>
          <p:cNvPr id="8197" name="Text Box 5"/>
          <p:cNvSpPr txBox="1">
            <a:spLocks noChangeArrowheads="1"/>
          </p:cNvSpPr>
          <p:nvPr/>
        </p:nvSpPr>
        <p:spPr bwMode="auto">
          <a:xfrm>
            <a:off x="655638" y="5472113"/>
            <a:ext cx="3489325" cy="412750"/>
          </a:xfrm>
          <a:prstGeom prst="rect">
            <a:avLst/>
          </a:prstGeom>
          <a:solidFill>
            <a:srgbClr val="CCFFFF"/>
          </a:solidFill>
          <a:ln w="28575">
            <a:solidFill>
              <a:schemeClr val="bg1"/>
            </a:solidFill>
            <a:miter lim="800000"/>
            <a:headEnd/>
            <a:tailEnd/>
          </a:ln>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80000"/>
              </a:lnSpc>
            </a:pPr>
            <a:r>
              <a:rPr lang="tr-TR" altLang="tr-TR" b="1">
                <a:latin typeface="Comic Sans MS" pitchFamily="66" charset="0"/>
              </a:rPr>
              <a:t>BAŞVURU BELGELERİ</a:t>
            </a:r>
          </a:p>
        </p:txBody>
      </p:sp>
      <p:sp>
        <p:nvSpPr>
          <p:cNvPr id="8198" name="Text Box 6"/>
          <p:cNvSpPr txBox="1">
            <a:spLocks noChangeArrowheads="1"/>
          </p:cNvSpPr>
          <p:nvPr/>
        </p:nvSpPr>
        <p:spPr bwMode="auto">
          <a:xfrm>
            <a:off x="914400" y="4748213"/>
            <a:ext cx="3657600" cy="412750"/>
          </a:xfrm>
          <a:prstGeom prst="rect">
            <a:avLst/>
          </a:prstGeom>
          <a:solidFill>
            <a:srgbClr val="CCFFFF"/>
          </a:solidFill>
          <a:ln w="28575">
            <a:solidFill>
              <a:schemeClr val="bg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80000"/>
              </a:lnSpc>
            </a:pPr>
            <a:r>
              <a:rPr lang="tr-TR" altLang="tr-TR" b="1">
                <a:latin typeface="Comic Sans MS" pitchFamily="66" charset="0"/>
              </a:rPr>
              <a:t>GÖRÜŞME</a:t>
            </a:r>
          </a:p>
        </p:txBody>
      </p:sp>
      <p:sp>
        <p:nvSpPr>
          <p:cNvPr id="8199" name="Text Box 7"/>
          <p:cNvSpPr txBox="1">
            <a:spLocks noChangeArrowheads="1"/>
          </p:cNvSpPr>
          <p:nvPr/>
        </p:nvSpPr>
        <p:spPr bwMode="auto">
          <a:xfrm>
            <a:off x="2078038" y="4100513"/>
            <a:ext cx="2903537" cy="412750"/>
          </a:xfrm>
          <a:prstGeom prst="rect">
            <a:avLst/>
          </a:prstGeom>
          <a:solidFill>
            <a:srgbClr val="CCFFFF"/>
          </a:solidFill>
          <a:ln w="28575">
            <a:solidFill>
              <a:schemeClr val="bg1"/>
            </a:solidFill>
            <a:miter lim="800000"/>
            <a:headEnd/>
            <a:tailEnd/>
          </a:ln>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80000"/>
              </a:lnSpc>
            </a:pPr>
            <a:r>
              <a:rPr lang="tr-TR" altLang="tr-TR" b="1">
                <a:latin typeface="Comic Sans MS" pitchFamily="66" charset="0"/>
              </a:rPr>
              <a:t>TEST UYGULAMA</a:t>
            </a:r>
          </a:p>
        </p:txBody>
      </p:sp>
      <p:sp>
        <p:nvSpPr>
          <p:cNvPr id="8200" name="Text Box 8"/>
          <p:cNvSpPr txBox="1">
            <a:spLocks noChangeArrowheads="1"/>
          </p:cNvSpPr>
          <p:nvPr/>
        </p:nvSpPr>
        <p:spPr bwMode="auto">
          <a:xfrm>
            <a:off x="2286000" y="3376613"/>
            <a:ext cx="3505200" cy="412750"/>
          </a:xfrm>
          <a:prstGeom prst="rect">
            <a:avLst/>
          </a:prstGeom>
          <a:solidFill>
            <a:srgbClr val="CCFFFF"/>
          </a:solidFill>
          <a:ln w="28575">
            <a:solidFill>
              <a:schemeClr val="bg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80000"/>
              </a:lnSpc>
            </a:pPr>
            <a:r>
              <a:rPr lang="tr-TR" altLang="tr-TR" b="1">
                <a:latin typeface="Comic Sans MS" pitchFamily="66" charset="0"/>
              </a:rPr>
              <a:t>REFERANS</a:t>
            </a:r>
          </a:p>
        </p:txBody>
      </p:sp>
      <p:sp>
        <p:nvSpPr>
          <p:cNvPr id="8201" name="Text Box 9"/>
          <p:cNvSpPr txBox="1">
            <a:spLocks noChangeArrowheads="1"/>
          </p:cNvSpPr>
          <p:nvPr/>
        </p:nvSpPr>
        <p:spPr bwMode="auto">
          <a:xfrm>
            <a:off x="2998788" y="2728913"/>
            <a:ext cx="3225800" cy="412750"/>
          </a:xfrm>
          <a:prstGeom prst="rect">
            <a:avLst/>
          </a:prstGeom>
          <a:solidFill>
            <a:srgbClr val="CCFFFF"/>
          </a:solidFill>
          <a:ln w="28575">
            <a:solidFill>
              <a:schemeClr val="bg1"/>
            </a:solidFill>
            <a:miter lim="800000"/>
            <a:headEnd/>
            <a:tailEnd/>
          </a:ln>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80000"/>
              </a:lnSpc>
            </a:pPr>
            <a:r>
              <a:rPr lang="tr-TR" altLang="tr-TR" b="1">
                <a:latin typeface="Comic Sans MS" pitchFamily="66" charset="0"/>
              </a:rPr>
              <a:t>SAĞLIK KONTROLÜ</a:t>
            </a:r>
          </a:p>
        </p:txBody>
      </p:sp>
      <p:sp>
        <p:nvSpPr>
          <p:cNvPr id="8202" name="Text Box 10"/>
          <p:cNvSpPr txBox="1">
            <a:spLocks noChangeArrowheads="1"/>
          </p:cNvSpPr>
          <p:nvPr/>
        </p:nvSpPr>
        <p:spPr bwMode="auto">
          <a:xfrm>
            <a:off x="3657600" y="1928813"/>
            <a:ext cx="3124200" cy="412750"/>
          </a:xfrm>
          <a:prstGeom prst="rect">
            <a:avLst/>
          </a:prstGeom>
          <a:solidFill>
            <a:srgbClr val="CCFFFF"/>
          </a:solidFill>
          <a:ln w="28575">
            <a:solidFill>
              <a:schemeClr val="bg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80000"/>
              </a:lnSpc>
            </a:pPr>
            <a:r>
              <a:rPr lang="tr-TR" altLang="tr-TR" b="1">
                <a:latin typeface="Comic Sans MS" pitchFamily="66" charset="0"/>
              </a:rPr>
              <a:t>SON GÖRÜŞME</a:t>
            </a:r>
          </a:p>
        </p:txBody>
      </p:sp>
      <p:sp>
        <p:nvSpPr>
          <p:cNvPr id="8203" name="Text Box 11"/>
          <p:cNvSpPr txBox="1">
            <a:spLocks noChangeArrowheads="1"/>
          </p:cNvSpPr>
          <p:nvPr/>
        </p:nvSpPr>
        <p:spPr bwMode="auto">
          <a:xfrm>
            <a:off x="4343400" y="1219200"/>
            <a:ext cx="3048000" cy="412750"/>
          </a:xfrm>
          <a:prstGeom prst="rect">
            <a:avLst/>
          </a:prstGeom>
          <a:solidFill>
            <a:srgbClr val="CCFFFF"/>
          </a:solidFill>
          <a:ln w="28575">
            <a:solidFill>
              <a:schemeClr val="bg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80000"/>
              </a:lnSpc>
            </a:pPr>
            <a:r>
              <a:rPr lang="tr-TR" altLang="tr-TR" b="1">
                <a:latin typeface="Comic Sans MS" pitchFamily="66" charset="0"/>
              </a:rPr>
              <a:t>SEÇİM KARARI</a:t>
            </a:r>
          </a:p>
        </p:txBody>
      </p:sp>
      <p:sp>
        <p:nvSpPr>
          <p:cNvPr id="8205" name="Text Box 13"/>
          <p:cNvSpPr txBox="1">
            <a:spLocks noChangeArrowheads="1"/>
          </p:cNvSpPr>
          <p:nvPr/>
        </p:nvSpPr>
        <p:spPr bwMode="auto">
          <a:xfrm>
            <a:off x="3962400" y="6081713"/>
            <a:ext cx="4892675" cy="412750"/>
          </a:xfrm>
          <a:prstGeom prst="rect">
            <a:avLst/>
          </a:prstGeom>
          <a:solidFill>
            <a:srgbClr val="CCFFFF"/>
          </a:solidFill>
          <a:ln w="28575">
            <a:solidFill>
              <a:schemeClr val="bg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80000"/>
              </a:lnSpc>
            </a:pPr>
            <a:r>
              <a:rPr lang="tr-TR" altLang="tr-TR" b="1">
                <a:latin typeface="Comic Sans MS" pitchFamily="66" charset="0"/>
              </a:rPr>
              <a:t>RED KARARI</a:t>
            </a:r>
          </a:p>
        </p:txBody>
      </p:sp>
      <p:sp>
        <p:nvSpPr>
          <p:cNvPr id="8206" name="Line 14"/>
          <p:cNvSpPr>
            <a:spLocks noChangeShapeType="1"/>
          </p:cNvSpPr>
          <p:nvPr/>
        </p:nvSpPr>
        <p:spPr bwMode="auto">
          <a:xfrm>
            <a:off x="3581400" y="6248400"/>
            <a:ext cx="304800" cy="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
        <p:nvSpPr>
          <p:cNvPr id="8207" name="Line 15"/>
          <p:cNvSpPr>
            <a:spLocks noChangeShapeType="1"/>
          </p:cNvSpPr>
          <p:nvPr/>
        </p:nvSpPr>
        <p:spPr bwMode="auto">
          <a:xfrm flipV="1">
            <a:off x="1905000" y="5791200"/>
            <a:ext cx="0" cy="15240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
        <p:nvSpPr>
          <p:cNvPr id="8208" name="Line 16"/>
          <p:cNvSpPr>
            <a:spLocks noChangeShapeType="1"/>
          </p:cNvSpPr>
          <p:nvPr/>
        </p:nvSpPr>
        <p:spPr bwMode="auto">
          <a:xfrm flipV="1">
            <a:off x="2209800" y="5105400"/>
            <a:ext cx="0" cy="15240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
        <p:nvSpPr>
          <p:cNvPr id="8209" name="Line 17"/>
          <p:cNvSpPr>
            <a:spLocks noChangeShapeType="1"/>
          </p:cNvSpPr>
          <p:nvPr/>
        </p:nvSpPr>
        <p:spPr bwMode="auto">
          <a:xfrm flipV="1">
            <a:off x="2667000" y="4419600"/>
            <a:ext cx="0" cy="15240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
        <p:nvSpPr>
          <p:cNvPr id="8210" name="Line 18"/>
          <p:cNvSpPr>
            <a:spLocks noChangeShapeType="1"/>
          </p:cNvSpPr>
          <p:nvPr/>
        </p:nvSpPr>
        <p:spPr bwMode="auto">
          <a:xfrm flipV="1">
            <a:off x="3429000" y="3810000"/>
            <a:ext cx="0" cy="15240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
        <p:nvSpPr>
          <p:cNvPr id="8211" name="Line 19"/>
          <p:cNvSpPr>
            <a:spLocks noChangeShapeType="1"/>
          </p:cNvSpPr>
          <p:nvPr/>
        </p:nvSpPr>
        <p:spPr bwMode="auto">
          <a:xfrm flipV="1">
            <a:off x="3886200" y="3124200"/>
            <a:ext cx="0" cy="15240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
        <p:nvSpPr>
          <p:cNvPr id="8212" name="Line 20"/>
          <p:cNvSpPr>
            <a:spLocks noChangeShapeType="1"/>
          </p:cNvSpPr>
          <p:nvPr/>
        </p:nvSpPr>
        <p:spPr bwMode="auto">
          <a:xfrm flipV="1">
            <a:off x="4191000" y="2362200"/>
            <a:ext cx="0" cy="15240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
        <p:nvSpPr>
          <p:cNvPr id="8213" name="Line 21"/>
          <p:cNvSpPr>
            <a:spLocks noChangeShapeType="1"/>
          </p:cNvSpPr>
          <p:nvPr/>
        </p:nvSpPr>
        <p:spPr bwMode="auto">
          <a:xfrm flipV="1">
            <a:off x="4800600" y="1600200"/>
            <a:ext cx="0" cy="15240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
        <p:nvSpPr>
          <p:cNvPr id="8214" name="Line 22"/>
          <p:cNvSpPr>
            <a:spLocks noChangeShapeType="1"/>
          </p:cNvSpPr>
          <p:nvPr/>
        </p:nvSpPr>
        <p:spPr bwMode="auto">
          <a:xfrm>
            <a:off x="7162800" y="1676400"/>
            <a:ext cx="0" cy="434340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
        <p:nvSpPr>
          <p:cNvPr id="8215" name="Line 23"/>
          <p:cNvSpPr>
            <a:spLocks noChangeShapeType="1"/>
          </p:cNvSpPr>
          <p:nvPr/>
        </p:nvSpPr>
        <p:spPr bwMode="auto">
          <a:xfrm>
            <a:off x="6553200" y="2362200"/>
            <a:ext cx="0" cy="373380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
        <p:nvSpPr>
          <p:cNvPr id="8216" name="Line 24"/>
          <p:cNvSpPr>
            <a:spLocks noChangeShapeType="1"/>
          </p:cNvSpPr>
          <p:nvPr/>
        </p:nvSpPr>
        <p:spPr bwMode="auto">
          <a:xfrm>
            <a:off x="6019800" y="3124200"/>
            <a:ext cx="0" cy="297180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
        <p:nvSpPr>
          <p:cNvPr id="8217" name="Line 25"/>
          <p:cNvSpPr>
            <a:spLocks noChangeShapeType="1"/>
          </p:cNvSpPr>
          <p:nvPr/>
        </p:nvSpPr>
        <p:spPr bwMode="auto">
          <a:xfrm>
            <a:off x="5486400" y="3810000"/>
            <a:ext cx="0" cy="228600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
        <p:nvSpPr>
          <p:cNvPr id="8218" name="Line 26"/>
          <p:cNvSpPr>
            <a:spLocks noChangeShapeType="1"/>
          </p:cNvSpPr>
          <p:nvPr/>
        </p:nvSpPr>
        <p:spPr bwMode="auto">
          <a:xfrm>
            <a:off x="4876800" y="4572000"/>
            <a:ext cx="0" cy="144780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
        <p:nvSpPr>
          <p:cNvPr id="8219" name="Line 27"/>
          <p:cNvSpPr>
            <a:spLocks noChangeShapeType="1"/>
          </p:cNvSpPr>
          <p:nvPr/>
        </p:nvSpPr>
        <p:spPr bwMode="auto">
          <a:xfrm>
            <a:off x="4419600" y="5257800"/>
            <a:ext cx="0" cy="76200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
        <p:nvSpPr>
          <p:cNvPr id="8220" name="Line 28"/>
          <p:cNvSpPr>
            <a:spLocks noChangeShapeType="1"/>
          </p:cNvSpPr>
          <p:nvPr/>
        </p:nvSpPr>
        <p:spPr bwMode="auto">
          <a:xfrm flipH="1">
            <a:off x="4114800" y="5791200"/>
            <a:ext cx="0" cy="304800"/>
          </a:xfrm>
          <a:prstGeom prst="line">
            <a:avLst/>
          </a:prstGeom>
          <a:noFill/>
          <a:ln w="28575">
            <a:solidFill>
              <a:schemeClr val="bg1"/>
            </a:solidFill>
            <a:miter lim="800000"/>
            <a:headEnd/>
            <a:tailEnd type="stealth" w="lg" len="lg"/>
          </a:ln>
          <a:extLst>
            <a:ext uri="{909E8E84-426E-40DD-AFC4-6F175D3DCCD1}">
              <a14:hiddenFill xmlns:a14="http://schemas.microsoft.com/office/drawing/2010/main">
                <a:noFill/>
              </a14:hiddenFill>
            </a:ext>
          </a:extLst>
        </p:spPr>
        <p:txBody>
          <a:bodyPr wrap="none"/>
          <a:lstStyle/>
          <a:p>
            <a:endParaRPr lang="tr-TR"/>
          </a:p>
        </p:txBody>
      </p:sp>
    </p:spTree>
    <p:extLst>
      <p:ext uri="{BB962C8B-B14F-4D97-AF65-F5344CB8AC3E}">
        <p14:creationId xmlns:p14="http://schemas.microsoft.com/office/powerpoint/2010/main" val="8987383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additive="base">
                                        <p:cTn id="7" dur="500" fill="hold"/>
                                        <p:tgtEl>
                                          <p:spTgt spid="8196"/>
                                        </p:tgtEl>
                                        <p:attrNameLst>
                                          <p:attrName>ppt_x</p:attrName>
                                        </p:attrNameLst>
                                      </p:cBhvr>
                                      <p:tavLst>
                                        <p:tav tm="0">
                                          <p:val>
                                            <p:strVal val="#ppt_x"/>
                                          </p:val>
                                        </p:tav>
                                        <p:tav tm="100000">
                                          <p:val>
                                            <p:strVal val="#ppt_x"/>
                                          </p:val>
                                        </p:tav>
                                      </p:tavLst>
                                    </p:anim>
                                    <p:anim calcmode="lin" valueType="num">
                                      <p:cBhvr additive="base">
                                        <p:cTn id="8" dur="500" fill="hold"/>
                                        <p:tgtEl>
                                          <p:spTgt spid="819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07"/>
                                        </p:tgtEl>
                                        <p:attrNameLst>
                                          <p:attrName>style.visibility</p:attrName>
                                        </p:attrNameLst>
                                      </p:cBhvr>
                                      <p:to>
                                        <p:strVal val="visible"/>
                                      </p:to>
                                    </p:set>
                                    <p:anim calcmode="lin" valueType="num">
                                      <p:cBhvr additive="base">
                                        <p:cTn id="13" dur="500" fill="hold"/>
                                        <p:tgtEl>
                                          <p:spTgt spid="8207"/>
                                        </p:tgtEl>
                                        <p:attrNameLst>
                                          <p:attrName>ppt_x</p:attrName>
                                        </p:attrNameLst>
                                      </p:cBhvr>
                                      <p:tavLst>
                                        <p:tav tm="0">
                                          <p:val>
                                            <p:strVal val="#ppt_x"/>
                                          </p:val>
                                        </p:tav>
                                        <p:tav tm="100000">
                                          <p:val>
                                            <p:strVal val="#ppt_x"/>
                                          </p:val>
                                        </p:tav>
                                      </p:tavLst>
                                    </p:anim>
                                    <p:anim calcmode="lin" valueType="num">
                                      <p:cBhvr additive="base">
                                        <p:cTn id="14" dur="500" fill="hold"/>
                                        <p:tgtEl>
                                          <p:spTgt spid="820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7"/>
                                        </p:tgtEl>
                                        <p:attrNameLst>
                                          <p:attrName>style.visibility</p:attrName>
                                        </p:attrNameLst>
                                      </p:cBhvr>
                                      <p:to>
                                        <p:strVal val="visible"/>
                                      </p:to>
                                    </p:set>
                                    <p:anim calcmode="lin" valueType="num">
                                      <p:cBhvr additive="base">
                                        <p:cTn id="19" dur="500" fill="hold"/>
                                        <p:tgtEl>
                                          <p:spTgt spid="8197"/>
                                        </p:tgtEl>
                                        <p:attrNameLst>
                                          <p:attrName>ppt_x</p:attrName>
                                        </p:attrNameLst>
                                      </p:cBhvr>
                                      <p:tavLst>
                                        <p:tav tm="0">
                                          <p:val>
                                            <p:strVal val="#ppt_x"/>
                                          </p:val>
                                        </p:tav>
                                        <p:tav tm="100000">
                                          <p:val>
                                            <p:strVal val="#ppt_x"/>
                                          </p:val>
                                        </p:tav>
                                      </p:tavLst>
                                    </p:anim>
                                    <p:anim calcmode="lin" valueType="num">
                                      <p:cBhvr additive="base">
                                        <p:cTn id="20" dur="500" fill="hold"/>
                                        <p:tgtEl>
                                          <p:spTgt spid="819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206"/>
                                        </p:tgtEl>
                                        <p:attrNameLst>
                                          <p:attrName>style.visibility</p:attrName>
                                        </p:attrNameLst>
                                      </p:cBhvr>
                                      <p:to>
                                        <p:strVal val="visible"/>
                                      </p:to>
                                    </p:set>
                                    <p:anim calcmode="lin" valueType="num">
                                      <p:cBhvr additive="base">
                                        <p:cTn id="25" dur="500" fill="hold"/>
                                        <p:tgtEl>
                                          <p:spTgt spid="8206"/>
                                        </p:tgtEl>
                                        <p:attrNameLst>
                                          <p:attrName>ppt_x</p:attrName>
                                        </p:attrNameLst>
                                      </p:cBhvr>
                                      <p:tavLst>
                                        <p:tav tm="0">
                                          <p:val>
                                            <p:strVal val="0-#ppt_w/2"/>
                                          </p:val>
                                        </p:tav>
                                        <p:tav tm="100000">
                                          <p:val>
                                            <p:strVal val="#ppt_x"/>
                                          </p:val>
                                        </p:tav>
                                      </p:tavLst>
                                    </p:anim>
                                    <p:anim calcmode="lin" valueType="num">
                                      <p:cBhvr additive="base">
                                        <p:cTn id="26" dur="500" fill="hold"/>
                                        <p:tgtEl>
                                          <p:spTgt spid="820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205"/>
                                        </p:tgtEl>
                                        <p:attrNameLst>
                                          <p:attrName>style.visibility</p:attrName>
                                        </p:attrNameLst>
                                      </p:cBhvr>
                                      <p:to>
                                        <p:strVal val="visible"/>
                                      </p:to>
                                    </p:set>
                                    <p:anim calcmode="lin" valueType="num">
                                      <p:cBhvr additive="base">
                                        <p:cTn id="31" dur="500" fill="hold"/>
                                        <p:tgtEl>
                                          <p:spTgt spid="8205"/>
                                        </p:tgtEl>
                                        <p:attrNameLst>
                                          <p:attrName>ppt_x</p:attrName>
                                        </p:attrNameLst>
                                      </p:cBhvr>
                                      <p:tavLst>
                                        <p:tav tm="0">
                                          <p:val>
                                            <p:strVal val="0-#ppt_w/2"/>
                                          </p:val>
                                        </p:tav>
                                        <p:tav tm="100000">
                                          <p:val>
                                            <p:strVal val="#ppt_x"/>
                                          </p:val>
                                        </p:tav>
                                      </p:tavLst>
                                    </p:anim>
                                    <p:anim calcmode="lin" valueType="num">
                                      <p:cBhvr additive="base">
                                        <p:cTn id="32" dur="500" fill="hold"/>
                                        <p:tgtEl>
                                          <p:spTgt spid="8205"/>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208"/>
                                        </p:tgtEl>
                                        <p:attrNameLst>
                                          <p:attrName>style.visibility</p:attrName>
                                        </p:attrNameLst>
                                      </p:cBhvr>
                                      <p:to>
                                        <p:strVal val="visible"/>
                                      </p:to>
                                    </p:set>
                                    <p:anim calcmode="lin" valueType="num">
                                      <p:cBhvr additive="base">
                                        <p:cTn id="37" dur="500" fill="hold"/>
                                        <p:tgtEl>
                                          <p:spTgt spid="8208"/>
                                        </p:tgtEl>
                                        <p:attrNameLst>
                                          <p:attrName>ppt_x</p:attrName>
                                        </p:attrNameLst>
                                      </p:cBhvr>
                                      <p:tavLst>
                                        <p:tav tm="0">
                                          <p:val>
                                            <p:strVal val="#ppt_x"/>
                                          </p:val>
                                        </p:tav>
                                        <p:tav tm="100000">
                                          <p:val>
                                            <p:strVal val="#ppt_x"/>
                                          </p:val>
                                        </p:tav>
                                      </p:tavLst>
                                    </p:anim>
                                    <p:anim calcmode="lin" valueType="num">
                                      <p:cBhvr additive="base">
                                        <p:cTn id="38" dur="500" fill="hold"/>
                                        <p:tgtEl>
                                          <p:spTgt spid="8208"/>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198"/>
                                        </p:tgtEl>
                                        <p:attrNameLst>
                                          <p:attrName>style.visibility</p:attrName>
                                        </p:attrNameLst>
                                      </p:cBhvr>
                                      <p:to>
                                        <p:strVal val="visible"/>
                                      </p:to>
                                    </p:set>
                                    <p:anim calcmode="lin" valueType="num">
                                      <p:cBhvr additive="base">
                                        <p:cTn id="43" dur="500" fill="hold"/>
                                        <p:tgtEl>
                                          <p:spTgt spid="8198"/>
                                        </p:tgtEl>
                                        <p:attrNameLst>
                                          <p:attrName>ppt_x</p:attrName>
                                        </p:attrNameLst>
                                      </p:cBhvr>
                                      <p:tavLst>
                                        <p:tav tm="0">
                                          <p:val>
                                            <p:strVal val="#ppt_x"/>
                                          </p:val>
                                        </p:tav>
                                        <p:tav tm="100000">
                                          <p:val>
                                            <p:strVal val="#ppt_x"/>
                                          </p:val>
                                        </p:tav>
                                      </p:tavLst>
                                    </p:anim>
                                    <p:anim calcmode="lin" valueType="num">
                                      <p:cBhvr additive="base">
                                        <p:cTn id="44" dur="500" fill="hold"/>
                                        <p:tgtEl>
                                          <p:spTgt spid="8198"/>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8220"/>
                                        </p:tgtEl>
                                        <p:attrNameLst>
                                          <p:attrName>style.visibility</p:attrName>
                                        </p:attrNameLst>
                                      </p:cBhvr>
                                      <p:to>
                                        <p:strVal val="visible"/>
                                      </p:to>
                                    </p:set>
                                    <p:anim calcmode="lin" valueType="num">
                                      <p:cBhvr additive="base">
                                        <p:cTn id="49" dur="500" fill="hold"/>
                                        <p:tgtEl>
                                          <p:spTgt spid="8220"/>
                                        </p:tgtEl>
                                        <p:attrNameLst>
                                          <p:attrName>ppt_x</p:attrName>
                                        </p:attrNameLst>
                                      </p:cBhvr>
                                      <p:tavLst>
                                        <p:tav tm="0">
                                          <p:val>
                                            <p:strVal val="#ppt_x"/>
                                          </p:val>
                                        </p:tav>
                                        <p:tav tm="100000">
                                          <p:val>
                                            <p:strVal val="#ppt_x"/>
                                          </p:val>
                                        </p:tav>
                                      </p:tavLst>
                                    </p:anim>
                                    <p:anim calcmode="lin" valueType="num">
                                      <p:cBhvr additive="base">
                                        <p:cTn id="50" dur="500" fill="hold"/>
                                        <p:tgtEl>
                                          <p:spTgt spid="8220"/>
                                        </p:tgtEl>
                                        <p:attrNameLst>
                                          <p:attrName>ppt_y</p:attrName>
                                        </p:attrNameLst>
                                      </p:cBhvr>
                                      <p:tavLst>
                                        <p:tav tm="0">
                                          <p:val>
                                            <p:strVal val="0-#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209"/>
                                        </p:tgtEl>
                                        <p:attrNameLst>
                                          <p:attrName>style.visibility</p:attrName>
                                        </p:attrNameLst>
                                      </p:cBhvr>
                                      <p:to>
                                        <p:strVal val="visible"/>
                                      </p:to>
                                    </p:set>
                                    <p:anim calcmode="lin" valueType="num">
                                      <p:cBhvr additive="base">
                                        <p:cTn id="55" dur="500" fill="hold"/>
                                        <p:tgtEl>
                                          <p:spTgt spid="8209"/>
                                        </p:tgtEl>
                                        <p:attrNameLst>
                                          <p:attrName>ppt_x</p:attrName>
                                        </p:attrNameLst>
                                      </p:cBhvr>
                                      <p:tavLst>
                                        <p:tav tm="0">
                                          <p:val>
                                            <p:strVal val="#ppt_x"/>
                                          </p:val>
                                        </p:tav>
                                        <p:tav tm="100000">
                                          <p:val>
                                            <p:strVal val="#ppt_x"/>
                                          </p:val>
                                        </p:tav>
                                      </p:tavLst>
                                    </p:anim>
                                    <p:anim calcmode="lin" valueType="num">
                                      <p:cBhvr additive="base">
                                        <p:cTn id="56" dur="500" fill="hold"/>
                                        <p:tgtEl>
                                          <p:spTgt spid="8209"/>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199"/>
                                        </p:tgtEl>
                                        <p:attrNameLst>
                                          <p:attrName>style.visibility</p:attrName>
                                        </p:attrNameLst>
                                      </p:cBhvr>
                                      <p:to>
                                        <p:strVal val="visible"/>
                                      </p:to>
                                    </p:set>
                                    <p:anim calcmode="lin" valueType="num">
                                      <p:cBhvr additive="base">
                                        <p:cTn id="61" dur="500" fill="hold"/>
                                        <p:tgtEl>
                                          <p:spTgt spid="8199"/>
                                        </p:tgtEl>
                                        <p:attrNameLst>
                                          <p:attrName>ppt_x</p:attrName>
                                        </p:attrNameLst>
                                      </p:cBhvr>
                                      <p:tavLst>
                                        <p:tav tm="0">
                                          <p:val>
                                            <p:strVal val="#ppt_x"/>
                                          </p:val>
                                        </p:tav>
                                        <p:tav tm="100000">
                                          <p:val>
                                            <p:strVal val="#ppt_x"/>
                                          </p:val>
                                        </p:tav>
                                      </p:tavLst>
                                    </p:anim>
                                    <p:anim calcmode="lin" valueType="num">
                                      <p:cBhvr additive="base">
                                        <p:cTn id="62" dur="500" fill="hold"/>
                                        <p:tgtEl>
                                          <p:spTgt spid="8199"/>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1" fill="hold" grpId="0" nodeType="clickEffect">
                                  <p:stCondLst>
                                    <p:cond delay="0"/>
                                  </p:stCondLst>
                                  <p:childTnLst>
                                    <p:set>
                                      <p:cBhvr>
                                        <p:cTn id="66" dur="1" fill="hold">
                                          <p:stCondLst>
                                            <p:cond delay="0"/>
                                          </p:stCondLst>
                                        </p:cTn>
                                        <p:tgtEl>
                                          <p:spTgt spid="8219"/>
                                        </p:tgtEl>
                                        <p:attrNameLst>
                                          <p:attrName>style.visibility</p:attrName>
                                        </p:attrNameLst>
                                      </p:cBhvr>
                                      <p:to>
                                        <p:strVal val="visible"/>
                                      </p:to>
                                    </p:set>
                                    <p:anim calcmode="lin" valueType="num">
                                      <p:cBhvr additive="base">
                                        <p:cTn id="67" dur="500" fill="hold"/>
                                        <p:tgtEl>
                                          <p:spTgt spid="8219"/>
                                        </p:tgtEl>
                                        <p:attrNameLst>
                                          <p:attrName>ppt_x</p:attrName>
                                        </p:attrNameLst>
                                      </p:cBhvr>
                                      <p:tavLst>
                                        <p:tav tm="0">
                                          <p:val>
                                            <p:strVal val="#ppt_x"/>
                                          </p:val>
                                        </p:tav>
                                        <p:tav tm="100000">
                                          <p:val>
                                            <p:strVal val="#ppt_x"/>
                                          </p:val>
                                        </p:tav>
                                      </p:tavLst>
                                    </p:anim>
                                    <p:anim calcmode="lin" valueType="num">
                                      <p:cBhvr additive="base">
                                        <p:cTn id="68" dur="500" fill="hold"/>
                                        <p:tgtEl>
                                          <p:spTgt spid="8219"/>
                                        </p:tgtEl>
                                        <p:attrNameLst>
                                          <p:attrName>ppt_y</p:attrName>
                                        </p:attrNameLst>
                                      </p:cBhvr>
                                      <p:tavLst>
                                        <p:tav tm="0">
                                          <p:val>
                                            <p:strVal val="0-#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8210"/>
                                        </p:tgtEl>
                                        <p:attrNameLst>
                                          <p:attrName>style.visibility</p:attrName>
                                        </p:attrNameLst>
                                      </p:cBhvr>
                                      <p:to>
                                        <p:strVal val="visible"/>
                                      </p:to>
                                    </p:set>
                                    <p:anim calcmode="lin" valueType="num">
                                      <p:cBhvr additive="base">
                                        <p:cTn id="73" dur="500" fill="hold"/>
                                        <p:tgtEl>
                                          <p:spTgt spid="8210"/>
                                        </p:tgtEl>
                                        <p:attrNameLst>
                                          <p:attrName>ppt_x</p:attrName>
                                        </p:attrNameLst>
                                      </p:cBhvr>
                                      <p:tavLst>
                                        <p:tav tm="0">
                                          <p:val>
                                            <p:strVal val="#ppt_x"/>
                                          </p:val>
                                        </p:tav>
                                        <p:tav tm="100000">
                                          <p:val>
                                            <p:strVal val="#ppt_x"/>
                                          </p:val>
                                        </p:tav>
                                      </p:tavLst>
                                    </p:anim>
                                    <p:anim calcmode="lin" valueType="num">
                                      <p:cBhvr additive="base">
                                        <p:cTn id="74" dur="500" fill="hold"/>
                                        <p:tgtEl>
                                          <p:spTgt spid="8210"/>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8200"/>
                                        </p:tgtEl>
                                        <p:attrNameLst>
                                          <p:attrName>style.visibility</p:attrName>
                                        </p:attrNameLst>
                                      </p:cBhvr>
                                      <p:to>
                                        <p:strVal val="visible"/>
                                      </p:to>
                                    </p:set>
                                    <p:anim calcmode="lin" valueType="num">
                                      <p:cBhvr additive="base">
                                        <p:cTn id="79" dur="500" fill="hold"/>
                                        <p:tgtEl>
                                          <p:spTgt spid="8200"/>
                                        </p:tgtEl>
                                        <p:attrNameLst>
                                          <p:attrName>ppt_x</p:attrName>
                                        </p:attrNameLst>
                                      </p:cBhvr>
                                      <p:tavLst>
                                        <p:tav tm="0">
                                          <p:val>
                                            <p:strVal val="#ppt_x"/>
                                          </p:val>
                                        </p:tav>
                                        <p:tav tm="100000">
                                          <p:val>
                                            <p:strVal val="#ppt_x"/>
                                          </p:val>
                                        </p:tav>
                                      </p:tavLst>
                                    </p:anim>
                                    <p:anim calcmode="lin" valueType="num">
                                      <p:cBhvr additive="base">
                                        <p:cTn id="80" dur="500" fill="hold"/>
                                        <p:tgtEl>
                                          <p:spTgt spid="8200"/>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1" fill="hold" grpId="0" nodeType="clickEffect">
                                  <p:stCondLst>
                                    <p:cond delay="0"/>
                                  </p:stCondLst>
                                  <p:childTnLst>
                                    <p:set>
                                      <p:cBhvr>
                                        <p:cTn id="84" dur="1" fill="hold">
                                          <p:stCondLst>
                                            <p:cond delay="0"/>
                                          </p:stCondLst>
                                        </p:cTn>
                                        <p:tgtEl>
                                          <p:spTgt spid="8218"/>
                                        </p:tgtEl>
                                        <p:attrNameLst>
                                          <p:attrName>style.visibility</p:attrName>
                                        </p:attrNameLst>
                                      </p:cBhvr>
                                      <p:to>
                                        <p:strVal val="visible"/>
                                      </p:to>
                                    </p:set>
                                    <p:anim calcmode="lin" valueType="num">
                                      <p:cBhvr additive="base">
                                        <p:cTn id="85" dur="500" fill="hold"/>
                                        <p:tgtEl>
                                          <p:spTgt spid="8218"/>
                                        </p:tgtEl>
                                        <p:attrNameLst>
                                          <p:attrName>ppt_x</p:attrName>
                                        </p:attrNameLst>
                                      </p:cBhvr>
                                      <p:tavLst>
                                        <p:tav tm="0">
                                          <p:val>
                                            <p:strVal val="#ppt_x"/>
                                          </p:val>
                                        </p:tav>
                                        <p:tav tm="100000">
                                          <p:val>
                                            <p:strVal val="#ppt_x"/>
                                          </p:val>
                                        </p:tav>
                                      </p:tavLst>
                                    </p:anim>
                                    <p:anim calcmode="lin" valueType="num">
                                      <p:cBhvr additive="base">
                                        <p:cTn id="86" dur="500" fill="hold"/>
                                        <p:tgtEl>
                                          <p:spTgt spid="8218"/>
                                        </p:tgtEl>
                                        <p:attrNameLst>
                                          <p:attrName>ppt_y</p:attrName>
                                        </p:attrNameLst>
                                      </p:cBhvr>
                                      <p:tavLst>
                                        <p:tav tm="0">
                                          <p:val>
                                            <p:strVal val="0-#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8201"/>
                                        </p:tgtEl>
                                        <p:attrNameLst>
                                          <p:attrName>style.visibility</p:attrName>
                                        </p:attrNameLst>
                                      </p:cBhvr>
                                      <p:to>
                                        <p:strVal val="visible"/>
                                      </p:to>
                                    </p:set>
                                    <p:anim calcmode="lin" valueType="num">
                                      <p:cBhvr additive="base">
                                        <p:cTn id="91" dur="500" fill="hold"/>
                                        <p:tgtEl>
                                          <p:spTgt spid="8201"/>
                                        </p:tgtEl>
                                        <p:attrNameLst>
                                          <p:attrName>ppt_x</p:attrName>
                                        </p:attrNameLst>
                                      </p:cBhvr>
                                      <p:tavLst>
                                        <p:tav tm="0">
                                          <p:val>
                                            <p:strVal val="#ppt_x"/>
                                          </p:val>
                                        </p:tav>
                                        <p:tav tm="100000">
                                          <p:val>
                                            <p:strVal val="#ppt_x"/>
                                          </p:val>
                                        </p:tav>
                                      </p:tavLst>
                                    </p:anim>
                                    <p:anim calcmode="lin" valueType="num">
                                      <p:cBhvr additive="base">
                                        <p:cTn id="92" dur="500" fill="hold"/>
                                        <p:tgtEl>
                                          <p:spTgt spid="8201"/>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8202"/>
                                        </p:tgtEl>
                                        <p:attrNameLst>
                                          <p:attrName>style.visibility</p:attrName>
                                        </p:attrNameLst>
                                      </p:cBhvr>
                                      <p:to>
                                        <p:strVal val="visible"/>
                                      </p:to>
                                    </p:set>
                                    <p:anim calcmode="lin" valueType="num">
                                      <p:cBhvr additive="base">
                                        <p:cTn id="97" dur="500" fill="hold"/>
                                        <p:tgtEl>
                                          <p:spTgt spid="8202"/>
                                        </p:tgtEl>
                                        <p:attrNameLst>
                                          <p:attrName>ppt_x</p:attrName>
                                        </p:attrNameLst>
                                      </p:cBhvr>
                                      <p:tavLst>
                                        <p:tav tm="0">
                                          <p:val>
                                            <p:strVal val="#ppt_x"/>
                                          </p:val>
                                        </p:tav>
                                        <p:tav tm="100000">
                                          <p:val>
                                            <p:strVal val="#ppt_x"/>
                                          </p:val>
                                        </p:tav>
                                      </p:tavLst>
                                    </p:anim>
                                    <p:anim calcmode="lin" valueType="num">
                                      <p:cBhvr additive="base">
                                        <p:cTn id="98" dur="500" fill="hold"/>
                                        <p:tgtEl>
                                          <p:spTgt spid="8202"/>
                                        </p:tgtEl>
                                        <p:attrNameLst>
                                          <p:attrName>ppt_y</p:attrName>
                                        </p:attrNameLst>
                                      </p:cBhvr>
                                      <p:tavLst>
                                        <p:tav tm="0">
                                          <p:val>
                                            <p:strVal val="1+#ppt_h/2"/>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8203"/>
                                        </p:tgtEl>
                                        <p:attrNameLst>
                                          <p:attrName>style.visibility</p:attrName>
                                        </p:attrNameLst>
                                      </p:cBhvr>
                                      <p:to>
                                        <p:strVal val="visible"/>
                                      </p:to>
                                    </p:set>
                                    <p:anim calcmode="lin" valueType="num">
                                      <p:cBhvr additive="base">
                                        <p:cTn id="103" dur="500" fill="hold"/>
                                        <p:tgtEl>
                                          <p:spTgt spid="8203"/>
                                        </p:tgtEl>
                                        <p:attrNameLst>
                                          <p:attrName>ppt_x</p:attrName>
                                        </p:attrNameLst>
                                      </p:cBhvr>
                                      <p:tavLst>
                                        <p:tav tm="0">
                                          <p:val>
                                            <p:strVal val="#ppt_x"/>
                                          </p:val>
                                        </p:tav>
                                        <p:tav tm="100000">
                                          <p:val>
                                            <p:strVal val="#ppt_x"/>
                                          </p:val>
                                        </p:tav>
                                      </p:tavLst>
                                    </p:anim>
                                    <p:anim calcmode="lin" valueType="num">
                                      <p:cBhvr additive="base">
                                        <p:cTn id="104" dur="500" fill="hold"/>
                                        <p:tgtEl>
                                          <p:spTgt spid="8203"/>
                                        </p:tgtEl>
                                        <p:attrNameLst>
                                          <p:attrName>ppt_y</p:attrName>
                                        </p:attrNameLst>
                                      </p:cBhvr>
                                      <p:tavLst>
                                        <p:tav tm="0">
                                          <p:val>
                                            <p:strVal val="1+#ppt_h/2"/>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ntr" presetSubtype="1" fill="hold" grpId="0" nodeType="clickEffect">
                                  <p:stCondLst>
                                    <p:cond delay="0"/>
                                  </p:stCondLst>
                                  <p:childTnLst>
                                    <p:set>
                                      <p:cBhvr>
                                        <p:cTn id="108" dur="1" fill="hold">
                                          <p:stCondLst>
                                            <p:cond delay="0"/>
                                          </p:stCondLst>
                                        </p:cTn>
                                        <p:tgtEl>
                                          <p:spTgt spid="8217"/>
                                        </p:tgtEl>
                                        <p:attrNameLst>
                                          <p:attrName>style.visibility</p:attrName>
                                        </p:attrNameLst>
                                      </p:cBhvr>
                                      <p:to>
                                        <p:strVal val="visible"/>
                                      </p:to>
                                    </p:set>
                                    <p:anim calcmode="lin" valueType="num">
                                      <p:cBhvr additive="base">
                                        <p:cTn id="109" dur="500" fill="hold"/>
                                        <p:tgtEl>
                                          <p:spTgt spid="8217"/>
                                        </p:tgtEl>
                                        <p:attrNameLst>
                                          <p:attrName>ppt_x</p:attrName>
                                        </p:attrNameLst>
                                      </p:cBhvr>
                                      <p:tavLst>
                                        <p:tav tm="0">
                                          <p:val>
                                            <p:strVal val="#ppt_x"/>
                                          </p:val>
                                        </p:tav>
                                        <p:tav tm="100000">
                                          <p:val>
                                            <p:strVal val="#ppt_x"/>
                                          </p:val>
                                        </p:tav>
                                      </p:tavLst>
                                    </p:anim>
                                    <p:anim calcmode="lin" valueType="num">
                                      <p:cBhvr additive="base">
                                        <p:cTn id="110" dur="500" fill="hold"/>
                                        <p:tgtEl>
                                          <p:spTgt spid="8217"/>
                                        </p:tgtEl>
                                        <p:attrNameLst>
                                          <p:attrName>ppt_y</p:attrName>
                                        </p:attrNameLst>
                                      </p:cBhvr>
                                      <p:tavLst>
                                        <p:tav tm="0">
                                          <p:val>
                                            <p:strVal val="0-#ppt_h/2"/>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8211"/>
                                        </p:tgtEl>
                                        <p:attrNameLst>
                                          <p:attrName>style.visibility</p:attrName>
                                        </p:attrNameLst>
                                      </p:cBhvr>
                                      <p:to>
                                        <p:strVal val="visible"/>
                                      </p:to>
                                    </p:set>
                                    <p:anim calcmode="lin" valueType="num">
                                      <p:cBhvr additive="base">
                                        <p:cTn id="115" dur="500" fill="hold"/>
                                        <p:tgtEl>
                                          <p:spTgt spid="8211"/>
                                        </p:tgtEl>
                                        <p:attrNameLst>
                                          <p:attrName>ppt_x</p:attrName>
                                        </p:attrNameLst>
                                      </p:cBhvr>
                                      <p:tavLst>
                                        <p:tav tm="0">
                                          <p:val>
                                            <p:strVal val="#ppt_x"/>
                                          </p:val>
                                        </p:tav>
                                        <p:tav tm="100000">
                                          <p:val>
                                            <p:strVal val="#ppt_x"/>
                                          </p:val>
                                        </p:tav>
                                      </p:tavLst>
                                    </p:anim>
                                    <p:anim calcmode="lin" valueType="num">
                                      <p:cBhvr additive="base">
                                        <p:cTn id="116" dur="500" fill="hold"/>
                                        <p:tgtEl>
                                          <p:spTgt spid="8211"/>
                                        </p:tgtEl>
                                        <p:attrNameLst>
                                          <p:attrName>ppt_y</p:attrName>
                                        </p:attrNameLst>
                                      </p:cBhvr>
                                      <p:tavLst>
                                        <p:tav tm="0">
                                          <p:val>
                                            <p:strVal val="1+#ppt_h/2"/>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 presetClass="entr" presetSubtype="1" fill="hold" grpId="0" nodeType="clickEffect">
                                  <p:stCondLst>
                                    <p:cond delay="0"/>
                                  </p:stCondLst>
                                  <p:childTnLst>
                                    <p:set>
                                      <p:cBhvr>
                                        <p:cTn id="120" dur="1" fill="hold">
                                          <p:stCondLst>
                                            <p:cond delay="0"/>
                                          </p:stCondLst>
                                        </p:cTn>
                                        <p:tgtEl>
                                          <p:spTgt spid="8216"/>
                                        </p:tgtEl>
                                        <p:attrNameLst>
                                          <p:attrName>style.visibility</p:attrName>
                                        </p:attrNameLst>
                                      </p:cBhvr>
                                      <p:to>
                                        <p:strVal val="visible"/>
                                      </p:to>
                                    </p:set>
                                    <p:anim calcmode="lin" valueType="num">
                                      <p:cBhvr additive="base">
                                        <p:cTn id="121" dur="500" fill="hold"/>
                                        <p:tgtEl>
                                          <p:spTgt spid="8216"/>
                                        </p:tgtEl>
                                        <p:attrNameLst>
                                          <p:attrName>ppt_x</p:attrName>
                                        </p:attrNameLst>
                                      </p:cBhvr>
                                      <p:tavLst>
                                        <p:tav tm="0">
                                          <p:val>
                                            <p:strVal val="#ppt_x"/>
                                          </p:val>
                                        </p:tav>
                                        <p:tav tm="100000">
                                          <p:val>
                                            <p:strVal val="#ppt_x"/>
                                          </p:val>
                                        </p:tav>
                                      </p:tavLst>
                                    </p:anim>
                                    <p:anim calcmode="lin" valueType="num">
                                      <p:cBhvr additive="base">
                                        <p:cTn id="122" dur="500" fill="hold"/>
                                        <p:tgtEl>
                                          <p:spTgt spid="8216"/>
                                        </p:tgtEl>
                                        <p:attrNameLst>
                                          <p:attrName>ppt_y</p:attrName>
                                        </p:attrNameLst>
                                      </p:cBhvr>
                                      <p:tavLst>
                                        <p:tav tm="0">
                                          <p:val>
                                            <p:strVal val="0-#ppt_h/2"/>
                                          </p:val>
                                        </p:tav>
                                        <p:tav tm="100000">
                                          <p:val>
                                            <p:strVal val="#ppt_y"/>
                                          </p:val>
                                        </p:tav>
                                      </p:tavLst>
                                    </p:anim>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8212"/>
                                        </p:tgtEl>
                                        <p:attrNameLst>
                                          <p:attrName>style.visibility</p:attrName>
                                        </p:attrNameLst>
                                      </p:cBhvr>
                                      <p:to>
                                        <p:strVal val="visible"/>
                                      </p:to>
                                    </p:set>
                                    <p:anim calcmode="lin" valueType="num">
                                      <p:cBhvr additive="base">
                                        <p:cTn id="127" dur="500" fill="hold"/>
                                        <p:tgtEl>
                                          <p:spTgt spid="8212"/>
                                        </p:tgtEl>
                                        <p:attrNameLst>
                                          <p:attrName>ppt_x</p:attrName>
                                        </p:attrNameLst>
                                      </p:cBhvr>
                                      <p:tavLst>
                                        <p:tav tm="0">
                                          <p:val>
                                            <p:strVal val="#ppt_x"/>
                                          </p:val>
                                        </p:tav>
                                        <p:tav tm="100000">
                                          <p:val>
                                            <p:strVal val="#ppt_x"/>
                                          </p:val>
                                        </p:tav>
                                      </p:tavLst>
                                    </p:anim>
                                    <p:anim calcmode="lin" valueType="num">
                                      <p:cBhvr additive="base">
                                        <p:cTn id="128" dur="500" fill="hold"/>
                                        <p:tgtEl>
                                          <p:spTgt spid="8212"/>
                                        </p:tgtEl>
                                        <p:attrNameLst>
                                          <p:attrName>ppt_y</p:attrName>
                                        </p:attrNameLst>
                                      </p:cBhvr>
                                      <p:tavLst>
                                        <p:tav tm="0">
                                          <p:val>
                                            <p:strVal val="1+#ppt_h/2"/>
                                          </p:val>
                                        </p:tav>
                                        <p:tav tm="100000">
                                          <p:val>
                                            <p:strVal val="#ppt_y"/>
                                          </p:val>
                                        </p:tav>
                                      </p:tavLst>
                                    </p:anim>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8213"/>
                                        </p:tgtEl>
                                        <p:attrNameLst>
                                          <p:attrName>style.visibility</p:attrName>
                                        </p:attrNameLst>
                                      </p:cBhvr>
                                      <p:to>
                                        <p:strVal val="visible"/>
                                      </p:to>
                                    </p:set>
                                    <p:anim calcmode="lin" valueType="num">
                                      <p:cBhvr additive="base">
                                        <p:cTn id="133" dur="500" fill="hold"/>
                                        <p:tgtEl>
                                          <p:spTgt spid="8213"/>
                                        </p:tgtEl>
                                        <p:attrNameLst>
                                          <p:attrName>ppt_x</p:attrName>
                                        </p:attrNameLst>
                                      </p:cBhvr>
                                      <p:tavLst>
                                        <p:tav tm="0">
                                          <p:val>
                                            <p:strVal val="#ppt_x"/>
                                          </p:val>
                                        </p:tav>
                                        <p:tav tm="100000">
                                          <p:val>
                                            <p:strVal val="#ppt_x"/>
                                          </p:val>
                                        </p:tav>
                                      </p:tavLst>
                                    </p:anim>
                                    <p:anim calcmode="lin" valueType="num">
                                      <p:cBhvr additive="base">
                                        <p:cTn id="134" dur="500" fill="hold"/>
                                        <p:tgtEl>
                                          <p:spTgt spid="8213"/>
                                        </p:tgtEl>
                                        <p:attrNameLst>
                                          <p:attrName>ppt_y</p:attrName>
                                        </p:attrNameLst>
                                      </p:cBhvr>
                                      <p:tavLst>
                                        <p:tav tm="0">
                                          <p:val>
                                            <p:strVal val="1+#ppt_h/2"/>
                                          </p:val>
                                        </p:tav>
                                        <p:tav tm="100000">
                                          <p:val>
                                            <p:strVal val="#ppt_y"/>
                                          </p:val>
                                        </p:tav>
                                      </p:tavLst>
                                    </p:anim>
                                  </p:childTnLst>
                                </p:cTn>
                              </p:par>
                            </p:childTnLst>
                          </p:cTn>
                        </p:par>
                      </p:childTnLst>
                    </p:cTn>
                  </p:par>
                  <p:par>
                    <p:cTn id="135" fill="hold" nodeType="clickPar">
                      <p:stCondLst>
                        <p:cond delay="indefinite"/>
                      </p:stCondLst>
                      <p:childTnLst>
                        <p:par>
                          <p:cTn id="136" fill="hold" nodeType="withGroup">
                            <p:stCondLst>
                              <p:cond delay="0"/>
                            </p:stCondLst>
                            <p:childTnLst>
                              <p:par>
                                <p:cTn id="137" presetID="2" presetClass="entr" presetSubtype="1" fill="hold" grpId="0" nodeType="clickEffect">
                                  <p:stCondLst>
                                    <p:cond delay="0"/>
                                  </p:stCondLst>
                                  <p:childTnLst>
                                    <p:set>
                                      <p:cBhvr>
                                        <p:cTn id="138" dur="1" fill="hold">
                                          <p:stCondLst>
                                            <p:cond delay="0"/>
                                          </p:stCondLst>
                                        </p:cTn>
                                        <p:tgtEl>
                                          <p:spTgt spid="8215"/>
                                        </p:tgtEl>
                                        <p:attrNameLst>
                                          <p:attrName>style.visibility</p:attrName>
                                        </p:attrNameLst>
                                      </p:cBhvr>
                                      <p:to>
                                        <p:strVal val="visible"/>
                                      </p:to>
                                    </p:set>
                                    <p:anim calcmode="lin" valueType="num">
                                      <p:cBhvr additive="base">
                                        <p:cTn id="139" dur="500" fill="hold"/>
                                        <p:tgtEl>
                                          <p:spTgt spid="8215"/>
                                        </p:tgtEl>
                                        <p:attrNameLst>
                                          <p:attrName>ppt_x</p:attrName>
                                        </p:attrNameLst>
                                      </p:cBhvr>
                                      <p:tavLst>
                                        <p:tav tm="0">
                                          <p:val>
                                            <p:strVal val="#ppt_x"/>
                                          </p:val>
                                        </p:tav>
                                        <p:tav tm="100000">
                                          <p:val>
                                            <p:strVal val="#ppt_x"/>
                                          </p:val>
                                        </p:tav>
                                      </p:tavLst>
                                    </p:anim>
                                    <p:anim calcmode="lin" valueType="num">
                                      <p:cBhvr additive="base">
                                        <p:cTn id="140" dur="500" fill="hold"/>
                                        <p:tgtEl>
                                          <p:spTgt spid="8215"/>
                                        </p:tgtEl>
                                        <p:attrNameLst>
                                          <p:attrName>ppt_y</p:attrName>
                                        </p:attrNameLst>
                                      </p:cBhvr>
                                      <p:tavLst>
                                        <p:tav tm="0">
                                          <p:val>
                                            <p:strVal val="0-#ppt_h/2"/>
                                          </p:val>
                                        </p:tav>
                                        <p:tav tm="100000">
                                          <p:val>
                                            <p:strVal val="#ppt_y"/>
                                          </p:val>
                                        </p:tav>
                                      </p:tavLst>
                                    </p:anim>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 presetClass="entr" presetSubtype="1" fill="hold" grpId="0" nodeType="clickEffect">
                                  <p:stCondLst>
                                    <p:cond delay="0"/>
                                  </p:stCondLst>
                                  <p:childTnLst>
                                    <p:set>
                                      <p:cBhvr>
                                        <p:cTn id="144" dur="1" fill="hold">
                                          <p:stCondLst>
                                            <p:cond delay="0"/>
                                          </p:stCondLst>
                                        </p:cTn>
                                        <p:tgtEl>
                                          <p:spTgt spid="8214"/>
                                        </p:tgtEl>
                                        <p:attrNameLst>
                                          <p:attrName>style.visibility</p:attrName>
                                        </p:attrNameLst>
                                      </p:cBhvr>
                                      <p:to>
                                        <p:strVal val="visible"/>
                                      </p:to>
                                    </p:set>
                                    <p:anim calcmode="lin" valueType="num">
                                      <p:cBhvr additive="base">
                                        <p:cTn id="145" dur="500" fill="hold"/>
                                        <p:tgtEl>
                                          <p:spTgt spid="8214"/>
                                        </p:tgtEl>
                                        <p:attrNameLst>
                                          <p:attrName>ppt_x</p:attrName>
                                        </p:attrNameLst>
                                      </p:cBhvr>
                                      <p:tavLst>
                                        <p:tav tm="0">
                                          <p:val>
                                            <p:strVal val="#ppt_x"/>
                                          </p:val>
                                        </p:tav>
                                        <p:tav tm="100000">
                                          <p:val>
                                            <p:strVal val="#ppt_x"/>
                                          </p:val>
                                        </p:tav>
                                      </p:tavLst>
                                    </p:anim>
                                    <p:anim calcmode="lin" valueType="num">
                                      <p:cBhvr additive="base">
                                        <p:cTn id="146" dur="500" fill="hold"/>
                                        <p:tgtEl>
                                          <p:spTgt spid="82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nimBg="1" autoUpdateAnimBg="0"/>
      <p:bldP spid="8197" grpId="0" animBg="1" autoUpdateAnimBg="0"/>
      <p:bldP spid="8198" grpId="0" animBg="1" autoUpdateAnimBg="0"/>
      <p:bldP spid="8199" grpId="0" animBg="1" autoUpdateAnimBg="0"/>
      <p:bldP spid="8200" grpId="0" animBg="1" autoUpdateAnimBg="0"/>
      <p:bldP spid="8201" grpId="0" animBg="1" autoUpdateAnimBg="0"/>
      <p:bldP spid="8202" grpId="0" animBg="1" autoUpdateAnimBg="0"/>
      <p:bldP spid="8203" grpId="0" animBg="1" autoUpdateAnimBg="0"/>
      <p:bldP spid="8205" grpId="0" animBg="1" autoUpdateAnimBg="0"/>
      <p:bldP spid="8206" grpId="0" animBg="1"/>
      <p:bldP spid="8207" grpId="0" animBg="1"/>
      <p:bldP spid="8208" grpId="0" animBg="1"/>
      <p:bldP spid="8209" grpId="0" animBg="1"/>
      <p:bldP spid="8210" grpId="0" animBg="1"/>
      <p:bldP spid="8211" grpId="0" animBg="1"/>
      <p:bldP spid="8212" grpId="0" animBg="1"/>
      <p:bldP spid="8213" grpId="0" animBg="1"/>
      <p:bldP spid="8214" grpId="0" animBg="1"/>
      <p:bldP spid="8215" grpId="0" animBg="1"/>
      <p:bldP spid="8216" grpId="0" animBg="1"/>
      <p:bldP spid="8217" grpId="0" animBg="1"/>
      <p:bldP spid="8218" grpId="0" animBg="1"/>
      <p:bldP spid="8219" grpId="0" animBg="1"/>
      <p:bldP spid="822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tr-TR" altLang="tr-TR" smtClean="0"/>
              <a:t>Personel seçme araçları</a:t>
            </a:r>
          </a:p>
        </p:txBody>
      </p:sp>
      <p:sp>
        <p:nvSpPr>
          <p:cNvPr id="33795" name="Rectangle 3"/>
          <p:cNvSpPr>
            <a:spLocks noGrp="1" noChangeArrowheads="1"/>
          </p:cNvSpPr>
          <p:nvPr>
            <p:ph type="body" idx="1"/>
          </p:nvPr>
        </p:nvSpPr>
        <p:spPr/>
        <p:txBody>
          <a:bodyPr/>
          <a:lstStyle/>
          <a:p>
            <a:r>
              <a:rPr lang="tr-TR" altLang="tr-TR" smtClean="0"/>
              <a:t>TESTLER</a:t>
            </a:r>
          </a:p>
          <a:p>
            <a:pPr lvl="1"/>
            <a:r>
              <a:rPr lang="tr-TR" altLang="tr-TR" smtClean="0"/>
              <a:t>Zeka Testleri</a:t>
            </a:r>
          </a:p>
          <a:p>
            <a:pPr lvl="1"/>
            <a:r>
              <a:rPr lang="tr-TR" altLang="tr-TR" smtClean="0"/>
              <a:t>Kişilik Testleri</a:t>
            </a:r>
          </a:p>
          <a:p>
            <a:pPr lvl="1"/>
            <a:r>
              <a:rPr lang="tr-TR" altLang="tr-TR" smtClean="0"/>
              <a:t>İlgi Testleri</a:t>
            </a:r>
          </a:p>
          <a:p>
            <a:pPr lvl="1"/>
            <a:r>
              <a:rPr lang="tr-TR" altLang="tr-TR" smtClean="0"/>
              <a:t>Başarı Testleri</a:t>
            </a:r>
          </a:p>
        </p:txBody>
      </p:sp>
      <p:pic>
        <p:nvPicPr>
          <p:cNvPr id="33796" name="Picture 6" descr="Tam boyutlu görseli göster">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738" y="2276475"/>
            <a:ext cx="3455987" cy="363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89757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838200" y="2667000"/>
            <a:ext cx="8001000" cy="3733800"/>
          </a:xfrm>
        </p:spPr>
        <p:txBody>
          <a:bodyPr/>
          <a:lstStyle/>
          <a:p>
            <a:r>
              <a:rPr lang="tr-TR" altLang="tr-TR" smtClean="0"/>
              <a:t>GÖRÜŞME</a:t>
            </a:r>
          </a:p>
          <a:p>
            <a:pPr lvl="1"/>
            <a:r>
              <a:rPr lang="tr-TR" altLang="tr-TR" smtClean="0"/>
              <a:t>Kalıplı Görüşme</a:t>
            </a:r>
          </a:p>
          <a:p>
            <a:pPr lvl="1"/>
            <a:r>
              <a:rPr lang="tr-TR" altLang="tr-TR" smtClean="0"/>
              <a:t>Plansız Görüşme</a:t>
            </a:r>
          </a:p>
          <a:p>
            <a:pPr lvl="1"/>
            <a:r>
              <a:rPr lang="tr-TR" altLang="tr-TR" smtClean="0"/>
              <a:t>Baskıcı Görüşme</a:t>
            </a:r>
          </a:p>
          <a:p>
            <a:pPr lvl="1"/>
            <a:r>
              <a:rPr lang="tr-TR" altLang="tr-TR" smtClean="0"/>
              <a:t>Grup Görüşmesi</a:t>
            </a:r>
          </a:p>
          <a:p>
            <a:pPr lvl="1"/>
            <a:r>
              <a:rPr lang="tr-TR" altLang="tr-TR" smtClean="0"/>
              <a:t>Kurul Görüşmesi</a:t>
            </a:r>
          </a:p>
        </p:txBody>
      </p:sp>
      <p:sp>
        <p:nvSpPr>
          <p:cNvPr id="34819" name="Rectangle 4"/>
          <p:cNvSpPr>
            <a:spLocks noGrp="1" noChangeArrowheads="1"/>
          </p:cNvSpPr>
          <p:nvPr>
            <p:ph type="title"/>
          </p:nvPr>
        </p:nvSpPr>
        <p:spPr>
          <a:noFill/>
        </p:spPr>
        <p:txBody>
          <a:bodyPr/>
          <a:lstStyle/>
          <a:p>
            <a:r>
              <a:rPr lang="tr-TR" altLang="tr-TR" smtClean="0"/>
              <a:t>Personel seçme araçları</a:t>
            </a:r>
          </a:p>
        </p:txBody>
      </p:sp>
      <p:pic>
        <p:nvPicPr>
          <p:cNvPr id="34820" name="Picture 2" descr="Tam boyutlu görseli göster">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363" y="2565400"/>
            <a:ext cx="3168650"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797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323850" y="2636838"/>
            <a:ext cx="5256213" cy="3733800"/>
          </a:xfrm>
        </p:spPr>
        <p:txBody>
          <a:bodyPr/>
          <a:lstStyle/>
          <a:p>
            <a:r>
              <a:rPr lang="tr-TR" altLang="tr-TR" smtClean="0"/>
              <a:t>DEĞERLEME MERKEZLERİ</a:t>
            </a:r>
          </a:p>
          <a:p>
            <a:pPr lvl="1"/>
            <a:r>
              <a:rPr lang="tr-TR" altLang="tr-TR" smtClean="0"/>
              <a:t>Gelen Evrak Sepeti</a:t>
            </a:r>
          </a:p>
          <a:p>
            <a:pPr lvl="1"/>
            <a:r>
              <a:rPr lang="tr-TR" altLang="tr-TR" smtClean="0"/>
              <a:t>Grup Tartışması</a:t>
            </a:r>
          </a:p>
          <a:p>
            <a:pPr lvl="1"/>
            <a:r>
              <a:rPr lang="tr-TR" altLang="tr-TR" smtClean="0"/>
              <a:t>Testler</a:t>
            </a:r>
          </a:p>
          <a:p>
            <a:pPr lvl="1"/>
            <a:r>
              <a:rPr lang="tr-TR" altLang="tr-TR" smtClean="0"/>
              <a:t>Görüşme</a:t>
            </a:r>
          </a:p>
          <a:p>
            <a:pPr lvl="1"/>
            <a:r>
              <a:rPr lang="tr-TR" altLang="tr-TR" smtClean="0"/>
              <a:t>İşletme Oyunları</a:t>
            </a:r>
          </a:p>
          <a:p>
            <a:pPr>
              <a:buFont typeface="Wingdings" pitchFamily="2" charset="2"/>
              <a:buNone/>
            </a:pPr>
            <a:endParaRPr lang="tr-TR" altLang="tr-TR" smtClean="0"/>
          </a:p>
        </p:txBody>
      </p:sp>
      <p:sp>
        <p:nvSpPr>
          <p:cNvPr id="35843" name="Rectangle 4"/>
          <p:cNvSpPr>
            <a:spLocks noGrp="1" noChangeArrowheads="1"/>
          </p:cNvSpPr>
          <p:nvPr>
            <p:ph type="title"/>
          </p:nvPr>
        </p:nvSpPr>
        <p:spPr>
          <a:noFill/>
        </p:spPr>
        <p:txBody>
          <a:bodyPr/>
          <a:lstStyle/>
          <a:p>
            <a:r>
              <a:rPr lang="tr-TR" altLang="tr-TR" smtClean="0"/>
              <a:t>Personel seçme araçları</a:t>
            </a:r>
          </a:p>
        </p:txBody>
      </p:sp>
      <p:pic>
        <p:nvPicPr>
          <p:cNvPr id="35844" name="Picture 2" descr="http://www1.ccv-sales-test.com/images/solucio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3141663"/>
            <a:ext cx="3781425" cy="268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90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İNSAN KAYNAĞI SAĞLAMA SÜRECİ</a:t>
            </a:r>
            <a:endParaRPr lang="tr-TR" dirty="0"/>
          </a:p>
        </p:txBody>
      </p:sp>
      <p:sp>
        <p:nvSpPr>
          <p:cNvPr id="4" name="Oval 3"/>
          <p:cNvSpPr/>
          <p:nvPr/>
        </p:nvSpPr>
        <p:spPr>
          <a:xfrm>
            <a:off x="179512" y="2708920"/>
            <a:ext cx="1728192" cy="10767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smtClean="0"/>
              <a:t>İK PLANLAMASI</a:t>
            </a:r>
            <a:endParaRPr lang="tr-TR" sz="1400" b="1" dirty="0"/>
          </a:p>
        </p:txBody>
      </p:sp>
      <p:cxnSp>
        <p:nvCxnSpPr>
          <p:cNvPr id="6" name="Düz Ok Bağlayıcısı 5"/>
          <p:cNvCxnSpPr/>
          <p:nvPr/>
        </p:nvCxnSpPr>
        <p:spPr>
          <a:xfrm>
            <a:off x="1907704" y="3245633"/>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Dikdörtgen 7"/>
          <p:cNvSpPr/>
          <p:nvPr/>
        </p:nvSpPr>
        <p:spPr>
          <a:xfrm>
            <a:off x="2339752" y="2780928"/>
            <a:ext cx="1512168"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smtClean="0"/>
              <a:t>İK GEREKSİNİMİ</a:t>
            </a:r>
            <a:endParaRPr lang="tr-TR" sz="1400" b="1" dirty="0"/>
          </a:p>
        </p:txBody>
      </p:sp>
      <p:cxnSp>
        <p:nvCxnSpPr>
          <p:cNvPr id="10" name="Düz Ok Bağlayıcısı 9"/>
          <p:cNvCxnSpPr/>
          <p:nvPr/>
        </p:nvCxnSpPr>
        <p:spPr>
          <a:xfrm flipV="1">
            <a:off x="3100095" y="2348880"/>
            <a:ext cx="1116124"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Düz Ok Bağlayıcısı 11"/>
          <p:cNvCxnSpPr/>
          <p:nvPr/>
        </p:nvCxnSpPr>
        <p:spPr>
          <a:xfrm>
            <a:off x="3100095" y="3789040"/>
            <a:ext cx="111612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4427984" y="2705572"/>
            <a:ext cx="1554088" cy="1083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smtClean="0"/>
              <a:t>İŞ TANIMI/</a:t>
            </a:r>
          </a:p>
          <a:p>
            <a:pPr algn="ctr"/>
            <a:r>
              <a:rPr lang="tr-TR" sz="1400" b="1" dirty="0" smtClean="0"/>
              <a:t>İŞ GEREKLERİ</a:t>
            </a:r>
            <a:endParaRPr lang="tr-TR" sz="1400" b="1" dirty="0"/>
          </a:p>
        </p:txBody>
      </p:sp>
      <p:sp>
        <p:nvSpPr>
          <p:cNvPr id="14" name="Dikdörtgen 13"/>
          <p:cNvSpPr/>
          <p:nvPr/>
        </p:nvSpPr>
        <p:spPr>
          <a:xfrm>
            <a:off x="4469904" y="4149080"/>
            <a:ext cx="1512168"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smtClean="0"/>
              <a:t>İÇ KAYNAKLAR</a:t>
            </a:r>
            <a:endParaRPr lang="tr-TR" sz="1400" b="1" dirty="0"/>
          </a:p>
        </p:txBody>
      </p:sp>
      <p:sp>
        <p:nvSpPr>
          <p:cNvPr id="15" name="Dikdörtgen 14"/>
          <p:cNvSpPr/>
          <p:nvPr/>
        </p:nvSpPr>
        <p:spPr>
          <a:xfrm>
            <a:off x="4480790" y="1360038"/>
            <a:ext cx="1512168"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smtClean="0"/>
              <a:t>DIŞ KAYNAKLAR</a:t>
            </a:r>
            <a:endParaRPr lang="tr-TR" sz="1400" b="1" dirty="0"/>
          </a:p>
        </p:txBody>
      </p:sp>
      <p:sp>
        <p:nvSpPr>
          <p:cNvPr id="16" name="Dikdörtgen 15"/>
          <p:cNvSpPr/>
          <p:nvPr/>
        </p:nvSpPr>
        <p:spPr>
          <a:xfrm>
            <a:off x="6444208" y="2777581"/>
            <a:ext cx="1512168"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smtClean="0"/>
              <a:t>ADAY HAVUZU</a:t>
            </a:r>
            <a:endParaRPr lang="tr-TR" sz="1400" b="1" dirty="0"/>
          </a:p>
        </p:txBody>
      </p:sp>
      <p:cxnSp>
        <p:nvCxnSpPr>
          <p:cNvPr id="18" name="Düz Ok Bağlayıcısı 17"/>
          <p:cNvCxnSpPr>
            <a:stCxn id="13" idx="4"/>
            <a:endCxn id="14" idx="0"/>
          </p:cNvCxnSpPr>
          <p:nvPr/>
        </p:nvCxnSpPr>
        <p:spPr>
          <a:xfrm>
            <a:off x="5205028" y="3789039"/>
            <a:ext cx="20960" cy="3600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Düz Ok Bağlayıcısı 19"/>
          <p:cNvCxnSpPr/>
          <p:nvPr/>
        </p:nvCxnSpPr>
        <p:spPr>
          <a:xfrm flipV="1">
            <a:off x="5205028" y="2368150"/>
            <a:ext cx="0" cy="3374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Düz Ok Bağlayıcısı 21"/>
          <p:cNvCxnSpPr/>
          <p:nvPr/>
        </p:nvCxnSpPr>
        <p:spPr>
          <a:xfrm>
            <a:off x="6084168" y="2116122"/>
            <a:ext cx="936104"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Düz Ok Bağlayıcısı 23"/>
          <p:cNvCxnSpPr/>
          <p:nvPr/>
        </p:nvCxnSpPr>
        <p:spPr>
          <a:xfrm flipV="1">
            <a:off x="6084168" y="3967386"/>
            <a:ext cx="936104" cy="5417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Düz Ok Bağlayıcısı 26"/>
          <p:cNvCxnSpPr>
            <a:endCxn id="13" idx="2"/>
          </p:cNvCxnSpPr>
          <p:nvPr/>
        </p:nvCxnSpPr>
        <p:spPr>
          <a:xfrm>
            <a:off x="3851920" y="3236437"/>
            <a:ext cx="576064" cy="108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40513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a:bodyPr>
          <a:lstStyle/>
          <a:p>
            <a:pPr fontAlgn="auto">
              <a:spcAft>
                <a:spcPts val="0"/>
              </a:spcAft>
              <a:defRPr/>
            </a:pPr>
            <a:r>
              <a:rPr lang="tr-TR"/>
              <a:t>Personel Hareketliliğinin Kapsamı</a:t>
            </a:r>
          </a:p>
        </p:txBody>
      </p:sp>
      <p:sp>
        <p:nvSpPr>
          <p:cNvPr id="6147" name="Rectangle 3"/>
          <p:cNvSpPr>
            <a:spLocks noGrp="1" noChangeArrowheads="1"/>
          </p:cNvSpPr>
          <p:nvPr>
            <p:ph idx="1"/>
          </p:nvPr>
        </p:nvSpPr>
        <p:spPr>
          <a:xfrm>
            <a:off x="762000" y="2976563"/>
            <a:ext cx="7958138" cy="2205037"/>
          </a:xfrm>
        </p:spPr>
        <p:txBody>
          <a:bodyPr/>
          <a:lstStyle/>
          <a:p>
            <a:r>
              <a:rPr lang="tr-TR" altLang="tr-TR" smtClean="0"/>
              <a:t>Personelin bir işten diğer bir işe atanması veya geçirilmesi</a:t>
            </a:r>
          </a:p>
        </p:txBody>
      </p:sp>
    </p:spTree>
    <p:extLst>
      <p:ext uri="{BB962C8B-B14F-4D97-AF65-F5344CB8AC3E}">
        <p14:creationId xmlns:p14="http://schemas.microsoft.com/office/powerpoint/2010/main" val="19801326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398463"/>
            <a:ext cx="8686800" cy="6383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06854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r-TR" altLang="tr-TR" sz="3200" smtClean="0"/>
              <a:t>Personel Hareketliliğinin Faydaları</a:t>
            </a:r>
          </a:p>
        </p:txBody>
      </p:sp>
      <p:sp>
        <p:nvSpPr>
          <p:cNvPr id="9219" name="Rectangle 3"/>
          <p:cNvSpPr>
            <a:spLocks noGrp="1" noChangeArrowheads="1"/>
          </p:cNvSpPr>
          <p:nvPr>
            <p:ph idx="1"/>
          </p:nvPr>
        </p:nvSpPr>
        <p:spPr/>
        <p:txBody>
          <a:bodyPr/>
          <a:lstStyle/>
          <a:p>
            <a:pPr>
              <a:lnSpc>
                <a:spcPct val="90000"/>
              </a:lnSpc>
            </a:pPr>
            <a:r>
              <a:rPr lang="tr-TR" altLang="tr-TR" sz="2100" smtClean="0"/>
              <a:t>İş değişikliklerine uyum gösterme</a:t>
            </a:r>
          </a:p>
          <a:p>
            <a:pPr>
              <a:lnSpc>
                <a:spcPct val="90000"/>
              </a:lnSpc>
            </a:pPr>
            <a:r>
              <a:rPr lang="tr-TR" altLang="tr-TR" sz="2100" smtClean="0"/>
              <a:t>Performansını ödüllendirme</a:t>
            </a:r>
          </a:p>
          <a:p>
            <a:pPr>
              <a:lnSpc>
                <a:spcPct val="90000"/>
              </a:lnSpc>
            </a:pPr>
            <a:r>
              <a:rPr lang="tr-TR" altLang="tr-TR" sz="2100" smtClean="0"/>
              <a:t>Yanlış yapılmış atamaları düzeltme</a:t>
            </a:r>
          </a:p>
          <a:p>
            <a:pPr>
              <a:lnSpc>
                <a:spcPct val="90000"/>
              </a:lnSpc>
            </a:pPr>
            <a:r>
              <a:rPr lang="tr-TR" altLang="tr-TR" sz="2100" smtClean="0"/>
              <a:t>Personel disiplinini sağlama ve koruma</a:t>
            </a:r>
          </a:p>
          <a:p>
            <a:pPr>
              <a:lnSpc>
                <a:spcPct val="90000"/>
              </a:lnSpc>
            </a:pPr>
            <a:r>
              <a:rPr lang="tr-TR" altLang="tr-TR" sz="2100" smtClean="0"/>
              <a:t>Personelin gelişmesini sağlama</a:t>
            </a:r>
          </a:p>
          <a:p>
            <a:pPr>
              <a:lnSpc>
                <a:spcPct val="90000"/>
              </a:lnSpc>
            </a:pPr>
            <a:r>
              <a:rPr lang="tr-TR" altLang="tr-TR" sz="2100" smtClean="0"/>
              <a:t>Personelin iş dışındaki gereksinme ve isteklerini karşılamasını sağlama</a:t>
            </a:r>
          </a:p>
          <a:p>
            <a:pPr>
              <a:lnSpc>
                <a:spcPct val="90000"/>
              </a:lnSpc>
            </a:pPr>
            <a:r>
              <a:rPr lang="tr-TR" altLang="tr-TR" sz="2100" smtClean="0"/>
              <a:t>Personel arasında yardımlaşma ve dayanışmayı geliştirme ve güçlendirme</a:t>
            </a:r>
          </a:p>
          <a:p>
            <a:pPr>
              <a:lnSpc>
                <a:spcPct val="90000"/>
              </a:lnSpc>
            </a:pPr>
            <a:r>
              <a:rPr lang="tr-TR" altLang="tr-TR" sz="2100" smtClean="0"/>
              <a:t>Örgüt ikliminin güdüleyici yönünü zenginleştirme</a:t>
            </a:r>
          </a:p>
          <a:p>
            <a:pPr>
              <a:lnSpc>
                <a:spcPct val="90000"/>
              </a:lnSpc>
            </a:pPr>
            <a:endParaRPr lang="tr-TR" altLang="tr-TR" sz="2100" smtClean="0"/>
          </a:p>
        </p:txBody>
      </p:sp>
    </p:spTree>
    <p:extLst>
      <p:ext uri="{BB962C8B-B14F-4D97-AF65-F5344CB8AC3E}">
        <p14:creationId xmlns:p14="http://schemas.microsoft.com/office/powerpoint/2010/main" val="37024435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tr-TR" altLang="tr-TR" smtClean="0"/>
              <a:t>Yükseltme</a:t>
            </a:r>
          </a:p>
        </p:txBody>
      </p:sp>
      <p:sp>
        <p:nvSpPr>
          <p:cNvPr id="10243" name="Rectangle 3"/>
          <p:cNvSpPr>
            <a:spLocks noGrp="1" noChangeArrowheads="1"/>
          </p:cNvSpPr>
          <p:nvPr>
            <p:ph idx="1"/>
          </p:nvPr>
        </p:nvSpPr>
        <p:spPr>
          <a:xfrm>
            <a:off x="539750" y="2205038"/>
            <a:ext cx="8001000" cy="2514600"/>
          </a:xfrm>
        </p:spPr>
        <p:txBody>
          <a:bodyPr/>
          <a:lstStyle/>
          <a:p>
            <a:r>
              <a:rPr lang="tr-TR" altLang="tr-TR" smtClean="0"/>
              <a:t>Personelin şimdiki işinden, ücret, sosyal saygınlık, yetki, sorumluluk gibi etmenler açısından daha fazla tatmin edici bir işe atanması veya geçirilmesidir.</a:t>
            </a:r>
          </a:p>
        </p:txBody>
      </p:sp>
    </p:spTree>
    <p:extLst>
      <p:ext uri="{BB962C8B-B14F-4D97-AF65-F5344CB8AC3E}">
        <p14:creationId xmlns:p14="http://schemas.microsoft.com/office/powerpoint/2010/main" val="42391177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tr-TR" altLang="tr-TR" sz="2800" smtClean="0"/>
              <a:t>Yükseltmede Önemli Konular</a:t>
            </a:r>
          </a:p>
        </p:txBody>
      </p:sp>
      <p:sp>
        <p:nvSpPr>
          <p:cNvPr id="11267" name="Rectangle 3"/>
          <p:cNvSpPr>
            <a:spLocks noGrp="1" noChangeArrowheads="1"/>
          </p:cNvSpPr>
          <p:nvPr>
            <p:ph idx="1"/>
          </p:nvPr>
        </p:nvSpPr>
        <p:spPr>
          <a:xfrm>
            <a:off x="755650" y="2276475"/>
            <a:ext cx="8001000" cy="3733800"/>
          </a:xfrm>
        </p:spPr>
        <p:txBody>
          <a:bodyPr/>
          <a:lstStyle/>
          <a:p>
            <a:r>
              <a:rPr lang="tr-TR" altLang="tr-TR" smtClean="0"/>
              <a:t>Yükselme </a:t>
            </a:r>
          </a:p>
          <a:p>
            <a:pPr lvl="1"/>
            <a:r>
              <a:rPr lang="tr-TR" altLang="tr-TR" smtClean="0"/>
              <a:t>Politika ve İlkelerin Belirlenmesi</a:t>
            </a:r>
          </a:p>
          <a:p>
            <a:pPr lvl="1"/>
            <a:r>
              <a:rPr lang="tr-TR" altLang="tr-TR" smtClean="0"/>
              <a:t>Yükselme Kanalları</a:t>
            </a:r>
          </a:p>
          <a:p>
            <a:pPr lvl="1"/>
            <a:r>
              <a:rPr lang="tr-TR" altLang="tr-TR" smtClean="0"/>
              <a:t>Seçme</a:t>
            </a:r>
          </a:p>
          <a:p>
            <a:pPr lvl="1"/>
            <a:r>
              <a:rPr lang="tr-TR" altLang="tr-TR" smtClean="0"/>
              <a:t>Eğitim ve Alıştırma</a:t>
            </a:r>
          </a:p>
          <a:p>
            <a:pPr lvl="1"/>
            <a:r>
              <a:rPr lang="tr-TR" altLang="tr-TR" smtClean="0"/>
              <a:t>İletişim ve Eşgüdüm</a:t>
            </a:r>
          </a:p>
        </p:txBody>
      </p:sp>
    </p:spTree>
    <p:extLst>
      <p:ext uri="{BB962C8B-B14F-4D97-AF65-F5344CB8AC3E}">
        <p14:creationId xmlns:p14="http://schemas.microsoft.com/office/powerpoint/2010/main" val="30326792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r-TR" altLang="tr-TR" smtClean="0"/>
              <a:t>Transfer </a:t>
            </a:r>
          </a:p>
        </p:txBody>
      </p:sp>
      <p:sp>
        <p:nvSpPr>
          <p:cNvPr id="12291" name="Rectangle 3"/>
          <p:cNvSpPr>
            <a:spLocks noGrp="1" noChangeArrowheads="1"/>
          </p:cNvSpPr>
          <p:nvPr>
            <p:ph idx="1"/>
          </p:nvPr>
        </p:nvSpPr>
        <p:spPr>
          <a:xfrm>
            <a:off x="684213" y="1844675"/>
            <a:ext cx="8001000" cy="2176463"/>
          </a:xfrm>
        </p:spPr>
        <p:txBody>
          <a:bodyPr/>
          <a:lstStyle/>
          <a:p>
            <a:r>
              <a:rPr lang="tr-TR" altLang="tr-TR" smtClean="0"/>
              <a:t>Personelin niteliklerine uygun ücret yetki, sorumluluk ve diğer olanaklar bakımından denk bir işe geçirilmesidir.</a:t>
            </a:r>
          </a:p>
        </p:txBody>
      </p:sp>
    </p:spTree>
    <p:extLst>
      <p:ext uri="{BB962C8B-B14F-4D97-AF65-F5344CB8AC3E}">
        <p14:creationId xmlns:p14="http://schemas.microsoft.com/office/powerpoint/2010/main" val="38644231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r-TR" altLang="tr-TR" smtClean="0"/>
              <a:t>Rütbe Düşürümü</a:t>
            </a:r>
          </a:p>
        </p:txBody>
      </p:sp>
      <p:sp>
        <p:nvSpPr>
          <p:cNvPr id="13315" name="Rectangle 3"/>
          <p:cNvSpPr>
            <a:spLocks noGrp="1" noChangeArrowheads="1"/>
          </p:cNvSpPr>
          <p:nvPr>
            <p:ph idx="1"/>
          </p:nvPr>
        </p:nvSpPr>
        <p:spPr>
          <a:xfrm>
            <a:off x="611188" y="1773238"/>
            <a:ext cx="7958137" cy="1150937"/>
          </a:xfrm>
        </p:spPr>
        <p:txBody>
          <a:bodyPr/>
          <a:lstStyle/>
          <a:p>
            <a:r>
              <a:rPr lang="tr-TR" altLang="tr-TR" smtClean="0"/>
              <a:t>Personelin hiyerarşide bir alt kademeye atanmasıdır</a:t>
            </a:r>
          </a:p>
        </p:txBody>
      </p:sp>
    </p:spTree>
    <p:extLst>
      <p:ext uri="{BB962C8B-B14F-4D97-AF65-F5344CB8AC3E}">
        <p14:creationId xmlns:p14="http://schemas.microsoft.com/office/powerpoint/2010/main" val="4728161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476250"/>
            <a:ext cx="8229600" cy="1143000"/>
          </a:xfrm>
        </p:spPr>
        <p:txBody>
          <a:bodyPr/>
          <a:lstStyle/>
          <a:p>
            <a:r>
              <a:rPr lang="tr-TR" altLang="tr-TR" smtClean="0"/>
              <a:t>İşten Çıkarma</a:t>
            </a:r>
          </a:p>
        </p:txBody>
      </p:sp>
      <p:sp>
        <p:nvSpPr>
          <p:cNvPr id="46083" name="Rectangle 3"/>
          <p:cNvSpPr>
            <a:spLocks noGrp="1" noChangeArrowheads="1"/>
          </p:cNvSpPr>
          <p:nvPr>
            <p:ph idx="1"/>
          </p:nvPr>
        </p:nvSpPr>
        <p:spPr>
          <a:xfrm>
            <a:off x="250824" y="1916112"/>
            <a:ext cx="7417519" cy="3025055"/>
          </a:xfrm>
        </p:spPr>
        <p:txBody>
          <a:bodyPr>
            <a:normAutofit/>
          </a:bodyPr>
          <a:lstStyle/>
          <a:p>
            <a:pPr marL="274320" indent="-274320" fontAlgn="auto">
              <a:spcAft>
                <a:spcPts val="0"/>
              </a:spcAft>
              <a:buClr>
                <a:schemeClr val="accent3"/>
              </a:buClr>
              <a:buFont typeface="Wingdings 2"/>
              <a:buChar char=""/>
              <a:defRPr/>
            </a:pPr>
            <a:r>
              <a:rPr lang="tr-TR" dirty="0" smtClean="0"/>
              <a:t>Kurumda  </a:t>
            </a:r>
            <a:r>
              <a:rPr lang="tr-TR" dirty="0"/>
              <a:t>meydana gelen personel fazlalığı sonucunda personel giderlerini azaltmak için işten çıkarma yoluna gidilir</a:t>
            </a:r>
          </a:p>
        </p:txBody>
      </p:sp>
    </p:spTree>
    <p:extLst>
      <p:ext uri="{BB962C8B-B14F-4D97-AF65-F5344CB8AC3E}">
        <p14:creationId xmlns:p14="http://schemas.microsoft.com/office/powerpoint/2010/main" val="29113713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title"/>
          </p:nvPr>
        </p:nvSpPr>
        <p:spPr>
          <a:noFill/>
        </p:spPr>
        <p:txBody>
          <a:bodyPr anchor="ctr"/>
          <a:lstStyle/>
          <a:p>
            <a:r>
              <a:rPr lang="tr-TR" altLang="tr-TR" smtClean="0"/>
              <a:t>İşten Çıkarma Yolları</a:t>
            </a:r>
          </a:p>
        </p:txBody>
      </p:sp>
      <p:sp>
        <p:nvSpPr>
          <p:cNvPr id="15363" name="Rectangle 2"/>
          <p:cNvSpPr>
            <a:spLocks noGrp="1" noChangeArrowheads="1"/>
          </p:cNvSpPr>
          <p:nvPr>
            <p:ph idx="1"/>
          </p:nvPr>
        </p:nvSpPr>
        <p:spPr>
          <a:xfrm>
            <a:off x="755650" y="2060575"/>
            <a:ext cx="8001000" cy="3733800"/>
          </a:xfrm>
        </p:spPr>
        <p:txBody>
          <a:bodyPr/>
          <a:lstStyle/>
          <a:p>
            <a:r>
              <a:rPr lang="tr-TR" altLang="tr-TR" dirty="0" smtClean="0"/>
              <a:t>Geçici İşten Çıkarma</a:t>
            </a:r>
          </a:p>
          <a:p>
            <a:r>
              <a:rPr lang="tr-TR" altLang="tr-TR" dirty="0" smtClean="0"/>
              <a:t>Sürekli İşten Çıkarma</a:t>
            </a:r>
          </a:p>
          <a:p>
            <a:r>
              <a:rPr lang="tr-TR" altLang="tr-TR" dirty="0" smtClean="0"/>
              <a:t>Zorunlu Emeklilik</a:t>
            </a:r>
          </a:p>
          <a:p>
            <a:r>
              <a:rPr lang="tr-TR" altLang="tr-TR" dirty="0" smtClean="0"/>
              <a:t>Emeklilik</a:t>
            </a:r>
          </a:p>
          <a:p>
            <a:r>
              <a:rPr lang="tr-TR" altLang="tr-TR" dirty="0" smtClean="0"/>
              <a:t>Çekilme (istifa)</a:t>
            </a:r>
          </a:p>
        </p:txBody>
      </p:sp>
    </p:spTree>
    <p:extLst>
      <p:ext uri="{BB962C8B-B14F-4D97-AF65-F5344CB8AC3E}">
        <p14:creationId xmlns:p14="http://schemas.microsoft.com/office/powerpoint/2010/main" val="658835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ÖRGÜT İÇİ KAYNAKLAR</a:t>
            </a:r>
            <a:endParaRPr lang="tr-TR" dirty="0"/>
          </a:p>
        </p:txBody>
      </p:sp>
      <p:sp>
        <p:nvSpPr>
          <p:cNvPr id="3" name="İçerik Yer Tutucusu 2"/>
          <p:cNvSpPr>
            <a:spLocks noGrp="1"/>
          </p:cNvSpPr>
          <p:nvPr>
            <p:ph idx="1"/>
          </p:nvPr>
        </p:nvSpPr>
        <p:spPr/>
        <p:txBody>
          <a:bodyPr/>
          <a:lstStyle/>
          <a:p>
            <a:r>
              <a:rPr lang="tr-TR" dirty="0" smtClean="0"/>
              <a:t>INFORMAL ARAŞTIRMA: </a:t>
            </a:r>
          </a:p>
          <a:p>
            <a:pPr lvl="1"/>
            <a:r>
              <a:rPr lang="tr-TR" dirty="0" smtClean="0"/>
              <a:t>ÖRGÜT </a:t>
            </a:r>
            <a:r>
              <a:rPr lang="tr-TR" dirty="0"/>
              <a:t>İÇİNDEN KADROYA ADAY OLAN KİŞİLER HAKKINDA GÖRÜŞÜLÜR. (YÖNETİCİLER ARASI GÖRÜŞME)</a:t>
            </a:r>
          </a:p>
          <a:p>
            <a:r>
              <a:rPr lang="tr-TR" dirty="0" smtClean="0"/>
              <a:t>BECERİ ENVANTERİ:</a:t>
            </a:r>
          </a:p>
          <a:p>
            <a:pPr lvl="1"/>
            <a:r>
              <a:rPr lang="tr-TR" dirty="0" smtClean="0"/>
              <a:t>PERSONELİN NİTELİKLERİNİ AYRINTILI GÖSTEREN LİSTE.</a:t>
            </a:r>
          </a:p>
          <a:p>
            <a:pPr marL="457200" lvl="1" indent="0">
              <a:buNone/>
            </a:pPr>
            <a:endParaRPr lang="tr-TR" dirty="0"/>
          </a:p>
        </p:txBody>
      </p:sp>
    </p:spTree>
    <p:extLst>
      <p:ext uri="{BB962C8B-B14F-4D97-AF65-F5344CB8AC3E}">
        <p14:creationId xmlns:p14="http://schemas.microsoft.com/office/powerpoint/2010/main" val="2727478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12CA06AD-FFE7-4601-8347-FCACF0B5BC3B}" type="slidenum">
              <a:rPr lang="tr-TR" smtClean="0">
                <a:latin typeface="Arial" charset="0"/>
              </a:rPr>
              <a:pPr/>
              <a:t>5</a:t>
            </a:fld>
            <a:endParaRPr lang="tr-TR" smtClean="0">
              <a:latin typeface="Arial" charset="0"/>
            </a:endParaRPr>
          </a:p>
        </p:txBody>
      </p:sp>
      <p:sp>
        <p:nvSpPr>
          <p:cNvPr id="20485" name="Rectangle 3"/>
          <p:cNvSpPr>
            <a:spLocks noGrp="1" noChangeArrowheads="1"/>
          </p:cNvSpPr>
          <p:nvPr>
            <p:ph type="body" idx="1"/>
          </p:nvPr>
        </p:nvSpPr>
        <p:spPr>
          <a:xfrm>
            <a:off x="539552" y="1124744"/>
            <a:ext cx="8229600" cy="4929188"/>
          </a:xfrm>
        </p:spPr>
        <p:txBody>
          <a:bodyPr>
            <a:normAutofit/>
          </a:bodyPr>
          <a:lstStyle/>
          <a:p>
            <a:pPr eaLnBrk="1" hangingPunct="1">
              <a:lnSpc>
                <a:spcPct val="90000"/>
              </a:lnSpc>
              <a:buClr>
                <a:srgbClr val="FF0000"/>
              </a:buClr>
              <a:buFont typeface="Wingdings" pitchFamily="2" charset="2"/>
              <a:buNone/>
            </a:pPr>
            <a:r>
              <a:rPr lang="tr-TR" sz="2800" b="1" dirty="0" smtClean="0"/>
              <a:t>	</a:t>
            </a:r>
            <a:endParaRPr lang="tr-TR" sz="2800" dirty="0" smtClean="0"/>
          </a:p>
          <a:p>
            <a:pPr lvl="3" eaLnBrk="1" hangingPunct="1">
              <a:lnSpc>
                <a:spcPct val="90000"/>
              </a:lnSpc>
              <a:buClr>
                <a:srgbClr val="FF0000"/>
              </a:buClr>
              <a:buFont typeface="Wingdings" pitchFamily="2" charset="2"/>
              <a:buChar char="0"/>
            </a:pPr>
            <a:r>
              <a:rPr lang="tr-TR" sz="1800" dirty="0" smtClean="0"/>
              <a:t>işe giriş tarihi</a:t>
            </a:r>
          </a:p>
          <a:p>
            <a:pPr lvl="3" eaLnBrk="1" hangingPunct="1">
              <a:lnSpc>
                <a:spcPct val="90000"/>
              </a:lnSpc>
              <a:buClr>
                <a:srgbClr val="FF0000"/>
              </a:buClr>
              <a:buFont typeface="Wingdings" pitchFamily="2" charset="2"/>
              <a:buChar char="0"/>
            </a:pPr>
            <a:r>
              <a:rPr lang="tr-TR" sz="1800" dirty="0" smtClean="0"/>
              <a:t>iş tecrübesi</a:t>
            </a:r>
          </a:p>
          <a:p>
            <a:pPr lvl="3" eaLnBrk="1" hangingPunct="1">
              <a:lnSpc>
                <a:spcPct val="90000"/>
              </a:lnSpc>
              <a:buClr>
                <a:srgbClr val="FF0000"/>
              </a:buClr>
              <a:buFont typeface="Wingdings" pitchFamily="2" charset="2"/>
              <a:buChar char="0"/>
            </a:pPr>
            <a:r>
              <a:rPr lang="tr-TR" sz="1800" dirty="0" smtClean="0"/>
              <a:t>Katıldığı kurs ve seminerler</a:t>
            </a:r>
          </a:p>
          <a:p>
            <a:pPr lvl="3" eaLnBrk="1" hangingPunct="1">
              <a:lnSpc>
                <a:spcPct val="90000"/>
              </a:lnSpc>
              <a:buClr>
                <a:srgbClr val="FF0000"/>
              </a:buClr>
              <a:buFont typeface="Wingdings" pitchFamily="2" charset="2"/>
              <a:buChar char="0"/>
            </a:pPr>
            <a:r>
              <a:rPr lang="tr-TR" sz="1800" dirty="0" smtClean="0"/>
              <a:t>Eğitimi</a:t>
            </a:r>
          </a:p>
          <a:p>
            <a:pPr lvl="3" eaLnBrk="1" hangingPunct="1">
              <a:lnSpc>
                <a:spcPct val="90000"/>
              </a:lnSpc>
              <a:buClr>
                <a:srgbClr val="FF0000"/>
              </a:buClr>
              <a:buFont typeface="Wingdings" pitchFamily="2" charset="2"/>
              <a:buChar char="0"/>
            </a:pPr>
            <a:r>
              <a:rPr lang="tr-TR" sz="1800" dirty="0" smtClean="0"/>
              <a:t>yabancı dil bilgisi</a:t>
            </a:r>
          </a:p>
          <a:p>
            <a:pPr lvl="3" eaLnBrk="1" hangingPunct="1">
              <a:lnSpc>
                <a:spcPct val="90000"/>
              </a:lnSpc>
              <a:buClr>
                <a:srgbClr val="FF0000"/>
              </a:buClr>
              <a:buFont typeface="Wingdings" pitchFamily="2" charset="2"/>
              <a:buChar char="0"/>
            </a:pPr>
            <a:r>
              <a:rPr lang="tr-TR" sz="1800" dirty="0" smtClean="0"/>
              <a:t>mesleki nitelikleri</a:t>
            </a:r>
          </a:p>
          <a:p>
            <a:pPr lvl="3" eaLnBrk="1" hangingPunct="1">
              <a:lnSpc>
                <a:spcPct val="90000"/>
              </a:lnSpc>
              <a:buClr>
                <a:srgbClr val="FF0000"/>
              </a:buClr>
              <a:buFont typeface="Wingdings" pitchFamily="2" charset="2"/>
              <a:buChar char="0"/>
            </a:pPr>
            <a:r>
              <a:rPr lang="tr-TR" sz="1800" dirty="0" smtClean="0"/>
              <a:t>Yayınları, lisans ve patentleri</a:t>
            </a:r>
          </a:p>
          <a:p>
            <a:pPr lvl="3" eaLnBrk="1" hangingPunct="1">
              <a:lnSpc>
                <a:spcPct val="90000"/>
              </a:lnSpc>
              <a:buClr>
                <a:srgbClr val="FF0000"/>
              </a:buClr>
              <a:buFont typeface="Wingdings" pitchFamily="2" charset="2"/>
              <a:buChar char="0"/>
            </a:pPr>
            <a:r>
              <a:rPr lang="tr-TR" sz="1800" dirty="0" smtClean="0"/>
              <a:t>maaş ve ya ücreti</a:t>
            </a:r>
          </a:p>
          <a:p>
            <a:pPr lvl="3" eaLnBrk="1" hangingPunct="1">
              <a:lnSpc>
                <a:spcPct val="90000"/>
              </a:lnSpc>
              <a:buClr>
                <a:srgbClr val="FF0000"/>
              </a:buClr>
              <a:buFont typeface="Wingdings" pitchFamily="2" charset="2"/>
              <a:buChar char="0"/>
            </a:pPr>
            <a:r>
              <a:rPr lang="tr-TR" sz="1800" dirty="0" smtClean="0"/>
              <a:t>Aldığı disiplin cezaları ve ödülleri</a:t>
            </a:r>
          </a:p>
          <a:p>
            <a:pPr lvl="3" eaLnBrk="1" hangingPunct="1">
              <a:lnSpc>
                <a:spcPct val="90000"/>
              </a:lnSpc>
              <a:buClr>
                <a:srgbClr val="FF0000"/>
              </a:buClr>
              <a:buFont typeface="Wingdings" pitchFamily="2" charset="2"/>
              <a:buChar char="0"/>
            </a:pPr>
            <a:r>
              <a:rPr lang="tr-TR" sz="1800" dirty="0" smtClean="0"/>
              <a:t>mesleki amaçları</a:t>
            </a:r>
          </a:p>
          <a:p>
            <a:pPr lvl="3" eaLnBrk="1" hangingPunct="1">
              <a:lnSpc>
                <a:spcPct val="90000"/>
              </a:lnSpc>
              <a:buClr>
                <a:srgbClr val="FF0000"/>
              </a:buClr>
              <a:buFont typeface="Wingdings" pitchFamily="2" charset="2"/>
              <a:buChar char="0"/>
            </a:pPr>
            <a:r>
              <a:rPr lang="tr-TR" sz="1800" dirty="0" smtClean="0"/>
              <a:t>Kıdemi </a:t>
            </a:r>
          </a:p>
          <a:p>
            <a:pPr lvl="3" eaLnBrk="1" hangingPunct="1">
              <a:lnSpc>
                <a:spcPct val="90000"/>
              </a:lnSpc>
              <a:buClr>
                <a:srgbClr val="FF0000"/>
              </a:buClr>
              <a:buFont typeface="Wingdings" pitchFamily="2" charset="2"/>
              <a:buChar char="0"/>
            </a:pPr>
            <a:r>
              <a:rPr lang="tr-TR" sz="1800" dirty="0" smtClean="0"/>
              <a:t>emekli olmayı planladığı tarih</a:t>
            </a:r>
          </a:p>
          <a:p>
            <a:pPr lvl="3" eaLnBrk="1" hangingPunct="1">
              <a:lnSpc>
                <a:spcPct val="90000"/>
              </a:lnSpc>
              <a:buClr>
                <a:srgbClr val="FF0000"/>
              </a:buClr>
              <a:buFont typeface="Wingdings" pitchFamily="2" charset="2"/>
              <a:buChar char="0"/>
            </a:pPr>
            <a:endParaRPr lang="tr-TR" dirty="0" smtClean="0"/>
          </a:p>
        </p:txBody>
      </p:sp>
      <p:sp>
        <p:nvSpPr>
          <p:cNvPr id="2" name="Başlık 1"/>
          <p:cNvSpPr>
            <a:spLocks noGrp="1"/>
          </p:cNvSpPr>
          <p:nvPr>
            <p:ph type="title"/>
          </p:nvPr>
        </p:nvSpPr>
        <p:spPr/>
        <p:txBody>
          <a:bodyPr/>
          <a:lstStyle/>
          <a:p>
            <a:r>
              <a:rPr lang="tr-TR" dirty="0" smtClean="0"/>
              <a:t>BECERİ ENVANTERİ</a:t>
            </a:r>
            <a:endParaRPr lang="tr-TR" dirty="0"/>
          </a:p>
        </p:txBody>
      </p:sp>
    </p:spTree>
    <p:extLst>
      <p:ext uri="{BB962C8B-B14F-4D97-AF65-F5344CB8AC3E}">
        <p14:creationId xmlns:p14="http://schemas.microsoft.com/office/powerpoint/2010/main" val="602937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F5A47892-F80E-4EE9-B7AC-DB2BBBF2FDDC}" type="slidenum">
              <a:rPr lang="tr-TR" smtClean="0">
                <a:latin typeface="Arial" charset="0"/>
              </a:rPr>
              <a:pPr/>
              <a:t>6</a:t>
            </a:fld>
            <a:endParaRPr lang="tr-TR" smtClean="0">
              <a:latin typeface="Arial" charset="0"/>
            </a:endParaRPr>
          </a:p>
        </p:txBody>
      </p:sp>
      <p:sp>
        <p:nvSpPr>
          <p:cNvPr id="23555" name="Rectangle 3"/>
          <p:cNvSpPr>
            <a:spLocks noGrp="1" noChangeArrowheads="1"/>
          </p:cNvSpPr>
          <p:nvPr>
            <p:ph type="body" idx="1"/>
          </p:nvPr>
        </p:nvSpPr>
        <p:spPr>
          <a:xfrm>
            <a:off x="457200" y="947738"/>
            <a:ext cx="8435975" cy="5721350"/>
          </a:xfrm>
        </p:spPr>
        <p:txBody>
          <a:bodyPr/>
          <a:lstStyle/>
          <a:p>
            <a:pPr algn="r" eaLnBrk="1" hangingPunct="1">
              <a:lnSpc>
                <a:spcPct val="80000"/>
              </a:lnSpc>
              <a:buClr>
                <a:srgbClr val="FF0000"/>
              </a:buClr>
              <a:buFont typeface="Wingdings" pitchFamily="2" charset="2"/>
              <a:buNone/>
            </a:pPr>
            <a:r>
              <a:rPr lang="tr-TR" sz="1600" dirty="0" smtClean="0"/>
              <a:t>Tarih</a:t>
            </a:r>
            <a:endParaRPr lang="tr-TR" sz="1600" b="1" dirty="0" smtClean="0"/>
          </a:p>
          <a:p>
            <a:pPr eaLnBrk="1" hangingPunct="1">
              <a:lnSpc>
                <a:spcPct val="80000"/>
              </a:lnSpc>
              <a:buClr>
                <a:srgbClr val="FF0000"/>
              </a:buClr>
              <a:buFont typeface="Wingdings" pitchFamily="2" charset="2"/>
              <a:buNone/>
            </a:pPr>
            <a:r>
              <a:rPr lang="tr-TR" sz="1800" b="1" dirty="0" smtClean="0">
                <a:solidFill>
                  <a:srgbClr val="0000CC"/>
                </a:solidFill>
              </a:rPr>
              <a:t>I.	BOLUM</a:t>
            </a:r>
            <a:r>
              <a:rPr lang="tr-TR" sz="1600" b="1" dirty="0" smtClean="0"/>
              <a:t>  </a:t>
            </a:r>
            <a:r>
              <a:rPr lang="tr-TR" sz="1600" dirty="0" smtClean="0"/>
              <a:t>[Bu bölüm insan kaynakları departmanı tarafından doldurulacaktır]</a:t>
            </a:r>
          </a:p>
          <a:p>
            <a:pPr eaLnBrk="1" hangingPunct="1">
              <a:lnSpc>
                <a:spcPct val="80000"/>
              </a:lnSpc>
              <a:buClr>
                <a:srgbClr val="FF0000"/>
              </a:buClr>
              <a:buFont typeface="Wingdings" pitchFamily="2" charset="2"/>
              <a:buChar char="q"/>
            </a:pPr>
            <a:r>
              <a:rPr lang="tr-TR" sz="1600" dirty="0" smtClean="0"/>
              <a:t>İsim:</a:t>
            </a:r>
          </a:p>
          <a:p>
            <a:pPr eaLnBrk="1" hangingPunct="1">
              <a:lnSpc>
                <a:spcPct val="80000"/>
              </a:lnSpc>
              <a:buClr>
                <a:srgbClr val="FF0000"/>
              </a:buClr>
              <a:buFont typeface="Wingdings" pitchFamily="2" charset="2"/>
              <a:buChar char="q"/>
            </a:pPr>
            <a:r>
              <a:rPr lang="tr-TR" sz="1600" dirty="0" err="1" smtClean="0"/>
              <a:t>İşgören</a:t>
            </a:r>
            <a:r>
              <a:rPr lang="tr-TR" sz="1600" dirty="0" smtClean="0"/>
              <a:t> </a:t>
            </a:r>
            <a:r>
              <a:rPr lang="tr-TR" sz="1600" dirty="0" err="1" smtClean="0"/>
              <a:t>no</a:t>
            </a:r>
            <a:r>
              <a:rPr lang="tr-TR" sz="1600" dirty="0" smtClean="0"/>
              <a:t>:</a:t>
            </a:r>
          </a:p>
          <a:p>
            <a:pPr eaLnBrk="1" hangingPunct="1">
              <a:lnSpc>
                <a:spcPct val="80000"/>
              </a:lnSpc>
              <a:buClr>
                <a:srgbClr val="FF0000"/>
              </a:buClr>
              <a:buFont typeface="Wingdings" pitchFamily="2" charset="2"/>
              <a:buChar char="q"/>
            </a:pPr>
            <a:r>
              <a:rPr lang="tr-TR" sz="1600" dirty="0" smtClean="0"/>
              <a:t>Çalıştığı bölüm:</a:t>
            </a:r>
          </a:p>
          <a:p>
            <a:pPr eaLnBrk="1" hangingPunct="1">
              <a:lnSpc>
                <a:spcPct val="80000"/>
              </a:lnSpc>
              <a:buClr>
                <a:srgbClr val="FF0000"/>
              </a:buClr>
              <a:buFont typeface="Wingdings" pitchFamily="2" charset="2"/>
              <a:buChar char="q"/>
            </a:pPr>
            <a:r>
              <a:rPr lang="tr-TR" sz="1600" dirty="0" smtClean="0"/>
              <a:t>Yaptığı işin unvanı:</a:t>
            </a:r>
          </a:p>
          <a:p>
            <a:pPr eaLnBrk="1" hangingPunct="1">
              <a:lnSpc>
                <a:spcPct val="80000"/>
              </a:lnSpc>
              <a:buClr>
                <a:srgbClr val="FF0000"/>
              </a:buClr>
              <a:buFont typeface="Wingdings" pitchFamily="2" charset="2"/>
              <a:buChar char="q"/>
            </a:pPr>
            <a:r>
              <a:rPr lang="tr-TR" sz="1600" dirty="0" smtClean="0"/>
              <a:t>Yaş:</a:t>
            </a:r>
          </a:p>
          <a:p>
            <a:pPr eaLnBrk="1" hangingPunct="1">
              <a:lnSpc>
                <a:spcPct val="80000"/>
              </a:lnSpc>
              <a:buClr>
                <a:srgbClr val="FF0000"/>
              </a:buClr>
              <a:buFont typeface="Wingdings" pitchFamily="2" charset="2"/>
              <a:buChar char="q"/>
            </a:pPr>
            <a:r>
              <a:rPr lang="tr-TR" sz="1600" dirty="0" smtClean="0"/>
              <a:t>A şirketinde çalışılan toplam süre:</a:t>
            </a:r>
          </a:p>
          <a:p>
            <a:pPr eaLnBrk="1" hangingPunct="1">
              <a:lnSpc>
                <a:spcPct val="80000"/>
              </a:lnSpc>
              <a:buClr>
                <a:srgbClr val="FF0000"/>
              </a:buClr>
              <a:buFont typeface="Wingdings" pitchFamily="2" charset="2"/>
              <a:buChar char="q"/>
            </a:pPr>
            <a:r>
              <a:rPr lang="tr-TR" sz="1600" dirty="0" smtClean="0"/>
              <a:t>Yapılan diğer işler:</a:t>
            </a:r>
          </a:p>
          <a:p>
            <a:pPr lvl="1" eaLnBrk="1" hangingPunct="1">
              <a:lnSpc>
                <a:spcPct val="80000"/>
              </a:lnSpc>
              <a:buClr>
                <a:srgbClr val="FF0000"/>
              </a:buClr>
              <a:buFont typeface="Wingdings" pitchFamily="2" charset="2"/>
              <a:buChar char="q"/>
            </a:pPr>
            <a:r>
              <a:rPr lang="tr-TR" sz="1400" dirty="0" smtClean="0"/>
              <a:t>A şirketinde:			Unvanı:		Süre:</a:t>
            </a:r>
          </a:p>
          <a:p>
            <a:pPr lvl="1" eaLnBrk="1" hangingPunct="1">
              <a:lnSpc>
                <a:spcPct val="80000"/>
              </a:lnSpc>
              <a:buClr>
                <a:srgbClr val="FF0000"/>
              </a:buClr>
              <a:buFont typeface="Wingdings" pitchFamily="2" charset="2"/>
              <a:buChar char="q"/>
            </a:pPr>
            <a:r>
              <a:rPr lang="tr-TR" sz="1400" dirty="0" smtClean="0"/>
              <a:t>Diğer işletmeler:		Unvanı:		Süre:</a:t>
            </a:r>
            <a:endParaRPr lang="en-US" sz="1400" b="1" dirty="0" smtClean="0"/>
          </a:p>
          <a:p>
            <a:pPr eaLnBrk="1" hangingPunct="1">
              <a:lnSpc>
                <a:spcPct val="80000"/>
              </a:lnSpc>
              <a:buClr>
                <a:srgbClr val="FF0000"/>
              </a:buClr>
              <a:buFont typeface="Wingdings" pitchFamily="2" charset="2"/>
              <a:buNone/>
            </a:pPr>
            <a:r>
              <a:rPr lang="tr-TR" sz="1600" b="1" dirty="0" smtClean="0"/>
              <a:t>	</a:t>
            </a:r>
          </a:p>
          <a:p>
            <a:pPr eaLnBrk="1" hangingPunct="1">
              <a:lnSpc>
                <a:spcPct val="80000"/>
              </a:lnSpc>
              <a:buClr>
                <a:srgbClr val="FF0000"/>
              </a:buClr>
              <a:buFont typeface="Wingdings" pitchFamily="2" charset="2"/>
              <a:buNone/>
            </a:pPr>
            <a:r>
              <a:rPr lang="en-US" sz="1800" b="1" dirty="0" smtClean="0">
                <a:solidFill>
                  <a:srgbClr val="0000CC"/>
                </a:solidFill>
              </a:rPr>
              <a:t>II.	</a:t>
            </a:r>
            <a:r>
              <a:rPr lang="tr-TR" sz="1800" b="1" dirty="0" smtClean="0">
                <a:solidFill>
                  <a:srgbClr val="0000CC"/>
                </a:solidFill>
              </a:rPr>
              <a:t>BOLÜM</a:t>
            </a:r>
            <a:r>
              <a:rPr lang="tr-TR" sz="1600" b="1" dirty="0" smtClean="0"/>
              <a:t> </a:t>
            </a:r>
            <a:r>
              <a:rPr lang="tr-TR" sz="1600" dirty="0" smtClean="0"/>
              <a:t>[Bu kısım </a:t>
            </a:r>
            <a:r>
              <a:rPr lang="tr-TR" sz="1600" dirty="0" err="1" smtClean="0"/>
              <a:t>işgören</a:t>
            </a:r>
            <a:r>
              <a:rPr lang="tr-TR" sz="1600" dirty="0" smtClean="0"/>
              <a:t> tarafından doldurulacaktır]</a:t>
            </a:r>
          </a:p>
          <a:p>
            <a:pPr eaLnBrk="1" hangingPunct="1">
              <a:lnSpc>
                <a:spcPct val="80000"/>
              </a:lnSpc>
              <a:buClr>
                <a:srgbClr val="FF0000"/>
              </a:buClr>
              <a:buFont typeface="Wingdings" pitchFamily="2" charset="2"/>
              <a:buChar char="q"/>
            </a:pPr>
            <a:r>
              <a:rPr lang="tr-TR" sz="1600" b="1" dirty="0" smtClean="0"/>
              <a:t>Özel Beceriler</a:t>
            </a:r>
            <a:r>
              <a:rPr lang="tr-TR" sz="1600" dirty="0" smtClean="0"/>
              <a:t>: Mevcut işinizde kullanıyor olmasanız da sahip olduğunuz özel</a:t>
            </a:r>
            <a:br>
              <a:rPr lang="tr-TR" sz="1600" dirty="0" smtClean="0"/>
            </a:br>
            <a:r>
              <a:rPr lang="tr-TR" sz="1600" dirty="0" smtClean="0"/>
              <a:t>beceriler varsa lütfen belirtiniz. Kullanmakta deneyimli olduğunuz araç gereç ve</a:t>
            </a:r>
            <a:br>
              <a:rPr lang="tr-TR" sz="1600" dirty="0" smtClean="0"/>
            </a:br>
            <a:r>
              <a:rPr lang="tr-TR" sz="1600" dirty="0" smtClean="0"/>
              <a:t>makinelerin isimlerini belirtiniz.</a:t>
            </a:r>
          </a:p>
          <a:p>
            <a:pPr eaLnBrk="1" hangingPunct="1">
              <a:lnSpc>
                <a:spcPct val="80000"/>
              </a:lnSpc>
              <a:buClr>
                <a:srgbClr val="FF0000"/>
              </a:buClr>
              <a:buFont typeface="Wingdings" pitchFamily="2" charset="2"/>
              <a:buChar char="q"/>
            </a:pPr>
            <a:r>
              <a:rPr lang="tr-TR" sz="1600" b="1" dirty="0" smtClean="0"/>
              <a:t>Beceriler</a:t>
            </a:r>
            <a:r>
              <a:rPr lang="tr-TR" sz="1600" dirty="0" smtClean="0"/>
              <a:t>:</a:t>
            </a:r>
          </a:p>
          <a:p>
            <a:pPr lvl="1" eaLnBrk="1" hangingPunct="1">
              <a:lnSpc>
                <a:spcPct val="80000"/>
              </a:lnSpc>
              <a:buClr>
                <a:srgbClr val="FF0000"/>
              </a:buClr>
              <a:buFont typeface="Wingdings" pitchFamily="2" charset="2"/>
              <a:buChar char="q"/>
            </a:pPr>
            <a:r>
              <a:rPr lang="tr-TR" sz="1400" dirty="0" smtClean="0"/>
              <a:t>	Lisan:		Konuşma:		Anlama:		Yazma:</a:t>
            </a:r>
          </a:p>
          <a:p>
            <a:pPr lvl="1" eaLnBrk="1" hangingPunct="1">
              <a:lnSpc>
                <a:spcPct val="80000"/>
              </a:lnSpc>
              <a:buClr>
                <a:srgbClr val="FF0000"/>
              </a:buClr>
              <a:buFont typeface="Wingdings" pitchFamily="2" charset="2"/>
              <a:buChar char="q"/>
            </a:pPr>
            <a:r>
              <a:rPr lang="tr-TR" sz="1400" dirty="0" smtClean="0"/>
              <a:t>	Makineler:</a:t>
            </a:r>
          </a:p>
          <a:p>
            <a:pPr lvl="1" eaLnBrk="1" hangingPunct="1">
              <a:lnSpc>
                <a:spcPct val="80000"/>
              </a:lnSpc>
              <a:buClr>
                <a:srgbClr val="FF0000"/>
              </a:buClr>
              <a:buFont typeface="Wingdings" pitchFamily="2" charset="2"/>
              <a:buChar char="q"/>
            </a:pPr>
            <a:r>
              <a:rPr lang="tr-TR" sz="1400" dirty="0" smtClean="0"/>
              <a:t>	Aletler:</a:t>
            </a:r>
          </a:p>
          <a:p>
            <a:pPr eaLnBrk="1" hangingPunct="1">
              <a:lnSpc>
                <a:spcPct val="80000"/>
              </a:lnSpc>
              <a:buClr>
                <a:srgbClr val="FF0000"/>
              </a:buClr>
              <a:buFont typeface="Wingdings" pitchFamily="2" charset="2"/>
              <a:buChar char="q"/>
            </a:pPr>
            <a:r>
              <a:rPr lang="tr-TR" sz="1600" b="1" dirty="0" smtClean="0"/>
              <a:t>Görevler</a:t>
            </a:r>
            <a:r>
              <a:rPr lang="tr-TR" sz="1600" dirty="0" smtClean="0"/>
              <a:t>: Bulunduğunuz pozisyonda ki görevinizi anlatınız.</a:t>
            </a:r>
          </a:p>
          <a:p>
            <a:pPr eaLnBrk="1" hangingPunct="1">
              <a:lnSpc>
                <a:spcPct val="80000"/>
              </a:lnSpc>
              <a:buClr>
                <a:srgbClr val="FF0000"/>
              </a:buClr>
              <a:buFont typeface="Wingdings" pitchFamily="2" charset="2"/>
              <a:buChar char="q"/>
            </a:pPr>
            <a:r>
              <a:rPr lang="tr-TR" sz="1600" b="1" dirty="0" smtClean="0"/>
              <a:t>Sorumluluklar</a:t>
            </a:r>
            <a:r>
              <a:rPr lang="tr-TR" sz="1600" dirty="0" smtClean="0"/>
              <a:t>. Mevcut görevinizin kapsadığı sorumlulukları anlatınız.</a:t>
            </a:r>
          </a:p>
          <a:p>
            <a:pPr eaLnBrk="1" hangingPunct="1">
              <a:lnSpc>
                <a:spcPct val="80000"/>
              </a:lnSpc>
              <a:buClr>
                <a:srgbClr val="FF0000"/>
              </a:buClr>
              <a:buFont typeface="Wingdings" pitchFamily="2" charset="2"/>
              <a:buChar char="q"/>
            </a:pPr>
            <a:r>
              <a:rPr lang="tr-TR" sz="1600" b="1" dirty="0" smtClean="0"/>
              <a:t>Öğrenim Durumunuz</a:t>
            </a:r>
            <a:r>
              <a:rPr lang="tr-TR" sz="1600" dirty="0" smtClean="0"/>
              <a:t>   İlk [ ]	Orta [ ]	Lise [ ]	Yüksek [ ] Katıldığınız kurs ve seminerler:</a:t>
            </a:r>
          </a:p>
        </p:txBody>
      </p:sp>
      <p:sp>
        <p:nvSpPr>
          <p:cNvPr id="23556" name="Rectangle 4"/>
          <p:cNvSpPr>
            <a:spLocks noGrp="1" noChangeArrowheads="1"/>
          </p:cNvSpPr>
          <p:nvPr>
            <p:ph type="title"/>
          </p:nvPr>
        </p:nvSpPr>
        <p:spPr>
          <a:xfrm>
            <a:off x="457200" y="274638"/>
            <a:ext cx="8229600" cy="561975"/>
          </a:xfrm>
          <a:solidFill>
            <a:srgbClr val="FF0000"/>
          </a:solidFill>
        </p:spPr>
        <p:txBody>
          <a:bodyPr>
            <a:normAutofit fontScale="90000"/>
          </a:bodyPr>
          <a:lstStyle/>
          <a:p>
            <a:pPr eaLnBrk="1" hangingPunct="1"/>
            <a:r>
              <a:rPr lang="tr-TR" sz="3200" b="1" dirty="0" smtClean="0">
                <a:solidFill>
                  <a:schemeClr val="bg1"/>
                </a:solidFill>
              </a:rPr>
              <a:t>İşgücü Beceri Envanteri formu</a:t>
            </a:r>
            <a:endParaRPr lang="tr-TR" sz="2000" dirty="0" smtClean="0">
              <a:solidFill>
                <a:schemeClr val="bg1"/>
              </a:solidFill>
            </a:endParaRPr>
          </a:p>
        </p:txBody>
      </p:sp>
    </p:spTree>
    <p:extLst>
      <p:ext uri="{BB962C8B-B14F-4D97-AF65-F5344CB8AC3E}">
        <p14:creationId xmlns:p14="http://schemas.microsoft.com/office/powerpoint/2010/main" val="2659741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p>
            <a:fld id="{B5B78E4C-210E-4273-9D7A-3212B01CC568}" type="slidenum">
              <a:rPr lang="tr-TR" smtClean="0">
                <a:latin typeface="Arial" charset="0"/>
              </a:rPr>
              <a:pPr/>
              <a:t>7</a:t>
            </a:fld>
            <a:endParaRPr lang="tr-TR" smtClean="0">
              <a:latin typeface="Arial" charset="0"/>
            </a:endParaRPr>
          </a:p>
        </p:txBody>
      </p:sp>
      <p:sp>
        <p:nvSpPr>
          <p:cNvPr id="24579" name="Rectangle 3"/>
          <p:cNvSpPr>
            <a:spLocks noGrp="1" noChangeArrowheads="1"/>
          </p:cNvSpPr>
          <p:nvPr>
            <p:ph type="body" idx="1"/>
          </p:nvPr>
        </p:nvSpPr>
        <p:spPr>
          <a:xfrm>
            <a:off x="457200" y="476250"/>
            <a:ext cx="8435975" cy="5649913"/>
          </a:xfrm>
        </p:spPr>
        <p:txBody>
          <a:bodyPr/>
          <a:lstStyle/>
          <a:p>
            <a:pPr eaLnBrk="1" hangingPunct="1">
              <a:lnSpc>
                <a:spcPct val="90000"/>
              </a:lnSpc>
              <a:buClr>
                <a:srgbClr val="FF0000"/>
              </a:buClr>
              <a:buFont typeface="Wingdings" pitchFamily="2" charset="2"/>
              <a:buNone/>
            </a:pPr>
            <a:r>
              <a:rPr lang="en-US" sz="2400" b="1" smtClean="0">
                <a:solidFill>
                  <a:srgbClr val="0000CC"/>
                </a:solidFill>
              </a:rPr>
              <a:t>III.	</a:t>
            </a:r>
            <a:r>
              <a:rPr lang="tr-TR" sz="2400" b="1" smtClean="0">
                <a:solidFill>
                  <a:srgbClr val="0000CC"/>
                </a:solidFill>
              </a:rPr>
              <a:t>BÖLÜM</a:t>
            </a:r>
            <a:r>
              <a:rPr lang="tr-TR" sz="2400" b="1" smtClean="0"/>
              <a:t> </a:t>
            </a:r>
            <a:r>
              <a:rPr lang="tr-TR" sz="1800" i="1" smtClean="0"/>
              <a:t>[Bu kısım İnsan Kaynakları departmanı tarafından işgörenin çalıştığı departmanın yöneticisinden alınacak bilgi doğrultusunda doldurulacaktır]</a:t>
            </a:r>
          </a:p>
          <a:p>
            <a:pPr eaLnBrk="1" hangingPunct="1">
              <a:lnSpc>
                <a:spcPct val="90000"/>
              </a:lnSpc>
              <a:buClr>
                <a:srgbClr val="FF0000"/>
              </a:buClr>
              <a:buFont typeface="Wingdings" pitchFamily="2" charset="2"/>
              <a:buChar char="q"/>
            </a:pPr>
            <a:endParaRPr lang="tr-TR" sz="2000" b="1" smtClean="0"/>
          </a:p>
          <a:p>
            <a:pPr eaLnBrk="1" hangingPunct="1">
              <a:lnSpc>
                <a:spcPct val="90000"/>
              </a:lnSpc>
              <a:buClr>
                <a:srgbClr val="FF0000"/>
              </a:buClr>
              <a:buFont typeface="Wingdings" pitchFamily="2" charset="2"/>
              <a:buChar char="q"/>
            </a:pPr>
            <a:r>
              <a:rPr lang="tr-TR" sz="2000" b="1" smtClean="0"/>
              <a:t>İşgörenin performansının genel değerlendirmesi:</a:t>
            </a:r>
          </a:p>
          <a:p>
            <a:pPr eaLnBrk="1" hangingPunct="1">
              <a:lnSpc>
                <a:spcPct val="90000"/>
              </a:lnSpc>
              <a:buClr>
                <a:srgbClr val="FF0000"/>
              </a:buClr>
              <a:buFont typeface="Wingdings" pitchFamily="2" charset="2"/>
              <a:buChar char="q"/>
            </a:pPr>
            <a:r>
              <a:rPr lang="tr-TR" sz="2000" b="1" smtClean="0"/>
              <a:t>İşgörenin olası bir terfiye ne derece hazır olduğuyla ilgili görüşler:</a:t>
            </a:r>
          </a:p>
          <a:p>
            <a:pPr eaLnBrk="1" hangingPunct="1">
              <a:lnSpc>
                <a:spcPct val="90000"/>
              </a:lnSpc>
              <a:buClr>
                <a:srgbClr val="FF0000"/>
              </a:buClr>
              <a:buFont typeface="Wingdings" pitchFamily="2" charset="2"/>
              <a:buChar char="q"/>
            </a:pPr>
            <a:endParaRPr lang="tr-TR" sz="2000" b="1" smtClean="0"/>
          </a:p>
          <a:p>
            <a:pPr eaLnBrk="1" hangingPunct="1">
              <a:lnSpc>
                <a:spcPct val="90000"/>
              </a:lnSpc>
              <a:buClr>
                <a:srgbClr val="FF0000"/>
              </a:buClr>
              <a:buFont typeface="Wingdings" pitchFamily="2" charset="2"/>
              <a:buChar char="q"/>
            </a:pPr>
            <a:r>
              <a:rPr lang="tr-TR" sz="2000" b="1" smtClean="0"/>
              <a:t>İşgörenin geliştirmesi gereken yönleri:</a:t>
            </a:r>
          </a:p>
          <a:p>
            <a:pPr eaLnBrk="1" hangingPunct="1">
              <a:lnSpc>
                <a:spcPct val="90000"/>
              </a:lnSpc>
              <a:buClr>
                <a:srgbClr val="FF0000"/>
              </a:buClr>
              <a:buFont typeface="Wingdings" pitchFamily="2" charset="2"/>
              <a:buNone/>
            </a:pPr>
            <a:r>
              <a:rPr lang="tr-TR" sz="2400" smtClean="0"/>
              <a:t>Amirin imzası:	Tarih:</a:t>
            </a:r>
          </a:p>
          <a:p>
            <a:pPr eaLnBrk="1" hangingPunct="1">
              <a:lnSpc>
                <a:spcPct val="90000"/>
              </a:lnSpc>
              <a:buClr>
                <a:srgbClr val="FF0000"/>
              </a:buClr>
              <a:buFont typeface="Wingdings" pitchFamily="2" charset="2"/>
              <a:buChar char="q"/>
            </a:pPr>
            <a:endParaRPr lang="en-US" sz="2400" b="1" smtClean="0"/>
          </a:p>
          <a:p>
            <a:pPr eaLnBrk="1" hangingPunct="1">
              <a:lnSpc>
                <a:spcPct val="90000"/>
              </a:lnSpc>
              <a:buClr>
                <a:srgbClr val="FF0000"/>
              </a:buClr>
              <a:buFont typeface="Wingdings" pitchFamily="2" charset="2"/>
              <a:buNone/>
            </a:pPr>
            <a:r>
              <a:rPr lang="en-US" sz="2400" b="1" smtClean="0">
                <a:solidFill>
                  <a:srgbClr val="0000CC"/>
                </a:solidFill>
              </a:rPr>
              <a:t>IV.</a:t>
            </a:r>
            <a:r>
              <a:rPr lang="tr-TR" sz="2400" b="1" smtClean="0">
                <a:solidFill>
                  <a:srgbClr val="0000CC"/>
                </a:solidFill>
              </a:rPr>
              <a:t>BÖLÜM</a:t>
            </a:r>
            <a:r>
              <a:rPr lang="tr-TR" sz="2400" b="1" smtClean="0"/>
              <a:t> </a:t>
            </a:r>
            <a:r>
              <a:rPr lang="tr-TR" sz="1800" i="1" smtClean="0"/>
              <a:t>[Bu kısım insan Kaynakları departmanı tarafından doldurulacaktır]</a:t>
            </a:r>
          </a:p>
          <a:p>
            <a:pPr eaLnBrk="1" hangingPunct="1">
              <a:lnSpc>
                <a:spcPct val="90000"/>
              </a:lnSpc>
              <a:buClr>
                <a:srgbClr val="FF0000"/>
              </a:buClr>
              <a:buFont typeface="Wingdings" pitchFamily="2" charset="2"/>
              <a:buChar char="q"/>
            </a:pPr>
            <a:r>
              <a:rPr lang="tr-TR" sz="2000" smtClean="0"/>
              <a:t>İşgörenin geçmiş son iki dönemlik performans değerlendirmesi bu forma eklendi mi?</a:t>
            </a:r>
          </a:p>
          <a:p>
            <a:pPr eaLnBrk="1" hangingPunct="1">
              <a:lnSpc>
                <a:spcPct val="90000"/>
              </a:lnSpc>
              <a:buClr>
                <a:srgbClr val="FF0000"/>
              </a:buClr>
              <a:buFont typeface="Wingdings" pitchFamily="2" charset="2"/>
              <a:buChar char="q"/>
            </a:pPr>
            <a:r>
              <a:rPr lang="tr-TR" sz="1800" smtClean="0"/>
              <a:t>	Evet [ ]		Hayır [ ]</a:t>
            </a:r>
          </a:p>
          <a:p>
            <a:pPr eaLnBrk="1" hangingPunct="1">
              <a:lnSpc>
                <a:spcPct val="90000"/>
              </a:lnSpc>
              <a:buClr>
                <a:srgbClr val="FF0000"/>
              </a:buClr>
              <a:buFont typeface="Wingdings" pitchFamily="2" charset="2"/>
              <a:buChar char="q"/>
            </a:pPr>
            <a:endParaRPr lang="tr-TR" sz="1800" smtClean="0"/>
          </a:p>
          <a:p>
            <a:pPr eaLnBrk="1" hangingPunct="1">
              <a:lnSpc>
                <a:spcPct val="90000"/>
              </a:lnSpc>
              <a:buClr>
                <a:srgbClr val="FF0000"/>
              </a:buClr>
              <a:buFont typeface="Wingdings" pitchFamily="2" charset="2"/>
              <a:buNone/>
            </a:pPr>
            <a:r>
              <a:rPr lang="tr-TR" sz="2400" smtClean="0"/>
              <a:t>Bu formu hazırlayanın imzası		Tarih:</a:t>
            </a:r>
          </a:p>
        </p:txBody>
      </p:sp>
    </p:spTree>
    <p:extLst>
      <p:ext uri="{BB962C8B-B14F-4D97-AF65-F5344CB8AC3E}">
        <p14:creationId xmlns:p14="http://schemas.microsoft.com/office/powerpoint/2010/main" val="2459081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ÖRGÜT İÇİ KAYNAKLAR</a:t>
            </a:r>
            <a:endParaRPr lang="tr-TR" dirty="0"/>
          </a:p>
        </p:txBody>
      </p:sp>
      <p:sp>
        <p:nvSpPr>
          <p:cNvPr id="3" name="İçerik Yer Tutucusu 2"/>
          <p:cNvSpPr>
            <a:spLocks noGrp="1"/>
          </p:cNvSpPr>
          <p:nvPr>
            <p:ph idx="1"/>
          </p:nvPr>
        </p:nvSpPr>
        <p:spPr/>
        <p:txBody>
          <a:bodyPr/>
          <a:lstStyle/>
          <a:p>
            <a:r>
              <a:rPr lang="tr-TR" dirty="0" smtClean="0"/>
              <a:t>AÇIK İŞLER BİLDİRİMİ:</a:t>
            </a:r>
          </a:p>
          <a:p>
            <a:pPr lvl="1"/>
            <a:r>
              <a:rPr lang="tr-TR" dirty="0" smtClean="0"/>
              <a:t>İLAN PANOSU VEYA BÜLTENLER ARACILIĞIYLA AÇIK İŞLER HAKKINDA BİLGİ VERİLİR.</a:t>
            </a:r>
          </a:p>
          <a:p>
            <a:pPr lvl="1"/>
            <a:r>
              <a:rPr lang="tr-TR" dirty="0" smtClean="0"/>
              <a:t>TÜM ÇALIŞANLARIN BOŞ POZİSYONA ADAY OLMASI İMKANI SAĞLANIR.</a:t>
            </a:r>
          </a:p>
          <a:p>
            <a:pPr marL="457200" lvl="1" indent="0" algn="ctr">
              <a:buNone/>
            </a:pPr>
            <a:r>
              <a:rPr lang="tr-TR" b="1" u="sng" dirty="0" smtClean="0">
                <a:solidFill>
                  <a:srgbClr val="FF0000"/>
                </a:solidFill>
              </a:rPr>
              <a:t>SORU:</a:t>
            </a:r>
          </a:p>
          <a:p>
            <a:pPr marL="457200" lvl="1" indent="0" algn="ctr">
              <a:buNone/>
            </a:pPr>
            <a:r>
              <a:rPr lang="tr-TR" b="1" u="sng" dirty="0" smtClean="0">
                <a:solidFill>
                  <a:srgbClr val="FF0000"/>
                </a:solidFill>
              </a:rPr>
              <a:t>HANGİ İK İLKESİ KULLANILMIŞ OLUR?</a:t>
            </a:r>
            <a:endParaRPr lang="tr-TR" b="1" u="sng" dirty="0">
              <a:solidFill>
                <a:srgbClr val="FF0000"/>
              </a:solidFill>
            </a:endParaRPr>
          </a:p>
        </p:txBody>
      </p:sp>
    </p:spTree>
    <p:extLst>
      <p:ext uri="{BB962C8B-B14F-4D97-AF65-F5344CB8AC3E}">
        <p14:creationId xmlns:p14="http://schemas.microsoft.com/office/powerpoint/2010/main" val="3032873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ÖRGÜT İÇİ KAYNAKLAR</a:t>
            </a:r>
          </a:p>
        </p:txBody>
      </p:sp>
      <p:sp>
        <p:nvSpPr>
          <p:cNvPr id="3" name="Metin Yer Tutucusu 2"/>
          <p:cNvSpPr>
            <a:spLocks noGrp="1"/>
          </p:cNvSpPr>
          <p:nvPr>
            <p:ph type="body" idx="1"/>
          </p:nvPr>
        </p:nvSpPr>
        <p:spPr>
          <a:xfrm>
            <a:off x="467544" y="1556792"/>
            <a:ext cx="4040188" cy="639762"/>
          </a:xfrm>
        </p:spPr>
        <p:txBody>
          <a:bodyPr>
            <a:normAutofit fontScale="32500" lnSpcReduction="20000"/>
          </a:bodyPr>
          <a:lstStyle/>
          <a:p>
            <a:endParaRPr lang="tr-TR" dirty="0" smtClean="0"/>
          </a:p>
          <a:p>
            <a:endParaRPr lang="tr-TR" dirty="0"/>
          </a:p>
          <a:p>
            <a:r>
              <a:rPr lang="tr-TR" sz="5500" dirty="0" smtClean="0"/>
              <a:t>AVANTAJLARI</a:t>
            </a:r>
            <a:r>
              <a:rPr lang="tr-TR" sz="5100" dirty="0"/>
              <a:t>:</a:t>
            </a:r>
          </a:p>
          <a:p>
            <a:endParaRPr lang="tr-TR" dirty="0"/>
          </a:p>
        </p:txBody>
      </p:sp>
      <p:sp>
        <p:nvSpPr>
          <p:cNvPr id="4" name="İçerik Yer Tutucusu 3"/>
          <p:cNvSpPr>
            <a:spLocks noGrp="1"/>
          </p:cNvSpPr>
          <p:nvPr>
            <p:ph sz="half" idx="2"/>
          </p:nvPr>
        </p:nvSpPr>
        <p:spPr/>
        <p:txBody>
          <a:bodyPr/>
          <a:lstStyle/>
          <a:p>
            <a:pPr lvl="1"/>
            <a:r>
              <a:rPr lang="tr-TR" dirty="0"/>
              <a:t>ÇALIŞAN MOTİVASYONI ARTAR</a:t>
            </a:r>
          </a:p>
          <a:p>
            <a:pPr lvl="1"/>
            <a:r>
              <a:rPr lang="tr-TR" dirty="0"/>
              <a:t>ÇALIŞANLARIN TANINMASINI SAĞLAR.</a:t>
            </a:r>
          </a:p>
          <a:p>
            <a:pPr lvl="1"/>
            <a:r>
              <a:rPr lang="tr-TR" dirty="0"/>
              <a:t>AZA ZAMAN-EKONOMİK YÖNTEM</a:t>
            </a:r>
          </a:p>
          <a:p>
            <a:pPr lvl="1"/>
            <a:r>
              <a:rPr lang="tr-TR" dirty="0"/>
              <a:t>YÖNETİM-ÇALIŞAN İŞBİRLİĞİ</a:t>
            </a:r>
          </a:p>
          <a:p>
            <a:endParaRPr lang="tr-TR" dirty="0"/>
          </a:p>
        </p:txBody>
      </p:sp>
      <p:sp>
        <p:nvSpPr>
          <p:cNvPr id="5" name="Metin Yer Tutucusu 4"/>
          <p:cNvSpPr>
            <a:spLocks noGrp="1"/>
          </p:cNvSpPr>
          <p:nvPr>
            <p:ph type="body" sz="quarter" idx="3"/>
          </p:nvPr>
        </p:nvSpPr>
        <p:spPr/>
        <p:txBody>
          <a:bodyPr/>
          <a:lstStyle/>
          <a:p>
            <a:r>
              <a:rPr lang="tr-TR" sz="1800" dirty="0" smtClean="0"/>
              <a:t>DEZAVANTAJLARI</a:t>
            </a:r>
            <a:endParaRPr lang="tr-TR" sz="1800" dirty="0"/>
          </a:p>
        </p:txBody>
      </p:sp>
      <p:sp>
        <p:nvSpPr>
          <p:cNvPr id="6" name="İçerik Yer Tutucusu 5"/>
          <p:cNvSpPr>
            <a:spLocks noGrp="1"/>
          </p:cNvSpPr>
          <p:nvPr>
            <p:ph sz="quarter" idx="4"/>
          </p:nvPr>
        </p:nvSpPr>
        <p:spPr/>
        <p:txBody>
          <a:bodyPr/>
          <a:lstStyle/>
          <a:p>
            <a:pPr lvl="1"/>
            <a:r>
              <a:rPr lang="tr-TR" dirty="0" smtClean="0"/>
              <a:t>YENİ FİKİRLER (-)</a:t>
            </a:r>
          </a:p>
          <a:p>
            <a:pPr lvl="1"/>
            <a:r>
              <a:rPr lang="tr-TR" dirty="0" smtClean="0"/>
              <a:t>HER ZMAAN ARANILAN NİTLEİKTEKİ ÇALIŞAN ÖRGÜT İÇİNDE OLMAYABİLİR.</a:t>
            </a:r>
            <a:endParaRPr lang="tr-TR" dirty="0"/>
          </a:p>
        </p:txBody>
      </p:sp>
    </p:spTree>
    <p:extLst>
      <p:ext uri="{BB962C8B-B14F-4D97-AF65-F5344CB8AC3E}">
        <p14:creationId xmlns:p14="http://schemas.microsoft.com/office/powerpoint/2010/main" val="352847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874</Words>
  <Application>Microsoft Office PowerPoint</Application>
  <PresentationFormat>Ekran Gösterisi (4:3)</PresentationFormat>
  <Paragraphs>201</Paragraphs>
  <Slides>38</Slides>
  <Notes>2</Notes>
  <HiddenSlides>0</HiddenSlides>
  <MMClips>0</MMClips>
  <ScaleCrop>false</ScaleCrop>
  <HeadingPairs>
    <vt:vector size="4" baseType="variant">
      <vt:variant>
        <vt:lpstr>Tema</vt:lpstr>
      </vt:variant>
      <vt:variant>
        <vt:i4>1</vt:i4>
      </vt:variant>
      <vt:variant>
        <vt:lpstr>Slayt Başlıkları</vt:lpstr>
      </vt:variant>
      <vt:variant>
        <vt:i4>38</vt:i4>
      </vt:variant>
    </vt:vector>
  </HeadingPairs>
  <TitlesOfParts>
    <vt:vector size="39" baseType="lpstr">
      <vt:lpstr>Ofis Teması</vt:lpstr>
      <vt:lpstr>SAĞLIK İŞLETMELERİNDE İNSAN KAYNAKLARI YÖNETİMİ</vt:lpstr>
      <vt:lpstr>İNSAN KAYNAĞI SAĞLAMA SÜRECİ</vt:lpstr>
      <vt:lpstr>İNSAN KAYNAĞI SAĞLAMA SÜRECİ</vt:lpstr>
      <vt:lpstr>ÖRGÜT İÇİ KAYNAKLAR</vt:lpstr>
      <vt:lpstr>BECERİ ENVANTERİ</vt:lpstr>
      <vt:lpstr>İşgücü Beceri Envanteri formu</vt:lpstr>
      <vt:lpstr>PowerPoint Sunusu</vt:lpstr>
      <vt:lpstr>ÖRGÜT İÇİ KAYNAKLAR</vt:lpstr>
      <vt:lpstr>ÖRGÜT İÇİ KAYNAKLAR</vt:lpstr>
      <vt:lpstr>ÖRGÜT DIŞI KAYNAKLAR</vt:lpstr>
      <vt:lpstr>ÖRGÜT DIŞI KAYNAKLAR</vt:lpstr>
      <vt:lpstr>İŞSİZLİK SİGORTASI</vt:lpstr>
      <vt:lpstr>İŞSİZLİK SİGORTASI</vt:lpstr>
      <vt:lpstr>İŞSİZLİK SİGORTASI</vt:lpstr>
      <vt:lpstr>PowerPoint Sunusu</vt:lpstr>
      <vt:lpstr>Düzensiz başvurular</vt:lpstr>
      <vt:lpstr>Meslek birlikleri</vt:lpstr>
      <vt:lpstr>okullar</vt:lpstr>
      <vt:lpstr>Gazete ilanları (sarı sayfalar)</vt:lpstr>
      <vt:lpstr>Gazete ilanları</vt:lpstr>
      <vt:lpstr>Personel tavsiyeleri</vt:lpstr>
      <vt:lpstr>internet</vt:lpstr>
      <vt:lpstr>Beyin avcıları</vt:lpstr>
      <vt:lpstr>Dış kaynaklardan işgören sağlamanın yararları</vt:lpstr>
      <vt:lpstr>Dış kaynaklardan işgören sağlamanın sakıncaları</vt:lpstr>
      <vt:lpstr>PERSONEL SEÇME SÜRECİ</vt:lpstr>
      <vt:lpstr>Personel seçme araçları</vt:lpstr>
      <vt:lpstr>Personel seçme araçları</vt:lpstr>
      <vt:lpstr>Personel seçme araçları</vt:lpstr>
      <vt:lpstr>Personel Hareketliliğinin Kapsamı</vt:lpstr>
      <vt:lpstr>PowerPoint Sunusu</vt:lpstr>
      <vt:lpstr>Personel Hareketliliğinin Faydaları</vt:lpstr>
      <vt:lpstr>Yükseltme</vt:lpstr>
      <vt:lpstr>Yükseltmede Önemli Konular</vt:lpstr>
      <vt:lpstr>Transfer </vt:lpstr>
      <vt:lpstr>Rütbe Düşürümü</vt:lpstr>
      <vt:lpstr>İşten Çıkarma</vt:lpstr>
      <vt:lpstr>İşten Çıkarma Yolları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40</cp:revision>
  <dcterms:created xsi:type="dcterms:W3CDTF">2015-11-01T11:02:13Z</dcterms:created>
  <dcterms:modified xsi:type="dcterms:W3CDTF">2015-11-30T06:45:24Z</dcterms:modified>
</cp:coreProperties>
</file>