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70" r:id="rId15"/>
    <p:sldId id="284" r:id="rId16"/>
    <p:sldId id="271" r:id="rId17"/>
    <p:sldId id="272" r:id="rId18"/>
    <p:sldId id="273" r:id="rId19"/>
    <p:sldId id="285" r:id="rId20"/>
    <p:sldId id="279" r:id="rId21"/>
    <p:sldId id="283" r:id="rId22"/>
    <p:sldId id="291" r:id="rId23"/>
    <p:sldId id="274" r:id="rId24"/>
    <p:sldId id="276" r:id="rId25"/>
    <p:sldId id="277" r:id="rId26"/>
    <p:sldId id="278" r:id="rId27"/>
    <p:sldId id="280" r:id="rId28"/>
    <p:sldId id="281" r:id="rId29"/>
    <p:sldId id="282" r:id="rId30"/>
    <p:sldId id="288" r:id="rId31"/>
    <p:sldId id="289" r:id="rId32"/>
    <p:sldId id="287" r:id="rId33"/>
    <p:sldId id="290" r:id="rId34"/>
    <p:sldId id="286"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50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11.10.2016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11.10.2016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11.10.2016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11.10.2016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11.10.2016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11.10.2016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11.10.2016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11.10.2016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csgb.gov.tr/media/2053/mobbing_2014.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canaktan.org/yonetim/psikolojik-siddet/turler.htm#_ftn2"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SAĞLIK İŞLETMELERİNDE İNSAN KAYNAKLARI YÖNETİMİ</a:t>
            </a:r>
            <a:endParaRPr lang="tr-TR" dirty="0"/>
          </a:p>
        </p:txBody>
      </p:sp>
      <p:sp>
        <p:nvSpPr>
          <p:cNvPr id="3" name="Alt Başlık 2"/>
          <p:cNvSpPr>
            <a:spLocks noGrp="1"/>
          </p:cNvSpPr>
          <p:nvPr>
            <p:ph type="subTitle" idx="1"/>
          </p:nvPr>
        </p:nvSpPr>
        <p:spPr/>
        <p:txBody>
          <a:bodyPr/>
          <a:lstStyle/>
          <a:p>
            <a:r>
              <a:rPr lang="tr-TR" dirty="0" smtClean="0"/>
              <a:t>İKY GİRİŞ</a:t>
            </a:r>
            <a:endParaRPr lang="tr-TR" dirty="0"/>
          </a:p>
        </p:txBody>
      </p:sp>
    </p:spTree>
    <p:extLst>
      <p:ext uri="{BB962C8B-B14F-4D97-AF65-F5344CB8AC3E}">
        <p14:creationId xmlns:p14="http://schemas.microsoft.com/office/powerpoint/2010/main" val="733054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İKY’NİN İLKELERİ</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LİYAKAT</a:t>
            </a:r>
            <a:r>
              <a:rPr lang="tr-TR" dirty="0"/>
              <a:t> </a:t>
            </a:r>
            <a:r>
              <a:rPr lang="tr-TR" dirty="0" smtClean="0"/>
              <a:t>(YETERLİLİK) İLKESİ</a:t>
            </a:r>
          </a:p>
          <a:p>
            <a:pPr marL="0" indent="0">
              <a:buNone/>
            </a:pPr>
            <a:r>
              <a:rPr lang="tr-TR" dirty="0" smtClean="0"/>
              <a:t>EŞİTLİK İLKESİ</a:t>
            </a:r>
          </a:p>
          <a:p>
            <a:pPr marL="0" indent="0">
              <a:buNone/>
            </a:pPr>
            <a:r>
              <a:rPr lang="tr-TR" dirty="0" smtClean="0"/>
              <a:t>KARİYER İLKESİ</a:t>
            </a:r>
          </a:p>
          <a:p>
            <a:pPr marL="0" indent="0">
              <a:buNone/>
            </a:pPr>
            <a:r>
              <a:rPr lang="tr-TR" dirty="0" smtClean="0"/>
              <a:t>GÜVENCE İLKESİ (**OUTSOURCING ÖRNEĞİ)</a:t>
            </a:r>
          </a:p>
          <a:p>
            <a:pPr marL="0" indent="0">
              <a:buNone/>
            </a:pPr>
            <a:r>
              <a:rPr lang="tr-TR" dirty="0" smtClean="0"/>
              <a:t>YANSIZLIK İLKESİ</a:t>
            </a:r>
          </a:p>
          <a:p>
            <a:pPr marL="0" indent="0">
              <a:buNone/>
            </a:pPr>
            <a:r>
              <a:rPr lang="tr-TR" dirty="0" smtClean="0"/>
              <a:t>HALEF YETİŞTİRME İLKESİ</a:t>
            </a:r>
          </a:p>
          <a:p>
            <a:pPr marL="0" indent="0">
              <a:buNone/>
            </a:pPr>
            <a:r>
              <a:rPr lang="tr-TR" dirty="0" smtClean="0"/>
              <a:t>YÖNETİM GELİŞTİRME İLKESİ</a:t>
            </a:r>
          </a:p>
          <a:p>
            <a:pPr marL="0" indent="0">
              <a:buNone/>
            </a:pPr>
            <a:endParaRPr lang="tr-TR" dirty="0" smtClean="0"/>
          </a:p>
        </p:txBody>
      </p:sp>
    </p:spTree>
    <p:extLst>
      <p:ext uri="{BB962C8B-B14F-4D97-AF65-F5344CB8AC3E}">
        <p14:creationId xmlns:p14="http://schemas.microsoft.com/office/powerpoint/2010/main" val="2998608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r>
              <a:rPr lang="tr-TR" dirty="0" smtClean="0"/>
              <a:t>https</a:t>
            </a:r>
            <a:r>
              <a:rPr lang="tr-TR" dirty="0"/>
              <a:t>://www.youtube.com/watch?v=9ZLbSk1Te68</a:t>
            </a:r>
          </a:p>
        </p:txBody>
      </p:sp>
    </p:spTree>
    <p:extLst>
      <p:ext uri="{BB962C8B-B14F-4D97-AF65-F5344CB8AC3E}">
        <p14:creationId xmlns:p14="http://schemas.microsoft.com/office/powerpoint/2010/main" val="2787528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İKY ÖRGÜTLENMESİ</a:t>
            </a:r>
            <a:endParaRPr lang="tr-TR" dirty="0"/>
          </a:p>
        </p:txBody>
      </p:sp>
      <p:sp>
        <p:nvSpPr>
          <p:cNvPr id="3" name="İçerik Yer Tutucusu 2"/>
          <p:cNvSpPr>
            <a:spLocks noGrp="1"/>
          </p:cNvSpPr>
          <p:nvPr>
            <p:ph idx="1"/>
          </p:nvPr>
        </p:nvSpPr>
        <p:spPr/>
        <p:txBody>
          <a:bodyPr>
            <a:normAutofit/>
          </a:bodyPr>
          <a:lstStyle/>
          <a:p>
            <a:pPr>
              <a:buFontTx/>
              <a:buChar char="-"/>
            </a:pPr>
            <a:r>
              <a:rPr lang="tr-TR" dirty="0" smtClean="0"/>
              <a:t>KOMUTA ROLÜ</a:t>
            </a:r>
          </a:p>
          <a:p>
            <a:pPr>
              <a:buFontTx/>
              <a:buChar char="-"/>
            </a:pPr>
            <a:r>
              <a:rPr lang="tr-TR" dirty="0" smtClean="0"/>
              <a:t>EŞGÜDÜMLEME ROLÜ</a:t>
            </a:r>
          </a:p>
          <a:p>
            <a:pPr>
              <a:buFontTx/>
              <a:buChar char="-"/>
            </a:pPr>
            <a:r>
              <a:rPr lang="tr-TR" dirty="0" smtClean="0"/>
              <a:t>KURMAY (DANIŞMAN) ROLÜ</a:t>
            </a:r>
          </a:p>
        </p:txBody>
      </p:sp>
    </p:spTree>
    <p:extLst>
      <p:ext uri="{BB962C8B-B14F-4D97-AF65-F5344CB8AC3E}">
        <p14:creationId xmlns:p14="http://schemas.microsoft.com/office/powerpoint/2010/main" val="1718838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İKY ÖRGÜTLENMESİ</a:t>
            </a:r>
            <a:endParaRPr lang="tr-TR" dirty="0"/>
          </a:p>
        </p:txBody>
      </p:sp>
      <p:sp>
        <p:nvSpPr>
          <p:cNvPr id="3" name="İçerik Yer Tutucusu 2"/>
          <p:cNvSpPr>
            <a:spLocks noGrp="1"/>
          </p:cNvSpPr>
          <p:nvPr>
            <p:ph idx="1"/>
          </p:nvPr>
        </p:nvSpPr>
        <p:spPr/>
        <p:txBody>
          <a:bodyPr>
            <a:normAutofit/>
          </a:bodyPr>
          <a:lstStyle/>
          <a:p>
            <a:pPr marL="0" indent="0" algn="ctr">
              <a:buNone/>
            </a:pPr>
            <a:r>
              <a:rPr lang="tr-TR" dirty="0" smtClean="0"/>
              <a:t>YETKİ: </a:t>
            </a:r>
          </a:p>
          <a:p>
            <a:pPr marL="0" indent="0" algn="ctr">
              <a:buNone/>
            </a:pPr>
            <a:r>
              <a:rPr lang="tr-TR" dirty="0" smtClean="0"/>
              <a:t>KARAR VERME, DİĞERLERİNİN ÇALIŞMALARINI YÖNELTME VE EMİR VERME HAKKI</a:t>
            </a:r>
          </a:p>
          <a:p>
            <a:pPr marL="0" indent="0" algn="ctr">
              <a:buNone/>
            </a:pPr>
            <a:r>
              <a:rPr lang="tr-TR" dirty="0" smtClean="0"/>
              <a:t>İK YÖNETİCİSİ AÇISINDAN</a:t>
            </a:r>
            <a:endParaRPr lang="tr-TR" dirty="0" smtClean="0"/>
          </a:p>
          <a:p>
            <a:pPr marL="514350" indent="-514350">
              <a:buAutoNum type="alphaUcParenBoth"/>
            </a:pPr>
            <a:r>
              <a:rPr lang="tr-TR" dirty="0" smtClean="0"/>
              <a:t>KOMUTA YETKİSİ: ASTLARI YÖNLENDİRME </a:t>
            </a:r>
          </a:p>
          <a:p>
            <a:pPr marL="514350" indent="-514350">
              <a:buAutoNum type="alphaUcParenBoth"/>
            </a:pPr>
            <a:r>
              <a:rPr lang="tr-TR" dirty="0" smtClean="0"/>
              <a:t>KURMAY (DANIŞMAN): </a:t>
            </a:r>
            <a:r>
              <a:rPr lang="tr-TR" dirty="0" smtClean="0"/>
              <a:t>KOMUTA YETKİSİNE SAHİP YÖNETİCİLERE YARDIMCI OLUR. </a:t>
            </a:r>
            <a:r>
              <a:rPr lang="tr-TR" dirty="0" smtClean="0"/>
              <a:t>(bilgi toplama-sorun anlama-çözme)</a:t>
            </a:r>
            <a:endParaRPr lang="tr-TR" dirty="0" smtClean="0"/>
          </a:p>
        </p:txBody>
      </p:sp>
    </p:spTree>
    <p:extLst>
      <p:ext uri="{BB962C8B-B14F-4D97-AF65-F5344CB8AC3E}">
        <p14:creationId xmlns:p14="http://schemas.microsoft.com/office/powerpoint/2010/main" val="593799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BEERS/4-C MODELİ (1984-HARVARD-İKY ETKİLİLİĞİ)</a:t>
            </a:r>
            <a:endParaRPr lang="tr-TR" dirty="0"/>
          </a:p>
        </p:txBody>
      </p:sp>
      <p:sp>
        <p:nvSpPr>
          <p:cNvPr id="3" name="İçerik Yer Tutucusu 2"/>
          <p:cNvSpPr>
            <a:spLocks noGrp="1"/>
          </p:cNvSpPr>
          <p:nvPr>
            <p:ph idx="1"/>
          </p:nvPr>
        </p:nvSpPr>
        <p:spPr/>
        <p:txBody>
          <a:bodyPr>
            <a:normAutofit fontScale="92500" lnSpcReduction="20000"/>
          </a:bodyPr>
          <a:lstStyle/>
          <a:p>
            <a:pPr marL="0" indent="0" algn="ctr">
              <a:buNone/>
            </a:pPr>
            <a:r>
              <a:rPr lang="tr-TR" b="1" u="sng" dirty="0" smtClean="0"/>
              <a:t>İK YÖNETİCİSİ VE FAALİYETLERİNİ DEĞERLENDİRMEDE 4 DEĞİŞKEN</a:t>
            </a:r>
          </a:p>
          <a:p>
            <a:pPr>
              <a:buFontTx/>
              <a:buChar char="-"/>
            </a:pPr>
            <a:r>
              <a:rPr lang="tr-TR" dirty="0" smtClean="0"/>
              <a:t>YETERLİLİK: PERSONELİN İŞİNDEKİ YETERLİLİĞİ</a:t>
            </a:r>
          </a:p>
          <a:p>
            <a:pPr>
              <a:buFontTx/>
              <a:buChar char="-"/>
            </a:pPr>
            <a:r>
              <a:rPr lang="tr-TR" dirty="0" smtClean="0"/>
              <a:t>BAĞLANMA: PERSONEL ÖRGÜTÜ NE DERECE BENİMSEMİŞTİR? (İŞTEN AYRILMA NİYETTİ/DEVAMSIZLIK/ŞİKAYETLER/WOLF**)</a:t>
            </a:r>
          </a:p>
          <a:p>
            <a:pPr>
              <a:buFontTx/>
              <a:buChar char="-"/>
            </a:pPr>
            <a:r>
              <a:rPr lang="tr-TR" dirty="0" smtClean="0"/>
              <a:t>UYUM:İNSAN KAYNAĞININ AMACI=ÖRGÜT AMACI</a:t>
            </a:r>
          </a:p>
          <a:p>
            <a:pPr>
              <a:buFontTx/>
              <a:buChar char="-"/>
            </a:pPr>
            <a:r>
              <a:rPr lang="tr-TR" dirty="0" smtClean="0"/>
              <a:t>MALİYET ETKİLİLİK: </a:t>
            </a:r>
            <a:r>
              <a:rPr lang="tr-TR" dirty="0" smtClean="0"/>
              <a:t>GİDERLERE DEĞER SONUÇ OLUŞUYOR MU?</a:t>
            </a:r>
            <a:endParaRPr lang="tr-TR" dirty="0" smtClean="0"/>
          </a:p>
        </p:txBody>
      </p:sp>
    </p:spTree>
    <p:extLst>
      <p:ext uri="{BB962C8B-B14F-4D97-AF65-F5344CB8AC3E}">
        <p14:creationId xmlns:p14="http://schemas.microsoft.com/office/powerpoint/2010/main" val="1490675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BEERS/4-C MODELİ (1984-HARVARD-İKY ETKİLİLİĞİ)</a:t>
            </a:r>
            <a:endParaRPr lang="tr-TR" dirty="0"/>
          </a:p>
        </p:txBody>
      </p:sp>
      <p:sp>
        <p:nvSpPr>
          <p:cNvPr id="3" name="İçerik Yer Tutucusu 2"/>
          <p:cNvSpPr>
            <a:spLocks noGrp="1"/>
          </p:cNvSpPr>
          <p:nvPr>
            <p:ph idx="1"/>
          </p:nvPr>
        </p:nvSpPr>
        <p:spPr/>
        <p:txBody>
          <a:bodyPr>
            <a:normAutofit/>
          </a:bodyPr>
          <a:lstStyle/>
          <a:p>
            <a:pPr marL="0" indent="0" algn="ctr">
              <a:buNone/>
            </a:pPr>
            <a:r>
              <a:rPr lang="tr-TR" b="1" u="sng" dirty="0" smtClean="0"/>
              <a:t>İK YÖNETİCİSİ VE FAALİYETLERİNİ DEĞERLENDİRMEDE 4 DEĞİŞKEN</a:t>
            </a:r>
          </a:p>
          <a:p>
            <a:pPr>
              <a:buFontTx/>
              <a:buChar char="-"/>
            </a:pPr>
            <a:r>
              <a:rPr lang="tr-TR" dirty="0" smtClean="0"/>
              <a:t>BAŞARI KRİTERLERİ:</a:t>
            </a:r>
          </a:p>
          <a:p>
            <a:pPr lvl="1">
              <a:buFontTx/>
              <a:buChar char="-"/>
            </a:pPr>
            <a:r>
              <a:rPr lang="tr-TR" dirty="0" smtClean="0"/>
              <a:t>YÜKSEK BAĞLILIK</a:t>
            </a:r>
          </a:p>
          <a:p>
            <a:pPr lvl="1">
              <a:buFontTx/>
              <a:buChar char="-"/>
            </a:pPr>
            <a:r>
              <a:rPr lang="tr-TR" dirty="0" smtClean="0"/>
              <a:t>YÜKSEK YETERLİLİK</a:t>
            </a:r>
          </a:p>
          <a:p>
            <a:pPr lvl="1">
              <a:buFontTx/>
              <a:buChar char="-"/>
            </a:pPr>
            <a:r>
              <a:rPr lang="tr-TR" dirty="0" smtClean="0"/>
              <a:t>YÜKSEK UYUM</a:t>
            </a:r>
          </a:p>
          <a:p>
            <a:pPr lvl="1">
              <a:buFontTx/>
              <a:buChar char="-"/>
            </a:pPr>
            <a:r>
              <a:rPr lang="tr-TR" dirty="0" smtClean="0"/>
              <a:t>MALİYET ETKİLİLİK</a:t>
            </a:r>
            <a:endParaRPr lang="tr-TR" dirty="0" smtClean="0"/>
          </a:p>
        </p:txBody>
      </p:sp>
    </p:spTree>
    <p:extLst>
      <p:ext uri="{BB962C8B-B14F-4D97-AF65-F5344CB8AC3E}">
        <p14:creationId xmlns:p14="http://schemas.microsoft.com/office/powerpoint/2010/main" val="3052933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PERSONEL DEVİR HIZI</a:t>
            </a:r>
          </a:p>
        </p:txBody>
      </p:sp>
      <p:sp>
        <p:nvSpPr>
          <p:cNvPr id="3" name="İçerik Yer Tutucusu 2"/>
          <p:cNvSpPr>
            <a:spLocks noGrp="1"/>
          </p:cNvSpPr>
          <p:nvPr>
            <p:ph idx="1"/>
          </p:nvPr>
        </p:nvSpPr>
        <p:spPr/>
        <p:txBody>
          <a:bodyPr>
            <a:normAutofit/>
          </a:bodyPr>
          <a:lstStyle/>
          <a:p>
            <a:pPr marL="0" indent="0" algn="ctr">
              <a:buNone/>
            </a:pPr>
            <a:r>
              <a:rPr lang="tr-TR" dirty="0" smtClean="0"/>
              <a:t>PERSONEL DEVİR HIZI= </a:t>
            </a:r>
          </a:p>
          <a:p>
            <a:pPr marL="0" indent="0" algn="ctr">
              <a:buNone/>
            </a:pPr>
            <a:r>
              <a:rPr lang="tr-TR" dirty="0" smtClean="0"/>
              <a:t>KURUMDAN AYRILAN TOPLAM PERSONEL SAYISI/ORTALAMA TOPLAM PERSONEL SAYISI</a:t>
            </a:r>
          </a:p>
          <a:p>
            <a:pPr marL="0" indent="0">
              <a:buNone/>
            </a:pPr>
            <a:endParaRPr lang="tr-TR" dirty="0"/>
          </a:p>
          <a:p>
            <a:pPr marL="0" indent="0" algn="ctr">
              <a:buNone/>
            </a:pPr>
            <a:r>
              <a:rPr lang="tr-TR" b="1" dirty="0" smtClean="0"/>
              <a:t> PDH YÜKSEKSE?</a:t>
            </a:r>
          </a:p>
          <a:p>
            <a:pPr marL="0" indent="0" algn="ctr">
              <a:buNone/>
            </a:pPr>
            <a:r>
              <a:rPr lang="tr-TR" b="1" dirty="0" smtClean="0"/>
              <a:t>PDH=0 ??</a:t>
            </a:r>
          </a:p>
        </p:txBody>
      </p:sp>
    </p:spTree>
    <p:extLst>
      <p:ext uri="{BB962C8B-B14F-4D97-AF65-F5344CB8AC3E}">
        <p14:creationId xmlns:p14="http://schemas.microsoft.com/office/powerpoint/2010/main" val="595126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DEVAMSIZLIK ORANI</a:t>
            </a:r>
            <a:endParaRPr lang="tr-TR" dirty="0"/>
          </a:p>
        </p:txBody>
      </p:sp>
      <p:sp>
        <p:nvSpPr>
          <p:cNvPr id="3" name="İçerik Yer Tutucusu 2"/>
          <p:cNvSpPr>
            <a:spLocks noGrp="1"/>
          </p:cNvSpPr>
          <p:nvPr>
            <p:ph idx="1"/>
          </p:nvPr>
        </p:nvSpPr>
        <p:spPr/>
        <p:txBody>
          <a:bodyPr>
            <a:normAutofit/>
          </a:bodyPr>
          <a:lstStyle/>
          <a:p>
            <a:pPr marL="0" indent="0" algn="ctr">
              <a:buNone/>
            </a:pPr>
            <a:r>
              <a:rPr lang="tr-TR" dirty="0" smtClean="0"/>
              <a:t>DEVAMSIZLIK ORANI= </a:t>
            </a:r>
          </a:p>
          <a:p>
            <a:pPr marL="0" indent="0" algn="ctr">
              <a:buNone/>
            </a:pPr>
            <a:r>
              <a:rPr lang="tr-TR" dirty="0" smtClean="0"/>
              <a:t>KAYDEDİLEN İŞGÜCÜ SAATİ/PLANLANAN TOPLAM İŞGÜCÜ SAATİ</a:t>
            </a:r>
          </a:p>
          <a:p>
            <a:pPr marL="0" indent="0">
              <a:buNone/>
            </a:pPr>
            <a:endParaRPr lang="tr-TR" dirty="0"/>
          </a:p>
          <a:p>
            <a:pPr marL="0" indent="0" algn="ctr">
              <a:buNone/>
            </a:pPr>
            <a:r>
              <a:rPr lang="tr-TR" b="1" dirty="0" smtClean="0"/>
              <a:t> PDH VE DEVAMSIZLIK İLE VERİMLİLİK ARASI İLİŞKİ?</a:t>
            </a:r>
          </a:p>
          <a:p>
            <a:pPr marL="0" indent="0" algn="ctr">
              <a:buNone/>
            </a:pPr>
            <a:endParaRPr lang="tr-TR" b="1" dirty="0" smtClean="0"/>
          </a:p>
        </p:txBody>
      </p:sp>
    </p:spTree>
    <p:extLst>
      <p:ext uri="{BB962C8B-B14F-4D97-AF65-F5344CB8AC3E}">
        <p14:creationId xmlns:p14="http://schemas.microsoft.com/office/powerpoint/2010/main" val="3973610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İKY ÇEVRESİ</a:t>
            </a:r>
            <a:endParaRPr lang="tr-TR" dirty="0"/>
          </a:p>
        </p:txBody>
      </p:sp>
      <p:sp>
        <p:nvSpPr>
          <p:cNvPr id="5" name="Metin kutusu 4"/>
          <p:cNvSpPr txBox="1"/>
          <p:nvPr/>
        </p:nvSpPr>
        <p:spPr>
          <a:xfrm>
            <a:off x="5868144" y="1205595"/>
            <a:ext cx="2160240" cy="369332"/>
          </a:xfrm>
          <a:prstGeom prst="rect">
            <a:avLst/>
          </a:prstGeom>
          <a:noFill/>
        </p:spPr>
        <p:txBody>
          <a:bodyPr wrap="square" rtlCol="0">
            <a:spAutoFit/>
          </a:bodyPr>
          <a:lstStyle/>
          <a:p>
            <a:r>
              <a:rPr lang="tr-TR" dirty="0" smtClean="0"/>
              <a:t>DIŞ ÇEVRE</a:t>
            </a:r>
            <a:endParaRPr lang="tr-TR" dirty="0"/>
          </a:p>
        </p:txBody>
      </p:sp>
      <p:sp>
        <p:nvSpPr>
          <p:cNvPr id="6" name="Metin kutusu 5"/>
          <p:cNvSpPr txBox="1"/>
          <p:nvPr/>
        </p:nvSpPr>
        <p:spPr>
          <a:xfrm>
            <a:off x="1376536" y="5549415"/>
            <a:ext cx="1905000" cy="1015663"/>
          </a:xfrm>
          <a:prstGeom prst="rect">
            <a:avLst/>
          </a:prstGeom>
          <a:noFill/>
        </p:spPr>
        <p:txBody>
          <a:bodyPr wrap="square" rtlCol="0">
            <a:spAutoFit/>
          </a:bodyPr>
          <a:lstStyle/>
          <a:p>
            <a:r>
              <a:rPr lang="tr-TR" sz="1200" dirty="0" smtClean="0"/>
              <a:t>PAY </a:t>
            </a:r>
            <a:r>
              <a:rPr lang="tr-TR" sz="1200" dirty="0" smtClean="0"/>
              <a:t>SAHİPLERİ:HİSSEDARLAR</a:t>
            </a:r>
            <a:endParaRPr lang="tr-TR" sz="1200" dirty="0" smtClean="0"/>
          </a:p>
          <a:p>
            <a:r>
              <a:rPr lang="tr-TR" sz="1200" dirty="0" smtClean="0"/>
              <a:t>SENDİKALAR</a:t>
            </a:r>
          </a:p>
          <a:p>
            <a:r>
              <a:rPr lang="tr-TR" sz="1200" dirty="0" smtClean="0"/>
              <a:t>İŞGÜCÜ (STANDART İŞSİZ TANIMI)</a:t>
            </a:r>
            <a:endParaRPr lang="tr-TR" sz="1200" dirty="0" smtClean="0"/>
          </a:p>
        </p:txBody>
      </p:sp>
      <p:sp>
        <p:nvSpPr>
          <p:cNvPr id="7" name="Dikdörtgen 6"/>
          <p:cNvSpPr/>
          <p:nvPr/>
        </p:nvSpPr>
        <p:spPr>
          <a:xfrm>
            <a:off x="1370856" y="1574927"/>
            <a:ext cx="6552728" cy="52070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Metin kutusu 7"/>
          <p:cNvSpPr txBox="1"/>
          <p:nvPr/>
        </p:nvSpPr>
        <p:spPr>
          <a:xfrm>
            <a:off x="1376536" y="1590966"/>
            <a:ext cx="1905000" cy="769441"/>
          </a:xfrm>
          <a:prstGeom prst="rect">
            <a:avLst/>
          </a:prstGeom>
          <a:noFill/>
        </p:spPr>
        <p:txBody>
          <a:bodyPr wrap="square" rtlCol="0">
            <a:spAutoFit/>
          </a:bodyPr>
          <a:lstStyle/>
          <a:p>
            <a:r>
              <a:rPr lang="tr-TR" sz="1100" dirty="0" smtClean="0"/>
              <a:t>YASALAR</a:t>
            </a:r>
            <a:endParaRPr lang="tr-TR" sz="1100" dirty="0" smtClean="0"/>
          </a:p>
          <a:p>
            <a:r>
              <a:rPr lang="tr-TR" sz="1100" dirty="0" smtClean="0"/>
              <a:t>TEKNOLOJİ</a:t>
            </a:r>
          </a:p>
          <a:p>
            <a:r>
              <a:rPr lang="tr-TR" sz="1100" dirty="0" smtClean="0"/>
              <a:t>MÜŞTERİLER</a:t>
            </a:r>
          </a:p>
          <a:p>
            <a:r>
              <a:rPr lang="tr-TR" sz="1100" dirty="0" smtClean="0"/>
              <a:t>REKABET</a:t>
            </a:r>
          </a:p>
        </p:txBody>
      </p:sp>
      <p:sp>
        <p:nvSpPr>
          <p:cNvPr id="9" name="Dikdörtgen 8"/>
          <p:cNvSpPr/>
          <p:nvPr/>
        </p:nvSpPr>
        <p:spPr>
          <a:xfrm>
            <a:off x="2483768" y="1844825"/>
            <a:ext cx="4968552" cy="46601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Metin kutusu 9"/>
          <p:cNvSpPr txBox="1"/>
          <p:nvPr/>
        </p:nvSpPr>
        <p:spPr>
          <a:xfrm>
            <a:off x="3861623" y="3995954"/>
            <a:ext cx="2605472" cy="769441"/>
          </a:xfrm>
          <a:prstGeom prst="rect">
            <a:avLst/>
          </a:prstGeom>
          <a:noFill/>
        </p:spPr>
        <p:txBody>
          <a:bodyPr wrap="square" rtlCol="0">
            <a:spAutoFit/>
          </a:bodyPr>
          <a:lstStyle/>
          <a:p>
            <a:pPr algn="ctr"/>
            <a:r>
              <a:rPr lang="tr-TR" sz="4400" b="1" dirty="0" smtClean="0"/>
              <a:t>İKY</a:t>
            </a:r>
          </a:p>
        </p:txBody>
      </p:sp>
      <p:sp>
        <p:nvSpPr>
          <p:cNvPr id="11" name="Metin kutusu 10"/>
          <p:cNvSpPr txBox="1"/>
          <p:nvPr/>
        </p:nvSpPr>
        <p:spPr>
          <a:xfrm>
            <a:off x="7452320" y="1844825"/>
            <a:ext cx="2160240" cy="369332"/>
          </a:xfrm>
          <a:prstGeom prst="rect">
            <a:avLst/>
          </a:prstGeom>
          <a:noFill/>
        </p:spPr>
        <p:txBody>
          <a:bodyPr wrap="square" rtlCol="0">
            <a:spAutoFit/>
          </a:bodyPr>
          <a:lstStyle/>
          <a:p>
            <a:r>
              <a:rPr lang="tr-TR" dirty="0" smtClean="0"/>
              <a:t>İÇ ÇEVRE</a:t>
            </a:r>
            <a:endParaRPr lang="tr-TR" dirty="0"/>
          </a:p>
        </p:txBody>
      </p:sp>
      <p:sp>
        <p:nvSpPr>
          <p:cNvPr id="12" name="Metin kutusu 11"/>
          <p:cNvSpPr txBox="1"/>
          <p:nvPr/>
        </p:nvSpPr>
        <p:spPr>
          <a:xfrm>
            <a:off x="5547320" y="1844825"/>
            <a:ext cx="1905000" cy="938719"/>
          </a:xfrm>
          <a:prstGeom prst="rect">
            <a:avLst/>
          </a:prstGeom>
          <a:noFill/>
        </p:spPr>
        <p:txBody>
          <a:bodyPr wrap="square" rtlCol="0">
            <a:spAutoFit/>
          </a:bodyPr>
          <a:lstStyle/>
          <a:p>
            <a:pPr algn="r"/>
            <a:r>
              <a:rPr lang="tr-TR" sz="1100" b="1" dirty="0" smtClean="0"/>
              <a:t>Örgütsel </a:t>
            </a:r>
            <a:r>
              <a:rPr lang="tr-TR" sz="1100" b="1" dirty="0" err="1" smtClean="0"/>
              <a:t>iklim:</a:t>
            </a:r>
            <a:r>
              <a:rPr lang="tr-TR" sz="1100" dirty="0" err="1" smtClean="0"/>
              <a:t>PSİKOLOJİK</a:t>
            </a:r>
            <a:r>
              <a:rPr lang="tr-TR" sz="1100" dirty="0" smtClean="0"/>
              <a:t> ÇEVRE</a:t>
            </a:r>
            <a:endParaRPr lang="tr-TR" sz="1100" dirty="0" smtClean="0"/>
          </a:p>
          <a:p>
            <a:pPr algn="r"/>
            <a:r>
              <a:rPr lang="tr-TR" sz="1100" b="1" dirty="0" smtClean="0"/>
              <a:t>Amaçlar</a:t>
            </a:r>
            <a:r>
              <a:rPr lang="tr-TR" sz="1100" dirty="0" smtClean="0"/>
              <a:t> </a:t>
            </a:r>
          </a:p>
          <a:p>
            <a:pPr algn="r"/>
            <a:r>
              <a:rPr lang="tr-TR" sz="1100" b="1" dirty="0" smtClean="0"/>
              <a:t>Politikalar</a:t>
            </a:r>
            <a:r>
              <a:rPr lang="tr-TR" sz="1100" dirty="0" smtClean="0"/>
              <a:t>: </a:t>
            </a:r>
            <a:r>
              <a:rPr lang="tr-TR" sz="1100" dirty="0" err="1" smtClean="0"/>
              <a:t>ör:çalışma</a:t>
            </a:r>
            <a:r>
              <a:rPr lang="tr-TR" sz="1100" dirty="0" smtClean="0"/>
              <a:t> saati değişikliği </a:t>
            </a:r>
            <a:endParaRPr lang="tr-TR" sz="1100" dirty="0" smtClean="0"/>
          </a:p>
        </p:txBody>
      </p:sp>
      <p:sp>
        <p:nvSpPr>
          <p:cNvPr id="13" name="Oval 12"/>
          <p:cNvSpPr/>
          <p:nvPr/>
        </p:nvSpPr>
        <p:spPr>
          <a:xfrm>
            <a:off x="3131840" y="2708920"/>
            <a:ext cx="936104" cy="91089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Metin kutusu 13"/>
          <p:cNvSpPr txBox="1"/>
          <p:nvPr/>
        </p:nvSpPr>
        <p:spPr>
          <a:xfrm>
            <a:off x="3093554" y="3033560"/>
            <a:ext cx="952500" cy="261610"/>
          </a:xfrm>
          <a:prstGeom prst="rect">
            <a:avLst/>
          </a:prstGeom>
          <a:noFill/>
        </p:spPr>
        <p:txBody>
          <a:bodyPr wrap="square" rtlCol="0">
            <a:spAutoFit/>
          </a:bodyPr>
          <a:lstStyle/>
          <a:p>
            <a:pPr algn="r"/>
            <a:r>
              <a:rPr lang="tr-TR" sz="1100" dirty="0" smtClean="0"/>
              <a:t>PAZARLAMA</a:t>
            </a:r>
          </a:p>
        </p:txBody>
      </p:sp>
      <p:sp>
        <p:nvSpPr>
          <p:cNvPr id="15" name="Oval 14"/>
          <p:cNvSpPr/>
          <p:nvPr/>
        </p:nvSpPr>
        <p:spPr>
          <a:xfrm>
            <a:off x="3163787" y="4947797"/>
            <a:ext cx="936104" cy="91089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Metin kutusu 15"/>
          <p:cNvSpPr txBox="1"/>
          <p:nvPr/>
        </p:nvSpPr>
        <p:spPr>
          <a:xfrm>
            <a:off x="3136201" y="5272437"/>
            <a:ext cx="952500" cy="261610"/>
          </a:xfrm>
          <a:prstGeom prst="rect">
            <a:avLst/>
          </a:prstGeom>
          <a:noFill/>
        </p:spPr>
        <p:txBody>
          <a:bodyPr wrap="square" rtlCol="0">
            <a:spAutoFit/>
          </a:bodyPr>
          <a:lstStyle/>
          <a:p>
            <a:pPr algn="ctr"/>
            <a:r>
              <a:rPr lang="tr-TR" sz="1100" dirty="0" smtClean="0"/>
              <a:t>ÜRETİM </a:t>
            </a:r>
          </a:p>
        </p:txBody>
      </p:sp>
      <p:sp>
        <p:nvSpPr>
          <p:cNvPr id="17" name="Metin kutusu 16"/>
          <p:cNvSpPr txBox="1"/>
          <p:nvPr/>
        </p:nvSpPr>
        <p:spPr>
          <a:xfrm>
            <a:off x="6156176" y="3041244"/>
            <a:ext cx="952500" cy="261610"/>
          </a:xfrm>
          <a:prstGeom prst="rect">
            <a:avLst/>
          </a:prstGeom>
          <a:noFill/>
        </p:spPr>
        <p:txBody>
          <a:bodyPr wrap="square" rtlCol="0">
            <a:spAutoFit/>
          </a:bodyPr>
          <a:lstStyle/>
          <a:p>
            <a:pPr algn="ctr"/>
            <a:r>
              <a:rPr lang="tr-TR" sz="1100" dirty="0" smtClean="0"/>
              <a:t>FİNANS</a:t>
            </a:r>
          </a:p>
        </p:txBody>
      </p:sp>
      <p:sp>
        <p:nvSpPr>
          <p:cNvPr id="18" name="Oval 17"/>
          <p:cNvSpPr/>
          <p:nvPr/>
        </p:nvSpPr>
        <p:spPr>
          <a:xfrm>
            <a:off x="6201797" y="2708919"/>
            <a:ext cx="936104" cy="91089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Oval 18"/>
          <p:cNvSpPr/>
          <p:nvPr/>
        </p:nvSpPr>
        <p:spPr>
          <a:xfrm>
            <a:off x="6209589" y="4947796"/>
            <a:ext cx="936104" cy="91089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Metin kutusu 19"/>
          <p:cNvSpPr txBox="1"/>
          <p:nvPr/>
        </p:nvSpPr>
        <p:spPr>
          <a:xfrm>
            <a:off x="6209589" y="5287805"/>
            <a:ext cx="952500" cy="261610"/>
          </a:xfrm>
          <a:prstGeom prst="rect">
            <a:avLst/>
          </a:prstGeom>
          <a:noFill/>
        </p:spPr>
        <p:txBody>
          <a:bodyPr wrap="square" rtlCol="0">
            <a:spAutoFit/>
          </a:bodyPr>
          <a:lstStyle/>
          <a:p>
            <a:pPr algn="ctr"/>
            <a:r>
              <a:rPr lang="tr-TR" sz="1100" dirty="0" smtClean="0"/>
              <a:t>DİĞER</a:t>
            </a:r>
          </a:p>
        </p:txBody>
      </p:sp>
      <p:cxnSp>
        <p:nvCxnSpPr>
          <p:cNvPr id="24" name="Düz Ok Bağlayıcısı 23"/>
          <p:cNvCxnSpPr/>
          <p:nvPr/>
        </p:nvCxnSpPr>
        <p:spPr>
          <a:xfrm>
            <a:off x="4046054" y="3429000"/>
            <a:ext cx="741970" cy="5669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Düz Ok Bağlayıcısı 25"/>
          <p:cNvCxnSpPr/>
          <p:nvPr/>
        </p:nvCxnSpPr>
        <p:spPr>
          <a:xfrm flipH="1">
            <a:off x="5514595" y="3295170"/>
            <a:ext cx="641581" cy="7007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Düz Ok Bağlayıcısı 27"/>
          <p:cNvCxnSpPr/>
          <p:nvPr/>
        </p:nvCxnSpPr>
        <p:spPr>
          <a:xfrm flipV="1">
            <a:off x="4099891" y="4581128"/>
            <a:ext cx="547329"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Düz Ok Bağlayıcısı 29"/>
          <p:cNvCxnSpPr/>
          <p:nvPr/>
        </p:nvCxnSpPr>
        <p:spPr>
          <a:xfrm flipH="1" flipV="1">
            <a:off x="5364088" y="4653136"/>
            <a:ext cx="792088" cy="6193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5377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STANDART İŞSİZ TANIMI</a:t>
            </a:r>
            <a:endParaRPr lang="tr-TR" dirty="0"/>
          </a:p>
        </p:txBody>
      </p:sp>
      <p:sp>
        <p:nvSpPr>
          <p:cNvPr id="3" name="İçerik Yer Tutucusu 2"/>
          <p:cNvSpPr>
            <a:spLocks noGrp="1"/>
          </p:cNvSpPr>
          <p:nvPr>
            <p:ph idx="1"/>
          </p:nvPr>
        </p:nvSpPr>
        <p:spPr/>
        <p:txBody>
          <a:bodyPr/>
          <a:lstStyle/>
          <a:p>
            <a:r>
              <a:rPr lang="tr-TR" dirty="0" smtClean="0"/>
              <a:t>İŞ ARAYANLAR:SON 6 AY İÇİNDE İŞ ARAYANLAR</a:t>
            </a:r>
          </a:p>
          <a:p>
            <a:r>
              <a:rPr lang="tr-TR" dirty="0" smtClean="0"/>
              <a:t>İŞİ OLMAYANLAR:</a:t>
            </a:r>
          </a:p>
          <a:p>
            <a:r>
              <a:rPr lang="tr-TR" dirty="0" smtClean="0"/>
              <a:t>İŞ BAŞI YAPMAYA HAZIR OLANLAR:15 GÜN İÇİNDE İŞE BAŞLAYABİLECEK OLANLAR</a:t>
            </a:r>
            <a:endParaRPr lang="tr-TR" dirty="0"/>
          </a:p>
        </p:txBody>
      </p:sp>
    </p:spTree>
    <p:extLst>
      <p:ext uri="{BB962C8B-B14F-4D97-AF65-F5344CB8AC3E}">
        <p14:creationId xmlns:p14="http://schemas.microsoft.com/office/powerpoint/2010/main" val="3655027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YÖNETİM</a:t>
            </a:r>
            <a:endParaRPr lang="tr-TR" dirty="0"/>
          </a:p>
        </p:txBody>
      </p:sp>
      <p:sp>
        <p:nvSpPr>
          <p:cNvPr id="3" name="İçerik Yer Tutucusu 2"/>
          <p:cNvSpPr>
            <a:spLocks noGrp="1"/>
          </p:cNvSpPr>
          <p:nvPr>
            <p:ph idx="1"/>
          </p:nvPr>
        </p:nvSpPr>
        <p:spPr/>
        <p:txBody>
          <a:bodyPr>
            <a:normAutofit/>
          </a:bodyPr>
          <a:lstStyle/>
          <a:p>
            <a:pPr marL="0" indent="0" algn="ctr">
              <a:lnSpc>
                <a:spcPct val="120000"/>
              </a:lnSpc>
              <a:spcBef>
                <a:spcPts val="0"/>
              </a:spcBef>
              <a:buNone/>
            </a:pPr>
            <a:r>
              <a:rPr lang="tr-TR" dirty="0" smtClean="0"/>
              <a:t>Yönetim</a:t>
            </a:r>
            <a:r>
              <a:rPr lang="tr-TR" dirty="0"/>
              <a:t>; </a:t>
            </a:r>
            <a:endParaRPr lang="tr-TR" dirty="0" smtClean="0"/>
          </a:p>
          <a:p>
            <a:pPr marL="0" indent="0" algn="ctr">
              <a:lnSpc>
                <a:spcPct val="120000"/>
              </a:lnSpc>
              <a:spcBef>
                <a:spcPts val="0"/>
              </a:spcBef>
              <a:buNone/>
            </a:pPr>
            <a:r>
              <a:rPr lang="tr-TR" dirty="0" smtClean="0"/>
              <a:t>“</a:t>
            </a:r>
            <a:r>
              <a:rPr lang="tr-TR" dirty="0"/>
              <a:t>insan ve diğer kaynaklar aracılığı ile önceden belirlenmiş amaçların başarılması için belirli bir </a:t>
            </a:r>
            <a:r>
              <a:rPr lang="tr-TR" dirty="0" err="1"/>
              <a:t>formal</a:t>
            </a:r>
            <a:r>
              <a:rPr lang="tr-TR" dirty="0"/>
              <a:t> örgütlenme içinde ortaya çıkan, birbirleriyle ilişkili sosyal ve teknik işlevleri ve faaliyetleri içeren süreçtir.”</a:t>
            </a:r>
          </a:p>
          <a:p>
            <a:endParaRPr lang="tr-TR" dirty="0"/>
          </a:p>
        </p:txBody>
      </p:sp>
    </p:spTree>
    <p:extLst>
      <p:ext uri="{BB962C8B-B14F-4D97-AF65-F5344CB8AC3E}">
        <p14:creationId xmlns:p14="http://schemas.microsoft.com/office/powerpoint/2010/main" val="1221913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60648"/>
            <a:ext cx="6984776"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6558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48680"/>
            <a:ext cx="8614826"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597292" y="5091596"/>
            <a:ext cx="432048" cy="276999"/>
          </a:xfrm>
          <a:prstGeom prst="rect">
            <a:avLst/>
          </a:prstGeom>
          <a:noFill/>
        </p:spPr>
        <p:txBody>
          <a:bodyPr wrap="square" rtlCol="0">
            <a:spAutoFit/>
          </a:bodyPr>
          <a:lstStyle/>
          <a:p>
            <a:r>
              <a:rPr lang="tr-TR" sz="1200" dirty="0" smtClean="0"/>
              <a:t>3,5</a:t>
            </a:r>
            <a:endParaRPr lang="tr-TR" sz="1200" dirty="0"/>
          </a:p>
        </p:txBody>
      </p:sp>
    </p:spTree>
    <p:extLst>
      <p:ext uri="{BB962C8B-B14F-4D97-AF65-F5344CB8AC3E}">
        <p14:creationId xmlns:p14="http://schemas.microsoft.com/office/powerpoint/2010/main" val="1617628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836712"/>
            <a:ext cx="7649235" cy="4622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4283968" y="5013176"/>
            <a:ext cx="792088" cy="2160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7567" y="3645024"/>
            <a:ext cx="8175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2424" y="3521640"/>
            <a:ext cx="8175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074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İKY GÜNCEL SORUNLAR</a:t>
            </a:r>
            <a:endParaRPr lang="tr-TR" dirty="0"/>
          </a:p>
        </p:txBody>
      </p:sp>
      <p:sp>
        <p:nvSpPr>
          <p:cNvPr id="3" name="İçerik Yer Tutucusu 2"/>
          <p:cNvSpPr>
            <a:spLocks noGrp="1"/>
          </p:cNvSpPr>
          <p:nvPr>
            <p:ph idx="1"/>
          </p:nvPr>
        </p:nvSpPr>
        <p:spPr/>
        <p:txBody>
          <a:bodyPr>
            <a:normAutofit/>
          </a:bodyPr>
          <a:lstStyle/>
          <a:p>
            <a:pPr algn="ctr">
              <a:buFontTx/>
              <a:buChar char="-"/>
            </a:pPr>
            <a:r>
              <a:rPr lang="tr-TR" dirty="0" smtClean="0"/>
              <a:t>KÜÇÜLME: BİR İŞLETMENİN BİLİNÇLİ ŞEKİLDE ÇEŞİTLİ STRATEJİLERLE PERSONEL SAYISINI, MALİYETLERİNİ, SÜREÇLERİNİ AZALTMASI</a:t>
            </a:r>
          </a:p>
          <a:p>
            <a:pPr>
              <a:buFontTx/>
              <a:buChar char="-"/>
            </a:pPr>
            <a:r>
              <a:rPr lang="tr-TR" dirty="0" smtClean="0"/>
              <a:t>NEDENLERİ: REKABET, MALİYETLER</a:t>
            </a:r>
          </a:p>
          <a:p>
            <a:pPr marL="514350" indent="-514350">
              <a:buAutoNum type="arabicParenBoth"/>
            </a:pPr>
            <a:r>
              <a:rPr lang="tr-TR" dirty="0" smtClean="0"/>
              <a:t>İŞTEN ÇIKARMA</a:t>
            </a:r>
          </a:p>
          <a:p>
            <a:pPr marL="514350" indent="-514350">
              <a:buAutoNum type="arabicParenBoth"/>
            </a:pPr>
            <a:r>
              <a:rPr lang="tr-TR" dirty="0" smtClean="0"/>
              <a:t>GEREKSİZ FAALİYETLERİN YOK EDİLMESİ</a:t>
            </a:r>
          </a:p>
        </p:txBody>
      </p:sp>
    </p:spTree>
    <p:extLst>
      <p:ext uri="{BB962C8B-B14F-4D97-AF65-F5344CB8AC3E}">
        <p14:creationId xmlns:p14="http://schemas.microsoft.com/office/powerpoint/2010/main" val="3776344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İKY GÜNCEL SORUNLAR</a:t>
            </a:r>
            <a:endParaRPr lang="tr-TR" dirty="0"/>
          </a:p>
        </p:txBody>
      </p:sp>
      <p:sp>
        <p:nvSpPr>
          <p:cNvPr id="3" name="İçerik Yer Tutucusu 2"/>
          <p:cNvSpPr>
            <a:spLocks noGrp="1"/>
          </p:cNvSpPr>
          <p:nvPr>
            <p:ph idx="1"/>
          </p:nvPr>
        </p:nvSpPr>
        <p:spPr/>
        <p:txBody>
          <a:bodyPr>
            <a:normAutofit fontScale="77500" lnSpcReduction="20000"/>
          </a:bodyPr>
          <a:lstStyle/>
          <a:p>
            <a:pPr marL="0" indent="0" algn="ctr">
              <a:buNone/>
            </a:pPr>
            <a:r>
              <a:rPr lang="tr-TR" b="1" u="sng" dirty="0" smtClean="0"/>
              <a:t>KÜÇÜLMENİN AMAÇLARI:</a:t>
            </a:r>
          </a:p>
          <a:p>
            <a:pPr algn="ctr">
              <a:buFontTx/>
              <a:buChar char="-"/>
            </a:pPr>
            <a:r>
              <a:rPr lang="tr-TR" dirty="0" smtClean="0"/>
              <a:t>MALİYETLERİ DÜŞÜRMEK</a:t>
            </a:r>
          </a:p>
          <a:p>
            <a:pPr algn="ctr">
              <a:buFontTx/>
              <a:buChar char="-"/>
            </a:pPr>
            <a:r>
              <a:rPr lang="tr-TR" dirty="0" smtClean="0"/>
              <a:t>KARAR SÜRECİNİ HIZLANDIRMAK</a:t>
            </a:r>
          </a:p>
          <a:p>
            <a:pPr algn="ctr">
              <a:buFontTx/>
              <a:buChar char="-"/>
            </a:pPr>
            <a:r>
              <a:rPr lang="tr-TR" dirty="0" smtClean="0"/>
              <a:t>REKABET</a:t>
            </a:r>
          </a:p>
          <a:p>
            <a:pPr algn="ctr">
              <a:buFontTx/>
              <a:buChar char="-"/>
            </a:pPr>
            <a:r>
              <a:rPr lang="tr-TR" dirty="0" smtClean="0"/>
              <a:t>İLETİŞİMİ ARTTIRMAK</a:t>
            </a:r>
          </a:p>
          <a:p>
            <a:pPr algn="ctr">
              <a:buFontTx/>
              <a:buChar char="-"/>
            </a:pPr>
            <a:r>
              <a:rPr lang="tr-TR" dirty="0" smtClean="0"/>
              <a:t>SONUCA YÖNELİK ÇALIŞMA</a:t>
            </a:r>
          </a:p>
          <a:p>
            <a:pPr algn="ctr">
              <a:buFontTx/>
              <a:buChar char="-"/>
            </a:pPr>
            <a:r>
              <a:rPr lang="tr-TR" dirty="0" smtClean="0"/>
              <a:t>MÜŞTERİ GEREKSİNİMİNE ODAKLANMA</a:t>
            </a:r>
          </a:p>
          <a:p>
            <a:pPr algn="ctr">
              <a:buFontTx/>
              <a:buChar char="-"/>
            </a:pPr>
            <a:r>
              <a:rPr lang="tr-TR" dirty="0" smtClean="0"/>
              <a:t>GÜÇLENDİRME</a:t>
            </a:r>
          </a:p>
          <a:p>
            <a:pPr algn="ctr">
              <a:buFontTx/>
              <a:buChar char="-"/>
            </a:pPr>
            <a:r>
              <a:rPr lang="tr-TR" dirty="0" smtClean="0"/>
              <a:t>VERİMLİLİK ARTIŞI</a:t>
            </a:r>
          </a:p>
          <a:p>
            <a:pPr algn="ctr">
              <a:buFontTx/>
              <a:buChar char="-"/>
            </a:pPr>
            <a:r>
              <a:rPr lang="tr-TR" dirty="0" smtClean="0"/>
              <a:t>SİNERJİ (??)</a:t>
            </a:r>
          </a:p>
          <a:p>
            <a:pPr algn="ctr">
              <a:buFontTx/>
              <a:buChar char="-"/>
            </a:pPr>
            <a:r>
              <a:rPr lang="tr-TR" dirty="0" smtClean="0"/>
              <a:t>KİŞİSEL SORUMLULUKLARI İZLEME</a:t>
            </a:r>
          </a:p>
        </p:txBody>
      </p:sp>
    </p:spTree>
    <p:extLst>
      <p:ext uri="{BB962C8B-B14F-4D97-AF65-F5344CB8AC3E}">
        <p14:creationId xmlns:p14="http://schemas.microsoft.com/office/powerpoint/2010/main" val="710866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İKY GÜNCEL SORUNLAR</a:t>
            </a:r>
            <a:endParaRPr lang="tr-TR" dirty="0"/>
          </a:p>
        </p:txBody>
      </p:sp>
      <p:sp>
        <p:nvSpPr>
          <p:cNvPr id="3" name="İçerik Yer Tutucusu 2"/>
          <p:cNvSpPr>
            <a:spLocks noGrp="1"/>
          </p:cNvSpPr>
          <p:nvPr>
            <p:ph idx="1"/>
          </p:nvPr>
        </p:nvSpPr>
        <p:spPr/>
        <p:txBody>
          <a:bodyPr>
            <a:normAutofit/>
          </a:bodyPr>
          <a:lstStyle/>
          <a:p>
            <a:pPr marL="0" indent="0" algn="ctr">
              <a:buNone/>
            </a:pPr>
            <a:r>
              <a:rPr lang="tr-TR" b="1" u="sng" dirty="0" smtClean="0"/>
              <a:t>KÜÇÜLME YÖNTEMLERİ</a:t>
            </a:r>
          </a:p>
          <a:p>
            <a:pPr algn="ctr">
              <a:buFontTx/>
              <a:buChar char="-"/>
            </a:pPr>
            <a:r>
              <a:rPr lang="tr-TR" dirty="0" smtClean="0"/>
              <a:t>İŞTEN ÇIKARMA</a:t>
            </a:r>
          </a:p>
          <a:p>
            <a:pPr algn="ctr">
              <a:buFontTx/>
              <a:buChar char="-"/>
            </a:pPr>
            <a:r>
              <a:rPr lang="tr-TR" dirty="0" smtClean="0"/>
              <a:t>YER DEĞİŞTİRME</a:t>
            </a:r>
          </a:p>
          <a:p>
            <a:pPr algn="ctr">
              <a:buFontTx/>
              <a:buChar char="-"/>
            </a:pPr>
            <a:r>
              <a:rPr lang="tr-TR" dirty="0" smtClean="0"/>
              <a:t>ERKEN EMEKLİLİK</a:t>
            </a:r>
          </a:p>
          <a:p>
            <a:pPr algn="ctr">
              <a:buFontTx/>
              <a:buChar char="-"/>
            </a:pPr>
            <a:r>
              <a:rPr lang="tr-TR" dirty="0" smtClean="0"/>
              <a:t>KADEME </a:t>
            </a:r>
            <a:r>
              <a:rPr lang="tr-TR" dirty="0" smtClean="0"/>
              <a:t>AZALTMA:</a:t>
            </a:r>
            <a:r>
              <a:rPr lang="tr-TR" sz="2000" dirty="0" smtClean="0"/>
              <a:t>ORTA KADEME YÖNETİCİ (-)</a:t>
            </a:r>
            <a:endParaRPr lang="tr-TR" sz="2000" dirty="0" smtClean="0"/>
          </a:p>
          <a:p>
            <a:pPr algn="ctr">
              <a:buFontTx/>
              <a:buChar char="-"/>
            </a:pPr>
            <a:r>
              <a:rPr lang="tr-TR" dirty="0" smtClean="0"/>
              <a:t>OUTSOURCING</a:t>
            </a:r>
          </a:p>
        </p:txBody>
      </p:sp>
    </p:spTree>
    <p:extLst>
      <p:ext uri="{BB962C8B-B14F-4D97-AF65-F5344CB8AC3E}">
        <p14:creationId xmlns:p14="http://schemas.microsoft.com/office/powerpoint/2010/main" val="41322104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İKY GÜNCEL SORUNLAR</a:t>
            </a:r>
            <a:endParaRPr lang="tr-TR" dirty="0"/>
          </a:p>
        </p:txBody>
      </p:sp>
      <p:sp>
        <p:nvSpPr>
          <p:cNvPr id="3" name="İçerik Yer Tutucusu 2"/>
          <p:cNvSpPr>
            <a:spLocks noGrp="1"/>
          </p:cNvSpPr>
          <p:nvPr>
            <p:ph idx="1"/>
          </p:nvPr>
        </p:nvSpPr>
        <p:spPr/>
        <p:txBody>
          <a:bodyPr>
            <a:normAutofit/>
          </a:bodyPr>
          <a:lstStyle/>
          <a:p>
            <a:pPr marL="0" indent="0" algn="ctr">
              <a:buNone/>
            </a:pPr>
            <a:r>
              <a:rPr lang="tr-TR" b="1" u="sng" dirty="0" smtClean="0"/>
              <a:t>KÜÇÜLME SAKINCALARI</a:t>
            </a:r>
          </a:p>
          <a:p>
            <a:pPr algn="ctr">
              <a:buFontTx/>
              <a:buChar char="-"/>
            </a:pPr>
            <a:r>
              <a:rPr lang="tr-TR" dirty="0" smtClean="0"/>
              <a:t>İŞSİZ KALMA</a:t>
            </a:r>
          </a:p>
          <a:p>
            <a:pPr algn="ctr">
              <a:buFontTx/>
              <a:buChar char="-"/>
            </a:pPr>
            <a:r>
              <a:rPr lang="tr-TR" dirty="0" smtClean="0"/>
              <a:t>İŞ YÜKÜ </a:t>
            </a:r>
            <a:r>
              <a:rPr lang="tr-TR" dirty="0" smtClean="0"/>
              <a:t>ARTIŞI(AYAKTA KALMA SENDROMU)</a:t>
            </a:r>
            <a:endParaRPr lang="tr-TR" dirty="0" smtClean="0"/>
          </a:p>
          <a:p>
            <a:pPr algn="ctr">
              <a:buFontTx/>
              <a:buChar char="-"/>
            </a:pPr>
            <a:r>
              <a:rPr lang="tr-TR" dirty="0" smtClean="0"/>
              <a:t>MOTİVASYON DÜŞMESİ</a:t>
            </a:r>
          </a:p>
          <a:p>
            <a:pPr algn="ctr">
              <a:buFontTx/>
              <a:buChar char="-"/>
            </a:pPr>
            <a:r>
              <a:rPr lang="tr-TR" dirty="0" smtClean="0"/>
              <a:t>VERİMLİLİK KAYBI</a:t>
            </a:r>
          </a:p>
          <a:p>
            <a:pPr algn="ctr">
              <a:buFontTx/>
              <a:buChar char="-"/>
            </a:pPr>
            <a:r>
              <a:rPr lang="tr-TR" dirty="0" smtClean="0"/>
              <a:t>YABANCILAŞMA</a:t>
            </a:r>
          </a:p>
          <a:p>
            <a:pPr algn="ctr">
              <a:buFontTx/>
              <a:buChar char="-"/>
            </a:pPr>
            <a:r>
              <a:rPr lang="tr-TR" dirty="0" smtClean="0"/>
              <a:t>TÜKENME</a:t>
            </a:r>
          </a:p>
          <a:p>
            <a:pPr algn="ctr">
              <a:buFontTx/>
              <a:buChar char="-"/>
            </a:pPr>
            <a:endParaRPr lang="tr-TR" dirty="0" smtClean="0"/>
          </a:p>
        </p:txBody>
      </p:sp>
    </p:spTree>
    <p:extLst>
      <p:ext uri="{BB962C8B-B14F-4D97-AF65-F5344CB8AC3E}">
        <p14:creationId xmlns:p14="http://schemas.microsoft.com/office/powerpoint/2010/main" val="3671638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İKY GÜNCEL SORUNLAR</a:t>
            </a:r>
            <a:endParaRPr lang="tr-TR" dirty="0"/>
          </a:p>
        </p:txBody>
      </p:sp>
      <p:sp>
        <p:nvSpPr>
          <p:cNvPr id="3" name="İçerik Yer Tutucusu 2"/>
          <p:cNvSpPr>
            <a:spLocks noGrp="1"/>
          </p:cNvSpPr>
          <p:nvPr>
            <p:ph idx="1"/>
          </p:nvPr>
        </p:nvSpPr>
        <p:spPr/>
        <p:txBody>
          <a:bodyPr>
            <a:normAutofit/>
          </a:bodyPr>
          <a:lstStyle/>
          <a:p>
            <a:pPr algn="ctr">
              <a:buFontTx/>
              <a:buChar char="-"/>
            </a:pPr>
            <a:r>
              <a:rPr lang="tr-TR" dirty="0" smtClean="0"/>
              <a:t>GÜÇLENDİRME: PERSONELE, YETERLİLİĞİNİ YÜKSELMESİ VE DAHA FAZLA SORUMLULUK ÜSTLENMESİ İÇİN UYGUN ORTAM VE OLANAKLARIN SAĞLANMASI.</a:t>
            </a:r>
          </a:p>
          <a:p>
            <a:pPr>
              <a:buFontTx/>
              <a:buChar char="-"/>
            </a:pPr>
            <a:r>
              <a:rPr lang="tr-TR" dirty="0" smtClean="0"/>
              <a:t>DIŞSAL: PERSONELE YETKİ VERME</a:t>
            </a:r>
          </a:p>
          <a:p>
            <a:pPr>
              <a:buFontTx/>
              <a:buChar char="-"/>
            </a:pPr>
            <a:r>
              <a:rPr lang="tr-TR" dirty="0" smtClean="0"/>
              <a:t>İÇSEL: KİŞİLİK VE DUYGUSAL YAPISINI GELİŞTİRME</a:t>
            </a:r>
          </a:p>
        </p:txBody>
      </p:sp>
    </p:spTree>
    <p:extLst>
      <p:ext uri="{BB962C8B-B14F-4D97-AF65-F5344CB8AC3E}">
        <p14:creationId xmlns:p14="http://schemas.microsoft.com/office/powerpoint/2010/main" val="1531569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İKY GÜNCEL SORUNLAR</a:t>
            </a:r>
            <a:endParaRPr lang="tr-TR" dirty="0"/>
          </a:p>
        </p:txBody>
      </p:sp>
      <p:sp>
        <p:nvSpPr>
          <p:cNvPr id="3" name="İçerik Yer Tutucusu 2"/>
          <p:cNvSpPr>
            <a:spLocks noGrp="1"/>
          </p:cNvSpPr>
          <p:nvPr>
            <p:ph idx="1"/>
          </p:nvPr>
        </p:nvSpPr>
        <p:spPr/>
        <p:txBody>
          <a:bodyPr>
            <a:normAutofit/>
          </a:bodyPr>
          <a:lstStyle/>
          <a:p>
            <a:pPr marL="0" indent="0" algn="ctr">
              <a:buNone/>
            </a:pPr>
            <a:r>
              <a:rPr lang="tr-TR" b="1" u="sng" dirty="0" smtClean="0"/>
              <a:t>GÜÇLENDİRMENİN ÖĞELERİ</a:t>
            </a:r>
          </a:p>
          <a:p>
            <a:pPr algn="ctr">
              <a:buFontTx/>
              <a:buChar char="-"/>
            </a:pPr>
            <a:r>
              <a:rPr lang="tr-TR" dirty="0" smtClean="0"/>
              <a:t>ÖRGÜT İŞLEYİŞİYLE İLGİLİ BİLGİ SAĞLAMA</a:t>
            </a:r>
          </a:p>
          <a:p>
            <a:pPr algn="ctr">
              <a:buFontTx/>
              <a:buChar char="-"/>
            </a:pPr>
            <a:r>
              <a:rPr lang="tr-TR" dirty="0" smtClean="0"/>
              <a:t>İŞE İLİŞKİN BECERİ KAZNADIRMA</a:t>
            </a:r>
          </a:p>
          <a:p>
            <a:pPr algn="ctr">
              <a:buFontTx/>
              <a:buChar char="-"/>
            </a:pPr>
            <a:r>
              <a:rPr lang="tr-TR" dirty="0" smtClean="0"/>
              <a:t>ÖNEMLİ KARARLAR ALABİLME GÜCÜ SAĞLAMA</a:t>
            </a:r>
          </a:p>
          <a:p>
            <a:pPr algn="ctr">
              <a:buFontTx/>
              <a:buChar char="-"/>
            </a:pPr>
            <a:r>
              <a:rPr lang="tr-TR" dirty="0" smtClean="0"/>
              <a:t>ÖDÜLLENDİRME </a:t>
            </a:r>
          </a:p>
          <a:p>
            <a:pPr algn="ctr">
              <a:buFontTx/>
              <a:buChar char="-"/>
            </a:pPr>
            <a:endParaRPr lang="tr-TR" dirty="0" smtClean="0"/>
          </a:p>
        </p:txBody>
      </p:sp>
    </p:spTree>
    <p:extLst>
      <p:ext uri="{BB962C8B-B14F-4D97-AF65-F5344CB8AC3E}">
        <p14:creationId xmlns:p14="http://schemas.microsoft.com/office/powerpoint/2010/main" val="763597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İKY GÜNCEL SORUNLAR</a:t>
            </a:r>
            <a:endParaRPr lang="tr-TR" dirty="0"/>
          </a:p>
        </p:txBody>
      </p:sp>
      <p:sp>
        <p:nvSpPr>
          <p:cNvPr id="3" name="İçerik Yer Tutucusu 2"/>
          <p:cNvSpPr>
            <a:spLocks noGrp="1"/>
          </p:cNvSpPr>
          <p:nvPr>
            <p:ph idx="1"/>
          </p:nvPr>
        </p:nvSpPr>
        <p:spPr/>
        <p:txBody>
          <a:bodyPr>
            <a:normAutofit/>
          </a:bodyPr>
          <a:lstStyle/>
          <a:p>
            <a:pPr algn="ctr">
              <a:buFontTx/>
              <a:buChar char="-"/>
            </a:pPr>
            <a:r>
              <a:rPr lang="tr-TR" dirty="0" smtClean="0"/>
              <a:t>TACİZ VE MOBBING</a:t>
            </a:r>
          </a:p>
          <a:p>
            <a:pPr marL="0" indent="0" algn="ctr">
              <a:buNone/>
            </a:pPr>
            <a:r>
              <a:rPr lang="tr-TR"/>
              <a:t>https://www.youtube.com/watch?v=Ycl7bdTHy44</a:t>
            </a:r>
            <a:endParaRPr lang="tr-TR" dirty="0" smtClean="0"/>
          </a:p>
        </p:txBody>
      </p:sp>
    </p:spTree>
    <p:extLst>
      <p:ext uri="{BB962C8B-B14F-4D97-AF65-F5344CB8AC3E}">
        <p14:creationId xmlns:p14="http://schemas.microsoft.com/office/powerpoint/2010/main" val="3742685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YÖNETİM</a:t>
            </a:r>
          </a:p>
        </p:txBody>
      </p:sp>
      <p:sp>
        <p:nvSpPr>
          <p:cNvPr id="3" name="İçerik Yer Tutucusu 2"/>
          <p:cNvSpPr>
            <a:spLocks noGrp="1"/>
          </p:cNvSpPr>
          <p:nvPr>
            <p:ph idx="1"/>
          </p:nvPr>
        </p:nvSpPr>
        <p:spPr/>
        <p:txBody>
          <a:bodyPr/>
          <a:lstStyle/>
          <a:p>
            <a:endParaRPr lang="tr-TR" dirty="0" smtClean="0"/>
          </a:p>
          <a:p>
            <a:r>
              <a:rPr lang="tr-TR" dirty="0" smtClean="0"/>
              <a:t>DİNAMİK</a:t>
            </a:r>
          </a:p>
          <a:p>
            <a:r>
              <a:rPr lang="tr-TR" dirty="0" smtClean="0"/>
              <a:t>REKABETÇİ</a:t>
            </a:r>
          </a:p>
          <a:p>
            <a:r>
              <a:rPr lang="tr-TR" dirty="0" smtClean="0"/>
              <a:t>DEĞİŞKEN PAZARDA BAŞARININ SIRRI??</a:t>
            </a:r>
            <a:endParaRPr lang="tr-TR" dirty="0"/>
          </a:p>
        </p:txBody>
      </p:sp>
    </p:spTree>
    <p:extLst>
      <p:ext uri="{BB962C8B-B14F-4D97-AF65-F5344CB8AC3E}">
        <p14:creationId xmlns:p14="http://schemas.microsoft.com/office/powerpoint/2010/main" val="690677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İKY GÜNCEL SORUNLAR</a:t>
            </a:r>
          </a:p>
        </p:txBody>
      </p:sp>
      <p:sp>
        <p:nvSpPr>
          <p:cNvPr id="3" name="İçerik Yer Tutucusu 2"/>
          <p:cNvSpPr>
            <a:spLocks noGrp="1"/>
          </p:cNvSpPr>
          <p:nvPr>
            <p:ph idx="1"/>
          </p:nvPr>
        </p:nvSpPr>
        <p:spPr/>
        <p:txBody>
          <a:bodyPr>
            <a:normAutofit lnSpcReduction="10000"/>
          </a:bodyPr>
          <a:lstStyle/>
          <a:p>
            <a:r>
              <a:rPr lang="tr-TR" dirty="0"/>
              <a:t>İşyerlerinde bir veya birden fazla kişi tarafından diğer kişi ya da kişilere yönelik gerçekleştirilen, </a:t>
            </a:r>
            <a:r>
              <a:rPr lang="tr-TR" u="sng" dirty="0">
                <a:solidFill>
                  <a:srgbClr val="FF0000"/>
                </a:solidFill>
              </a:rPr>
              <a:t>belirli bir süre sistematik biçimde devam eden,</a:t>
            </a:r>
            <a:r>
              <a:rPr lang="tr-TR" dirty="0"/>
              <a:t> yıldırma, </a:t>
            </a:r>
            <a:r>
              <a:rPr lang="tr-TR" dirty="0" err="1"/>
              <a:t>pasifize</a:t>
            </a:r>
            <a:r>
              <a:rPr lang="tr-TR" dirty="0"/>
              <a:t> etme veya işten uzaklaştırmayı amaçlayan; mağdur ya da mağdurların kişilik değerlerine, mesleki durumlarına, sosyal ilişkilerine veya sağlıklarına zarar veren; kötü niyetli, kasıtlı, olumsuz tutum ve davranışlar </a:t>
            </a:r>
            <a:r>
              <a:rPr lang="tr-TR" dirty="0" smtClean="0"/>
              <a:t>bütüne </a:t>
            </a:r>
            <a:r>
              <a:rPr lang="tr-TR" dirty="0" err="1" smtClean="0"/>
              <a:t>mobbing</a:t>
            </a:r>
            <a:r>
              <a:rPr lang="tr-TR" dirty="0" smtClean="0"/>
              <a:t> denir.</a:t>
            </a:r>
            <a:endParaRPr lang="tr-TR" dirty="0"/>
          </a:p>
        </p:txBody>
      </p:sp>
    </p:spTree>
    <p:extLst>
      <p:ext uri="{BB962C8B-B14F-4D97-AF65-F5344CB8AC3E}">
        <p14:creationId xmlns:p14="http://schemas.microsoft.com/office/powerpoint/2010/main" val="5137747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dirty="0">
                <a:hlinkClick r:id="rId2"/>
              </a:rPr>
              <a:t>https://</a:t>
            </a:r>
            <a:r>
              <a:rPr lang="tr-TR" sz="2400" dirty="0" smtClean="0">
                <a:hlinkClick r:id="rId2"/>
              </a:rPr>
              <a:t>www.csgb.gov.tr/media/2053/mobbing_2014.pdf</a:t>
            </a:r>
            <a:r>
              <a:rPr lang="tr-TR" sz="2400" dirty="0" smtClean="0"/>
              <a:t> çalışma bakanlığı tarafından hazırlanan rehberi inceleyiniz!!</a:t>
            </a:r>
            <a:endParaRPr lang="tr-TR"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1769631"/>
            <a:ext cx="4838490" cy="4350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8370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İKY GÜNCEL SORUNLAR</a:t>
            </a:r>
            <a:endParaRPr lang="tr-TR" dirty="0"/>
          </a:p>
        </p:txBody>
      </p:sp>
      <p:sp>
        <p:nvSpPr>
          <p:cNvPr id="3" name="İçerik Yer Tutucusu 2"/>
          <p:cNvSpPr>
            <a:spLocks noGrp="1"/>
          </p:cNvSpPr>
          <p:nvPr>
            <p:ph idx="1"/>
          </p:nvPr>
        </p:nvSpPr>
        <p:spPr>
          <a:xfrm>
            <a:off x="457200" y="1600200"/>
            <a:ext cx="8229600" cy="4925144"/>
          </a:xfrm>
        </p:spPr>
        <p:txBody>
          <a:bodyPr>
            <a:normAutofit fontScale="47500" lnSpcReduction="20000"/>
          </a:bodyPr>
          <a:lstStyle/>
          <a:p>
            <a:pPr marL="0" indent="0" algn="ctr">
              <a:buNone/>
            </a:pPr>
            <a:r>
              <a:rPr lang="tr-TR" b="1" dirty="0"/>
              <a:t>Hiyerarşik (Dikey) Şiddet</a:t>
            </a:r>
            <a:endParaRPr lang="tr-TR" dirty="0"/>
          </a:p>
          <a:p>
            <a:pPr marL="0" indent="0">
              <a:buNone/>
            </a:pPr>
            <a:r>
              <a:rPr lang="tr-TR" dirty="0"/>
              <a:t> </a:t>
            </a:r>
          </a:p>
          <a:p>
            <a:r>
              <a:rPr lang="tr-TR" dirty="0"/>
              <a:t>Yukarıdan aşağıya doğru hiyerarşik biçimde örgütlenen ve emir verme-itaat bekleme anlayışıyla yönetilen kurumlarda çalışanlar; itaatin yerine inisiyatifi, kurala uyma yerine kurala bağlanmayı, sadece karara katılmayı değil, işin süreçlerine de katılmayı beklerler. </a:t>
            </a:r>
            <a:r>
              <a:rPr lang="tr-TR" dirty="0" err="1"/>
              <a:t>İşgörenler</a:t>
            </a:r>
            <a:r>
              <a:rPr lang="tr-TR" dirty="0"/>
              <a:t>, akıl güçlerinin ve fiziksel güçlerinin yanında, gönül güçlerinin de iş ortamına katılımını arzu ederler.</a:t>
            </a:r>
          </a:p>
          <a:p>
            <a:r>
              <a:rPr lang="tr-TR" dirty="0" smtClean="0"/>
              <a:t>Aşağıdan </a:t>
            </a:r>
            <a:r>
              <a:rPr lang="tr-TR" dirty="0"/>
              <a:t>yukarıya yöneltilmiş psikolojik şiddette, çalışanların kendi aralarında birlik olarak, amirlerine </a:t>
            </a:r>
            <a:r>
              <a:rPr lang="tr-TR" dirty="0" err="1"/>
              <a:t>mobbing</a:t>
            </a:r>
            <a:r>
              <a:rPr lang="tr-TR" dirty="0"/>
              <a:t> uygulamaları, ender de olsa mümkün olabilmektedir.</a:t>
            </a:r>
          </a:p>
          <a:p>
            <a:r>
              <a:rPr lang="tr-TR" dirty="0"/>
              <a:t>Aşağıdan yukarıya doğru uygulanan psikolojik şiddet genellikle; dedikodu çarkının çevrilmesi, yapılan olumlu işleri üst düzeye iletmeme, sürekli olumsuz geribildirimler verme, işleri geciktirme, bazı işleri sabote etme şeklinde olabilmektedir. </a:t>
            </a:r>
            <a:endParaRPr lang="tr-TR" dirty="0" smtClean="0"/>
          </a:p>
          <a:p>
            <a:endParaRPr lang="tr-TR" dirty="0" smtClean="0"/>
          </a:p>
          <a:p>
            <a:pPr marL="0" indent="0" algn="ctr">
              <a:buNone/>
            </a:pPr>
            <a:r>
              <a:rPr lang="tr-TR" b="1" dirty="0" smtClean="0"/>
              <a:t>Yatay </a:t>
            </a:r>
            <a:r>
              <a:rPr lang="tr-TR" b="1" dirty="0"/>
              <a:t>(Fonksiyonel) Şiddet</a:t>
            </a:r>
            <a:endParaRPr lang="tr-TR" dirty="0"/>
          </a:p>
          <a:p>
            <a:pPr marL="0" indent="0">
              <a:buNone/>
            </a:pPr>
            <a:r>
              <a:rPr lang="tr-TR" dirty="0"/>
              <a:t> </a:t>
            </a:r>
          </a:p>
          <a:p>
            <a:r>
              <a:rPr lang="tr-TR" dirty="0"/>
              <a:t>E</a:t>
            </a:r>
            <a:r>
              <a:rPr lang="tr-TR" dirty="0" smtClean="0"/>
              <a:t>şit </a:t>
            </a:r>
            <a:r>
              <a:rPr lang="tr-TR" dirty="0"/>
              <a:t>statüde bulunanlar arasında söz konusu olan psikolojik şiddete, “yatay şiddet”  denmektedir. Yatay şiddet, aralarında fonksiyonel ilişkilerin bulunduğu kişiler arasında söz konusu olan şiddet türüdür.  </a:t>
            </a:r>
          </a:p>
          <a:p>
            <a:r>
              <a:rPr lang="tr-TR" dirty="0"/>
              <a:t>Yatay şiddet; kıskançlık,</a:t>
            </a:r>
            <a:r>
              <a:rPr lang="tr-TR" u="sng" baseline="30000" dirty="0">
                <a:hlinkClick r:id="rId2"/>
              </a:rPr>
              <a:t>·</a:t>
            </a:r>
            <a:r>
              <a:rPr lang="tr-TR" dirty="0"/>
              <a:t> yarışma, </a:t>
            </a:r>
            <a:r>
              <a:rPr lang="tr-TR" dirty="0" err="1"/>
              <a:t>çekemezlik</a:t>
            </a:r>
            <a:r>
              <a:rPr lang="tr-TR" dirty="0"/>
              <a:t> gibi nedenlerden kaynaklanır. </a:t>
            </a:r>
            <a:endParaRPr lang="tr-TR" dirty="0" smtClean="0"/>
          </a:p>
          <a:p>
            <a:r>
              <a:rPr lang="tr-TR" dirty="0" smtClean="0"/>
              <a:t>Üst </a:t>
            </a:r>
            <a:r>
              <a:rPr lang="tr-TR" dirty="0"/>
              <a:t>kademeden alt kademeye doğru veya alt kademeden üst kademeye doğru uygulanan şiddet, genellikle açık ve görünür şiddet iken, yatay şiddet, dikey şiddet kadar belirgin değildir. </a:t>
            </a:r>
            <a:endParaRPr lang="tr-TR" dirty="0" smtClean="0"/>
          </a:p>
          <a:p>
            <a:pPr marL="0" indent="0">
              <a:buNone/>
            </a:pPr>
            <a:endParaRPr lang="tr-TR" dirty="0"/>
          </a:p>
          <a:p>
            <a:pPr marL="0" indent="0" algn="r">
              <a:buNone/>
            </a:pPr>
            <a:r>
              <a:rPr lang="tr-TR" sz="2500" dirty="0"/>
              <a:t>http://www.canaktan.org/yonetim/psikolojik-siddet/turler.htm</a:t>
            </a:r>
            <a:br>
              <a:rPr lang="tr-TR" sz="2500" dirty="0"/>
            </a:br>
            <a:endParaRPr lang="tr-TR" sz="2500" dirty="0"/>
          </a:p>
        </p:txBody>
      </p:sp>
    </p:spTree>
    <p:extLst>
      <p:ext uri="{BB962C8B-B14F-4D97-AF65-F5344CB8AC3E}">
        <p14:creationId xmlns:p14="http://schemas.microsoft.com/office/powerpoint/2010/main" val="36191433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Örnek olay</a:t>
            </a:r>
            <a:endParaRPr lang="tr-TR" dirty="0"/>
          </a:p>
        </p:txBody>
      </p:sp>
      <p:sp>
        <p:nvSpPr>
          <p:cNvPr id="3" name="İçerik Yer Tutucusu 2"/>
          <p:cNvSpPr>
            <a:spLocks noGrp="1"/>
          </p:cNvSpPr>
          <p:nvPr>
            <p:ph idx="1"/>
          </p:nvPr>
        </p:nvSpPr>
        <p:spPr/>
        <p:txBody>
          <a:bodyPr>
            <a:normAutofit fontScale="62500" lnSpcReduction="20000"/>
          </a:bodyPr>
          <a:lstStyle/>
          <a:p>
            <a:r>
              <a:rPr lang="tr-TR" dirty="0"/>
              <a:t>1. Yargıtay 9. Hukuk Dairesi, E. 2007/9154; K. 2008/13307; T. 30.5.2008 ÖZET: Dava, disiplin cezalarının kaldırılması ve işyerinde duygusal taciz (psikolojik taciz) nedeniyle istenen manevi tazminat talebine ilişkindir. İşveren kişisel nedenlerle davacı işçinin yanında çalışmasını istememekte ve bir yıl içinde kendisinden 5 kez yazılı savunma talep etmiştir. İşveren işçisini gözetme yükümlülüğüne uymayarak davacıyı iş arkadaşları önünde sürekli olarak küçük düşürmüş, bağırmış ve işleri beceremediğini ifade etmiştir. Davacı mesai sonrası ağlama krizleri geçirmiş, psikolojik tedavi görmüştür. Psikolojik taciz kavramı, işyerinde bireylere üstleri, eşit düzeyde çalışanlar ya da astları tarafından sistematik biçimde uygulanan her tür kötü muamele, tehdit, şiddet, aşağılama gibi davranışları içermektedir. Açıklanan olaylar ışığında davacının davasının kabulü gerekir. </a:t>
            </a:r>
            <a:endParaRPr lang="tr-TR" dirty="0" smtClean="0"/>
          </a:p>
          <a:p>
            <a:r>
              <a:rPr lang="tr-TR" dirty="0" smtClean="0"/>
              <a:t>KARAR </a:t>
            </a:r>
            <a:r>
              <a:rPr lang="tr-TR" dirty="0"/>
              <a:t>ve </a:t>
            </a:r>
            <a:r>
              <a:rPr lang="tr-TR" dirty="0" smtClean="0"/>
              <a:t>SONUÇ</a:t>
            </a:r>
            <a:r>
              <a:rPr lang="tr-TR" dirty="0"/>
              <a:t>: Dosyadaki yazılara, kararın dayandığı delillerle kanuni gerektirici sebeplere ve özellikle delillerin takdirinde bir isabetsizlik görülmemesine göre, yerinde bulunmayan bütün temyiz itirazlarının reddi ile usul ve kanuna uygun olan hükmün ONANMASINA 30.05.2008 gününde oybirliği ile karar verilmiştir.</a:t>
            </a:r>
          </a:p>
        </p:txBody>
      </p:sp>
    </p:spTree>
    <p:extLst>
      <p:ext uri="{BB962C8B-B14F-4D97-AF65-F5344CB8AC3E}">
        <p14:creationId xmlns:p14="http://schemas.microsoft.com/office/powerpoint/2010/main" val="23159891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UNUTMAYINIZ</a:t>
            </a:r>
            <a:endParaRPr lang="tr-TR" dirty="0"/>
          </a:p>
        </p:txBody>
      </p:sp>
      <p:sp>
        <p:nvSpPr>
          <p:cNvPr id="3" name="İçerik Yer Tutucusu 2"/>
          <p:cNvSpPr>
            <a:spLocks noGrp="1"/>
          </p:cNvSpPr>
          <p:nvPr>
            <p:ph idx="1"/>
          </p:nvPr>
        </p:nvSpPr>
        <p:spPr/>
        <p:txBody>
          <a:bodyPr/>
          <a:lstStyle/>
          <a:p>
            <a:r>
              <a:rPr lang="tr-TR" dirty="0" smtClean="0"/>
              <a:t>HAFTAYA İK-5 BAŞLIKLI MAKALE(KARİYER VE İŞ TATMİNİ) OKUNACAKTIR.</a:t>
            </a:r>
          </a:p>
          <a:p>
            <a:r>
              <a:rPr lang="tr-TR" dirty="0" smtClean="0"/>
              <a:t>KONU ANLATIMI SONRASI MAKALE TARTIŞILACAKTIR.</a:t>
            </a:r>
            <a:endParaRPr lang="tr-TR" dirty="0"/>
          </a:p>
        </p:txBody>
      </p:sp>
    </p:spTree>
    <p:extLst>
      <p:ext uri="{BB962C8B-B14F-4D97-AF65-F5344CB8AC3E}">
        <p14:creationId xmlns:p14="http://schemas.microsoft.com/office/powerpoint/2010/main" val="2841830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YÖNETİMİN ÖZELLİKLERİ</a:t>
            </a:r>
            <a:endParaRPr lang="tr-TR" dirty="0"/>
          </a:p>
        </p:txBody>
      </p:sp>
      <p:sp>
        <p:nvSpPr>
          <p:cNvPr id="3" name="İçerik Yer Tutucusu 2"/>
          <p:cNvSpPr>
            <a:spLocks noGrp="1"/>
          </p:cNvSpPr>
          <p:nvPr>
            <p:ph idx="1"/>
          </p:nvPr>
        </p:nvSpPr>
        <p:spPr/>
        <p:txBody>
          <a:bodyPr>
            <a:normAutofit/>
          </a:bodyPr>
          <a:lstStyle/>
          <a:p>
            <a:pPr algn="just">
              <a:lnSpc>
                <a:spcPct val="120000"/>
              </a:lnSpc>
              <a:spcBef>
                <a:spcPts val="0"/>
              </a:spcBef>
            </a:pPr>
            <a:r>
              <a:rPr lang="tr-TR" dirty="0" smtClean="0"/>
              <a:t>Süreç</a:t>
            </a:r>
          </a:p>
          <a:p>
            <a:pPr algn="just">
              <a:lnSpc>
                <a:spcPct val="120000"/>
              </a:lnSpc>
              <a:spcBef>
                <a:spcPts val="0"/>
              </a:spcBef>
            </a:pPr>
            <a:r>
              <a:rPr lang="tr-TR" dirty="0" smtClean="0"/>
              <a:t>Amaç</a:t>
            </a:r>
          </a:p>
          <a:p>
            <a:pPr algn="just">
              <a:lnSpc>
                <a:spcPct val="120000"/>
              </a:lnSpc>
              <a:spcBef>
                <a:spcPts val="0"/>
              </a:spcBef>
            </a:pPr>
            <a:r>
              <a:rPr lang="tr-TR" dirty="0" smtClean="0"/>
              <a:t>Kaynaklar</a:t>
            </a:r>
            <a:endParaRPr lang="tr-TR" dirty="0"/>
          </a:p>
          <a:p>
            <a:pPr algn="just">
              <a:lnSpc>
                <a:spcPct val="120000"/>
              </a:lnSpc>
              <a:spcBef>
                <a:spcPts val="0"/>
              </a:spcBef>
            </a:pPr>
            <a:r>
              <a:rPr lang="tr-TR" dirty="0" smtClean="0"/>
              <a:t>Yapı</a:t>
            </a:r>
            <a:endParaRPr lang="tr-TR" dirty="0"/>
          </a:p>
        </p:txBody>
      </p:sp>
    </p:spTree>
    <p:extLst>
      <p:ext uri="{BB962C8B-B14F-4D97-AF65-F5344CB8AC3E}">
        <p14:creationId xmlns:p14="http://schemas.microsoft.com/office/powerpoint/2010/main" val="3913217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YÖNETİMİN FONKSİYONLARI</a:t>
            </a:r>
            <a:endParaRPr lang="tr-TR" dirty="0"/>
          </a:p>
        </p:txBody>
      </p:sp>
      <p:sp>
        <p:nvSpPr>
          <p:cNvPr id="4" name="3 Yuvarlatılmış Dikdörtgen"/>
          <p:cNvSpPr/>
          <p:nvPr/>
        </p:nvSpPr>
        <p:spPr>
          <a:xfrm>
            <a:off x="3687722" y="1844824"/>
            <a:ext cx="1800200" cy="72008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solidFill>
                  <a:schemeClr val="tx1"/>
                </a:solidFill>
              </a:rPr>
              <a:t>Planlama</a:t>
            </a:r>
            <a:endParaRPr lang="tr-TR" sz="2400" dirty="0">
              <a:solidFill>
                <a:schemeClr val="tx1"/>
              </a:solidFill>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868144" y="2996952"/>
            <a:ext cx="1816765" cy="73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3123" y="4293096"/>
            <a:ext cx="181133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3067291"/>
            <a:ext cx="18161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2178901"/>
            <a:ext cx="8778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20 Düz Ok Bağlayıcısı"/>
          <p:cNvCxnSpPr/>
          <p:nvPr/>
        </p:nvCxnSpPr>
        <p:spPr>
          <a:xfrm flipH="1">
            <a:off x="5724128" y="4099549"/>
            <a:ext cx="936104" cy="504056"/>
          </a:xfrm>
          <a:prstGeom prst="straightConnector1">
            <a:avLst/>
          </a:prstGeom>
          <a:ln>
            <a:miter lim="800000"/>
            <a:tailEnd type="arrow"/>
          </a:ln>
        </p:spPr>
        <p:style>
          <a:lnRef idx="1">
            <a:schemeClr val="accent1"/>
          </a:lnRef>
          <a:fillRef idx="0">
            <a:schemeClr val="accent1"/>
          </a:fillRef>
          <a:effectRef idx="0">
            <a:schemeClr val="accent1"/>
          </a:effectRef>
          <a:fontRef idx="minor">
            <a:schemeClr val="tx1"/>
          </a:fontRef>
        </p:style>
      </p:cxnSp>
      <p:cxnSp>
        <p:nvCxnSpPr>
          <p:cNvPr id="11" name="22 Düz Ok Bağlayıcısı"/>
          <p:cNvCxnSpPr/>
          <p:nvPr/>
        </p:nvCxnSpPr>
        <p:spPr>
          <a:xfrm flipH="1" flipV="1">
            <a:off x="2643684" y="4099549"/>
            <a:ext cx="792088" cy="504056"/>
          </a:xfrm>
          <a:prstGeom prst="straightConnector1">
            <a:avLst/>
          </a:prstGeom>
          <a:ln>
            <a:miter lim="800000"/>
            <a:tailEnd type="arrow"/>
          </a:ln>
        </p:spPr>
        <p:style>
          <a:lnRef idx="1">
            <a:schemeClr val="accent1"/>
          </a:lnRef>
          <a:fillRef idx="0">
            <a:schemeClr val="accent1"/>
          </a:fillRef>
          <a:effectRef idx="0">
            <a:schemeClr val="accent1"/>
          </a:effectRef>
          <a:fontRef idx="minor">
            <a:schemeClr val="tx1"/>
          </a:fontRef>
        </p:style>
      </p:cxnSp>
      <p:cxnSp>
        <p:nvCxnSpPr>
          <p:cNvPr id="12" name="8 Düz Ok Bağlayıcısı"/>
          <p:cNvCxnSpPr/>
          <p:nvPr/>
        </p:nvCxnSpPr>
        <p:spPr>
          <a:xfrm flipV="1">
            <a:off x="2527722" y="2204864"/>
            <a:ext cx="792088" cy="504056"/>
          </a:xfrm>
          <a:prstGeom prst="straightConnector1">
            <a:avLst/>
          </a:prstGeom>
          <a:ln>
            <a:miter lim="800000"/>
            <a:tailEnd type="arrow"/>
          </a:ln>
        </p:spPr>
        <p:style>
          <a:lnRef idx="1">
            <a:schemeClr val="accent1"/>
          </a:lnRef>
          <a:fillRef idx="0">
            <a:schemeClr val="accent1"/>
          </a:fillRef>
          <a:effectRef idx="0">
            <a:schemeClr val="accent1"/>
          </a:effectRef>
          <a:fontRef idx="minor">
            <a:schemeClr val="tx1"/>
          </a:fontRef>
        </p:style>
      </p:cxnSp>
      <p:sp>
        <p:nvSpPr>
          <p:cNvPr id="14" name="3 Yuvarlatılmış Dikdörtgen"/>
          <p:cNvSpPr/>
          <p:nvPr/>
        </p:nvSpPr>
        <p:spPr>
          <a:xfrm>
            <a:off x="6192180" y="5373216"/>
            <a:ext cx="2268252" cy="720080"/>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solidFill>
                  <a:schemeClr val="tx1"/>
                </a:solidFill>
              </a:rPr>
              <a:t>Eşgüdümleme </a:t>
            </a:r>
            <a:endParaRPr lang="tr-TR" sz="2400" dirty="0">
              <a:solidFill>
                <a:schemeClr val="tx1"/>
              </a:solidFill>
            </a:endParaRPr>
          </a:p>
        </p:txBody>
      </p:sp>
    </p:spTree>
    <p:extLst>
      <p:ext uri="{BB962C8B-B14F-4D97-AF65-F5344CB8AC3E}">
        <p14:creationId xmlns:p14="http://schemas.microsoft.com/office/powerpoint/2010/main" val="673301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İKY’NİN ÖN PLANA ÇIKMA SEBEPLERİ</a:t>
            </a:r>
            <a:endParaRPr lang="tr-TR" dirty="0"/>
          </a:p>
        </p:txBody>
      </p:sp>
      <p:sp>
        <p:nvSpPr>
          <p:cNvPr id="3" name="İçerik Yer Tutucusu 2"/>
          <p:cNvSpPr>
            <a:spLocks noGrp="1"/>
          </p:cNvSpPr>
          <p:nvPr>
            <p:ph idx="1"/>
          </p:nvPr>
        </p:nvSpPr>
        <p:spPr/>
        <p:txBody>
          <a:bodyPr>
            <a:normAutofit fontScale="92500" lnSpcReduction="10000"/>
          </a:bodyPr>
          <a:lstStyle/>
          <a:p>
            <a:pPr marL="514350" indent="-514350" algn="just">
              <a:lnSpc>
                <a:spcPct val="110000"/>
              </a:lnSpc>
              <a:spcBef>
                <a:spcPts val="0"/>
              </a:spcBef>
              <a:buAutoNum type="arabicPeriod"/>
            </a:pPr>
            <a:r>
              <a:rPr lang="tr-TR" dirty="0"/>
              <a:t>Dış çevrenin hızlı değişmesi ve rekabetin artması</a:t>
            </a:r>
          </a:p>
          <a:p>
            <a:pPr marL="514350" indent="-514350" algn="just">
              <a:lnSpc>
                <a:spcPct val="110000"/>
              </a:lnSpc>
              <a:spcBef>
                <a:spcPts val="0"/>
              </a:spcBef>
              <a:buAutoNum type="arabicPeriod"/>
            </a:pPr>
            <a:r>
              <a:rPr lang="tr-TR" dirty="0"/>
              <a:t>Japon yönetim sisteminden çıkartılan olumlu dersler</a:t>
            </a:r>
          </a:p>
          <a:p>
            <a:pPr marL="514350" indent="-514350" algn="just">
              <a:lnSpc>
                <a:spcPct val="110000"/>
              </a:lnSpc>
              <a:spcBef>
                <a:spcPts val="0"/>
              </a:spcBef>
              <a:buAutoNum type="arabicPeriod"/>
            </a:pPr>
            <a:r>
              <a:rPr lang="tr-TR" dirty="0"/>
              <a:t>İşgücünün giderek daha az sendikalaşma eğilimi göstermesi</a:t>
            </a:r>
          </a:p>
          <a:p>
            <a:pPr marL="514350" indent="-514350" algn="just">
              <a:lnSpc>
                <a:spcPct val="110000"/>
              </a:lnSpc>
              <a:spcBef>
                <a:spcPts val="0"/>
              </a:spcBef>
              <a:buAutoNum type="arabicPeriod"/>
            </a:pPr>
            <a:r>
              <a:rPr lang="tr-TR" dirty="0"/>
              <a:t>Hizmet sektörünün gelişmesi ve profesyonel sayısının artması</a:t>
            </a:r>
          </a:p>
          <a:p>
            <a:pPr marL="514350" indent="-514350" algn="just">
              <a:lnSpc>
                <a:spcPct val="110000"/>
              </a:lnSpc>
              <a:spcBef>
                <a:spcPts val="0"/>
              </a:spcBef>
              <a:buAutoNum type="arabicPeriod"/>
            </a:pPr>
            <a:r>
              <a:rPr lang="tr-TR" dirty="0"/>
              <a:t>Personel departmanının güç ve etkinliğinin sınırlı kalması</a:t>
            </a:r>
          </a:p>
          <a:p>
            <a:pPr marL="0" indent="0">
              <a:buNone/>
            </a:pPr>
            <a:endParaRPr lang="tr-TR" dirty="0" smtClean="0"/>
          </a:p>
        </p:txBody>
      </p:sp>
    </p:spTree>
    <p:extLst>
      <p:ext uri="{BB962C8B-B14F-4D97-AF65-F5344CB8AC3E}">
        <p14:creationId xmlns:p14="http://schemas.microsoft.com/office/powerpoint/2010/main" val="367334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İKY-PERSONEL YÖNETİMİ</a:t>
            </a:r>
            <a:endParaRPr lang="tr-TR" dirty="0"/>
          </a:p>
        </p:txBody>
      </p:sp>
      <p:sp>
        <p:nvSpPr>
          <p:cNvPr id="4" name="4 Dikdörtgen"/>
          <p:cNvSpPr>
            <a:spLocks noGrp="1"/>
          </p:cNvSpPr>
          <p:nvPr>
            <p:ph idx="1"/>
          </p:nvPr>
        </p:nvSpPr>
        <p:spPr>
          <a:xfrm>
            <a:off x="457200" y="1600201"/>
            <a:ext cx="3826768" cy="4133056"/>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lnSpcReduction="10000"/>
          </a:bodyPr>
          <a:lstStyle/>
          <a:p>
            <a:pPr algn="ctr"/>
            <a:r>
              <a:rPr lang="tr-TR" sz="2400" b="1" dirty="0" smtClean="0">
                <a:solidFill>
                  <a:schemeClr val="tx1"/>
                </a:solidFill>
              </a:rPr>
              <a:t>PERSONEL YÖNETİMİ</a:t>
            </a:r>
          </a:p>
          <a:p>
            <a:pPr algn="ctr"/>
            <a:r>
              <a:rPr lang="tr-TR" sz="2400" dirty="0" smtClean="0">
                <a:solidFill>
                  <a:schemeClr val="tx1"/>
                </a:solidFill>
              </a:rPr>
              <a:t>İş odaklı</a:t>
            </a:r>
          </a:p>
          <a:p>
            <a:pPr algn="ctr"/>
            <a:r>
              <a:rPr lang="tr-TR" sz="2400" dirty="0" err="1" smtClean="0">
                <a:solidFill>
                  <a:schemeClr val="tx1"/>
                </a:solidFill>
              </a:rPr>
              <a:t>Operasyonel</a:t>
            </a:r>
            <a:r>
              <a:rPr lang="tr-TR" sz="2400" dirty="0" smtClean="0">
                <a:solidFill>
                  <a:schemeClr val="tx1"/>
                </a:solidFill>
              </a:rPr>
              <a:t> faaliyet</a:t>
            </a:r>
          </a:p>
          <a:p>
            <a:pPr algn="ctr"/>
            <a:r>
              <a:rPr lang="tr-TR" sz="2400" dirty="0" smtClean="0">
                <a:solidFill>
                  <a:schemeClr val="tx1"/>
                </a:solidFill>
              </a:rPr>
              <a:t>Kayıt sistemi</a:t>
            </a:r>
          </a:p>
          <a:p>
            <a:pPr algn="ctr"/>
            <a:r>
              <a:rPr lang="tr-TR" sz="2400" dirty="0" smtClean="0">
                <a:solidFill>
                  <a:schemeClr val="tx1"/>
                </a:solidFill>
              </a:rPr>
              <a:t>Statik yapı</a:t>
            </a:r>
          </a:p>
          <a:p>
            <a:pPr algn="ctr"/>
            <a:r>
              <a:rPr lang="tr-TR" sz="2400" dirty="0" smtClean="0">
                <a:solidFill>
                  <a:schemeClr val="tx1"/>
                </a:solidFill>
              </a:rPr>
              <a:t>İnsan maliyet </a:t>
            </a:r>
            <a:r>
              <a:rPr lang="tr-TR" sz="2400" dirty="0" err="1" smtClean="0">
                <a:solidFill>
                  <a:schemeClr val="tx1"/>
                </a:solidFill>
              </a:rPr>
              <a:t>ögesi</a:t>
            </a:r>
            <a:endParaRPr lang="tr-TR" sz="2400" dirty="0" smtClean="0">
              <a:solidFill>
                <a:schemeClr val="tx1"/>
              </a:solidFill>
            </a:endParaRPr>
          </a:p>
          <a:p>
            <a:pPr algn="ctr"/>
            <a:r>
              <a:rPr lang="tr-TR" sz="2400" dirty="0" smtClean="0">
                <a:solidFill>
                  <a:schemeClr val="tx1"/>
                </a:solidFill>
              </a:rPr>
              <a:t>Kalıplar normlar</a:t>
            </a:r>
          </a:p>
          <a:p>
            <a:pPr algn="ctr"/>
            <a:r>
              <a:rPr lang="tr-TR" sz="2400" dirty="0" smtClean="0">
                <a:solidFill>
                  <a:schemeClr val="tx1"/>
                </a:solidFill>
              </a:rPr>
              <a:t>Klasik yönetim</a:t>
            </a:r>
          </a:p>
          <a:p>
            <a:pPr algn="ctr"/>
            <a:r>
              <a:rPr lang="tr-TR" sz="2400" dirty="0" smtClean="0">
                <a:solidFill>
                  <a:schemeClr val="tx1"/>
                </a:solidFill>
              </a:rPr>
              <a:t>İşte çalışan insan</a:t>
            </a:r>
          </a:p>
          <a:p>
            <a:pPr algn="ctr"/>
            <a:r>
              <a:rPr lang="tr-TR" sz="2400" dirty="0" smtClean="0">
                <a:solidFill>
                  <a:schemeClr val="tx1"/>
                </a:solidFill>
              </a:rPr>
              <a:t>İç planlama</a:t>
            </a:r>
            <a:endParaRPr lang="tr-TR" sz="2400" dirty="0">
              <a:solidFill>
                <a:schemeClr val="tx1"/>
              </a:solidFill>
            </a:endParaRPr>
          </a:p>
        </p:txBody>
      </p:sp>
      <p:sp>
        <p:nvSpPr>
          <p:cNvPr id="6" name="5 Dikdörtgen"/>
          <p:cNvSpPr/>
          <p:nvPr/>
        </p:nvSpPr>
        <p:spPr>
          <a:xfrm>
            <a:off x="4754421" y="1556792"/>
            <a:ext cx="3600400" cy="4104456"/>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tx1"/>
                </a:solidFill>
              </a:rPr>
              <a:t>İNSAN KAYNAKLARI YÖNETİMİ</a:t>
            </a:r>
          </a:p>
          <a:p>
            <a:pPr algn="ctr"/>
            <a:r>
              <a:rPr lang="tr-TR" sz="2400" dirty="0" smtClean="0">
                <a:solidFill>
                  <a:schemeClr val="tx1"/>
                </a:solidFill>
              </a:rPr>
              <a:t>İnsan  odaklı</a:t>
            </a:r>
          </a:p>
          <a:p>
            <a:pPr algn="ctr"/>
            <a:r>
              <a:rPr lang="tr-TR" sz="2400" dirty="0" smtClean="0">
                <a:solidFill>
                  <a:schemeClr val="tx1"/>
                </a:solidFill>
              </a:rPr>
              <a:t>Danışmanlık hizmeti</a:t>
            </a:r>
          </a:p>
          <a:p>
            <a:pPr algn="ctr"/>
            <a:r>
              <a:rPr lang="tr-TR" sz="2400" dirty="0" smtClean="0">
                <a:solidFill>
                  <a:schemeClr val="tx1"/>
                </a:solidFill>
              </a:rPr>
              <a:t>Kaynak anlayışı</a:t>
            </a:r>
          </a:p>
          <a:p>
            <a:pPr algn="ctr"/>
            <a:r>
              <a:rPr lang="tr-TR" sz="2400" dirty="0" smtClean="0">
                <a:solidFill>
                  <a:schemeClr val="tx1"/>
                </a:solidFill>
              </a:rPr>
              <a:t>Dinamik yapı</a:t>
            </a:r>
          </a:p>
          <a:p>
            <a:pPr algn="ctr"/>
            <a:r>
              <a:rPr lang="tr-TR" sz="2400" dirty="0" smtClean="0">
                <a:solidFill>
                  <a:schemeClr val="tx1"/>
                </a:solidFill>
              </a:rPr>
              <a:t>İnsan önemli bir girdi</a:t>
            </a:r>
          </a:p>
          <a:p>
            <a:pPr algn="ctr"/>
            <a:r>
              <a:rPr lang="tr-TR" sz="2400" dirty="0" smtClean="0">
                <a:solidFill>
                  <a:schemeClr val="tx1"/>
                </a:solidFill>
              </a:rPr>
              <a:t>Misyon ve değerler</a:t>
            </a:r>
          </a:p>
          <a:p>
            <a:pPr algn="ctr"/>
            <a:r>
              <a:rPr lang="tr-TR" sz="2400" dirty="0" smtClean="0">
                <a:solidFill>
                  <a:schemeClr val="tx1"/>
                </a:solidFill>
              </a:rPr>
              <a:t>Toplam kalite yönetimi</a:t>
            </a:r>
          </a:p>
          <a:p>
            <a:pPr algn="ctr"/>
            <a:r>
              <a:rPr lang="tr-TR" sz="2400" dirty="0" smtClean="0">
                <a:solidFill>
                  <a:schemeClr val="tx1"/>
                </a:solidFill>
              </a:rPr>
              <a:t>İşi yönlendiren insan</a:t>
            </a:r>
          </a:p>
          <a:p>
            <a:pPr algn="ctr"/>
            <a:r>
              <a:rPr lang="tr-TR" sz="2400" dirty="0" smtClean="0">
                <a:solidFill>
                  <a:schemeClr val="tx1"/>
                </a:solidFill>
              </a:rPr>
              <a:t>Stratejik planlama</a:t>
            </a:r>
            <a:endParaRPr lang="tr-TR" sz="2400" dirty="0">
              <a:solidFill>
                <a:schemeClr val="tx1"/>
              </a:solidFill>
            </a:endParaRPr>
          </a:p>
        </p:txBody>
      </p:sp>
    </p:spTree>
    <p:extLst>
      <p:ext uri="{BB962C8B-B14F-4D97-AF65-F5344CB8AC3E}">
        <p14:creationId xmlns:p14="http://schemas.microsoft.com/office/powerpoint/2010/main" val="4101735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İKY’NİN İŞLEVLERİ</a:t>
            </a:r>
            <a:endParaRPr lang="tr-TR" dirty="0"/>
          </a:p>
        </p:txBody>
      </p:sp>
      <p:sp>
        <p:nvSpPr>
          <p:cNvPr id="4" name="3 Yuvarlatılmış Dikdörtgen"/>
          <p:cNvSpPr>
            <a:spLocks noGrp="1"/>
          </p:cNvSpPr>
          <p:nvPr>
            <p:ph idx="1"/>
          </p:nvPr>
        </p:nvSpPr>
        <p:spPr>
          <a:xfrm>
            <a:off x="2915816" y="1340768"/>
            <a:ext cx="3034680" cy="1396752"/>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20000"/>
          </a:bodyPr>
          <a:lstStyle/>
          <a:p>
            <a:pPr marL="0" indent="0" algn="ctr">
              <a:buNone/>
            </a:pPr>
            <a:r>
              <a:rPr lang="tr-TR" sz="2400" b="1" u="sng" dirty="0" smtClean="0">
                <a:solidFill>
                  <a:schemeClr val="tx1"/>
                </a:solidFill>
              </a:rPr>
              <a:t>İSTİHDAM</a:t>
            </a:r>
          </a:p>
          <a:p>
            <a:pPr algn="ctr"/>
            <a:r>
              <a:rPr lang="tr-TR" sz="2400" dirty="0" smtClean="0">
                <a:solidFill>
                  <a:schemeClr val="tx1"/>
                </a:solidFill>
              </a:rPr>
              <a:t>PLANLAMA</a:t>
            </a:r>
          </a:p>
          <a:p>
            <a:pPr algn="ctr"/>
            <a:r>
              <a:rPr lang="tr-TR" sz="2400" dirty="0" smtClean="0">
                <a:solidFill>
                  <a:schemeClr val="tx1"/>
                </a:solidFill>
              </a:rPr>
              <a:t>PERSONEL SAĞLAMA</a:t>
            </a:r>
          </a:p>
          <a:p>
            <a:pPr algn="ctr"/>
            <a:r>
              <a:rPr lang="tr-TR" sz="2400" dirty="0" smtClean="0">
                <a:solidFill>
                  <a:schemeClr val="tx1"/>
                </a:solidFill>
              </a:rPr>
              <a:t>PERSONEL SEÇME</a:t>
            </a:r>
            <a:endParaRPr lang="tr-TR" sz="2400" dirty="0">
              <a:solidFill>
                <a:schemeClr val="tx1"/>
              </a:solidFill>
            </a:endParaRPr>
          </a:p>
        </p:txBody>
      </p:sp>
      <p:sp>
        <p:nvSpPr>
          <p:cNvPr id="5" name="3 Yuvarlatılmış Dikdörtgen"/>
          <p:cNvSpPr txBox="1">
            <a:spLocks/>
          </p:cNvSpPr>
          <p:nvPr/>
        </p:nvSpPr>
        <p:spPr>
          <a:xfrm>
            <a:off x="5868144" y="3068960"/>
            <a:ext cx="3034680" cy="1396752"/>
          </a:xfrm>
          <a:prstGeom prst="roundRect">
            <a:avLst/>
          </a:prstGeom>
          <a:noFill/>
          <a:ln w="9525" cap="flat" cmpd="sng" algn="ctr">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Arial" pitchFamily="34" charset="0"/>
              <a:buNone/>
            </a:pPr>
            <a:r>
              <a:rPr lang="tr-TR" sz="2400" b="1" u="sng" dirty="0" smtClean="0">
                <a:solidFill>
                  <a:schemeClr val="tx1"/>
                </a:solidFill>
              </a:rPr>
              <a:t>GELİŞTİRME</a:t>
            </a:r>
          </a:p>
          <a:p>
            <a:pPr algn="ctr"/>
            <a:r>
              <a:rPr lang="tr-TR" sz="2400" dirty="0" smtClean="0">
                <a:solidFill>
                  <a:schemeClr val="tx1"/>
                </a:solidFill>
              </a:rPr>
              <a:t>ORYANTASYON</a:t>
            </a:r>
          </a:p>
          <a:p>
            <a:pPr algn="ctr"/>
            <a:r>
              <a:rPr lang="tr-TR" sz="2400" dirty="0" smtClean="0">
                <a:solidFill>
                  <a:schemeClr val="tx1"/>
                </a:solidFill>
              </a:rPr>
              <a:t>BAŞARI DEĞERLENDİRME</a:t>
            </a:r>
          </a:p>
          <a:p>
            <a:pPr algn="ctr"/>
            <a:r>
              <a:rPr lang="tr-TR" sz="2400" dirty="0" smtClean="0">
                <a:solidFill>
                  <a:schemeClr val="tx1"/>
                </a:solidFill>
              </a:rPr>
              <a:t>HİZMET İÇİ EĞİTİM</a:t>
            </a:r>
          </a:p>
          <a:p>
            <a:pPr algn="ctr"/>
            <a:r>
              <a:rPr lang="tr-TR" sz="2400" dirty="0" smtClean="0">
                <a:solidFill>
                  <a:schemeClr val="tx1"/>
                </a:solidFill>
              </a:rPr>
              <a:t>KARİYER GELİŞTİRME</a:t>
            </a:r>
            <a:endParaRPr lang="tr-TR" sz="2400" dirty="0">
              <a:solidFill>
                <a:schemeClr val="tx1"/>
              </a:solidFill>
            </a:endParaRPr>
          </a:p>
        </p:txBody>
      </p:sp>
      <p:sp>
        <p:nvSpPr>
          <p:cNvPr id="6" name="3 Yuvarlatılmış Dikdörtgen"/>
          <p:cNvSpPr txBox="1">
            <a:spLocks/>
          </p:cNvSpPr>
          <p:nvPr/>
        </p:nvSpPr>
        <p:spPr>
          <a:xfrm>
            <a:off x="3131840" y="4797152"/>
            <a:ext cx="3034680" cy="1396752"/>
          </a:xfrm>
          <a:prstGeom prst="roundRect">
            <a:avLst/>
          </a:prstGeom>
          <a:noFill/>
          <a:ln w="9525" cap="flat" cmpd="sng" algn="ctr">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Arial" pitchFamily="34" charset="0"/>
              <a:buNone/>
            </a:pPr>
            <a:r>
              <a:rPr lang="tr-TR" sz="2400" b="1" u="sng" dirty="0" smtClean="0">
                <a:solidFill>
                  <a:schemeClr val="tx1"/>
                </a:solidFill>
              </a:rPr>
              <a:t>ÜCRETLEME** (iş kanunu!!)</a:t>
            </a:r>
          </a:p>
          <a:p>
            <a:pPr algn="ctr"/>
            <a:r>
              <a:rPr lang="tr-TR" sz="2400" dirty="0" smtClean="0">
                <a:solidFill>
                  <a:schemeClr val="tx1"/>
                </a:solidFill>
              </a:rPr>
              <a:t>İŞ DEĞERLEMESİ</a:t>
            </a:r>
          </a:p>
          <a:p>
            <a:pPr algn="ctr"/>
            <a:r>
              <a:rPr lang="tr-TR" sz="2400" dirty="0" smtClean="0">
                <a:solidFill>
                  <a:schemeClr val="tx1"/>
                </a:solidFill>
              </a:rPr>
              <a:t>ÜCRET BELİRLEME</a:t>
            </a:r>
          </a:p>
          <a:p>
            <a:pPr algn="ctr"/>
            <a:r>
              <a:rPr lang="tr-TR" sz="2400" dirty="0" smtClean="0">
                <a:solidFill>
                  <a:schemeClr val="tx1"/>
                </a:solidFill>
              </a:rPr>
              <a:t>SOSYAL YARDIM VE HİZMETLER</a:t>
            </a:r>
            <a:endParaRPr lang="tr-TR" sz="2400" dirty="0">
              <a:solidFill>
                <a:schemeClr val="tx1"/>
              </a:solidFill>
            </a:endParaRPr>
          </a:p>
        </p:txBody>
      </p:sp>
      <p:sp>
        <p:nvSpPr>
          <p:cNvPr id="7" name="3 Yuvarlatılmış Dikdörtgen"/>
          <p:cNvSpPr txBox="1">
            <a:spLocks/>
          </p:cNvSpPr>
          <p:nvPr/>
        </p:nvSpPr>
        <p:spPr>
          <a:xfrm>
            <a:off x="467544" y="3068960"/>
            <a:ext cx="3034680" cy="1396752"/>
          </a:xfrm>
          <a:prstGeom prst="roundRect">
            <a:avLst/>
          </a:prstGeom>
          <a:noFill/>
          <a:ln w="9525" cap="flat" cmpd="sng" algn="ctr">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Arial" pitchFamily="34" charset="0"/>
              <a:buNone/>
            </a:pPr>
            <a:r>
              <a:rPr lang="tr-TR" sz="2400" b="1" u="sng" dirty="0" smtClean="0">
                <a:solidFill>
                  <a:schemeClr val="tx1"/>
                </a:solidFill>
              </a:rPr>
              <a:t>BÜTÜNLEŞTİRME</a:t>
            </a:r>
          </a:p>
          <a:p>
            <a:pPr algn="ctr"/>
            <a:r>
              <a:rPr lang="tr-TR" sz="2400" dirty="0" smtClean="0">
                <a:solidFill>
                  <a:schemeClr val="tx1"/>
                </a:solidFill>
              </a:rPr>
              <a:t>İŞ GÜVENLİĞİ</a:t>
            </a:r>
          </a:p>
          <a:p>
            <a:pPr algn="ctr"/>
            <a:r>
              <a:rPr lang="tr-TR" sz="2400" dirty="0" smtClean="0">
                <a:solidFill>
                  <a:schemeClr val="tx1"/>
                </a:solidFill>
              </a:rPr>
              <a:t>ŞİKAYET DİSİPLİN</a:t>
            </a:r>
          </a:p>
          <a:p>
            <a:pPr algn="ctr"/>
            <a:r>
              <a:rPr lang="tr-TR" sz="2400" dirty="0" smtClean="0">
                <a:solidFill>
                  <a:schemeClr val="tx1"/>
                </a:solidFill>
              </a:rPr>
              <a:t>SENDİKA</a:t>
            </a:r>
            <a:endParaRPr lang="tr-TR" sz="2400" dirty="0">
              <a:solidFill>
                <a:schemeClr val="tx1"/>
              </a:solidFill>
            </a:endParaRPr>
          </a:p>
        </p:txBody>
      </p:sp>
    </p:spTree>
    <p:extLst>
      <p:ext uri="{BB962C8B-B14F-4D97-AF65-F5344CB8AC3E}">
        <p14:creationId xmlns:p14="http://schemas.microsoft.com/office/powerpoint/2010/main" val="1985026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İKY</a:t>
            </a:r>
            <a:endParaRPr lang="tr-TR" dirty="0"/>
          </a:p>
        </p:txBody>
      </p:sp>
      <p:sp>
        <p:nvSpPr>
          <p:cNvPr id="3" name="İçerik Yer Tutucusu 2"/>
          <p:cNvSpPr>
            <a:spLocks noGrp="1"/>
          </p:cNvSpPr>
          <p:nvPr>
            <p:ph idx="1"/>
          </p:nvPr>
        </p:nvSpPr>
        <p:spPr/>
        <p:txBody>
          <a:bodyPr>
            <a:normAutofit/>
          </a:bodyPr>
          <a:lstStyle/>
          <a:p>
            <a:pPr marL="0" indent="0" algn="just">
              <a:lnSpc>
                <a:spcPct val="110000"/>
              </a:lnSpc>
              <a:spcBef>
                <a:spcPts val="0"/>
              </a:spcBef>
              <a:buNone/>
            </a:pPr>
            <a:endParaRPr lang="tr-TR" dirty="0" smtClean="0"/>
          </a:p>
          <a:p>
            <a:pPr marL="0" indent="0" algn="just">
              <a:lnSpc>
                <a:spcPct val="110000"/>
              </a:lnSpc>
              <a:spcBef>
                <a:spcPts val="0"/>
              </a:spcBef>
              <a:buNone/>
            </a:pPr>
            <a:r>
              <a:rPr lang="tr-TR" dirty="0" smtClean="0"/>
              <a:t>KAMU KESİMİNDE İKY?</a:t>
            </a:r>
          </a:p>
          <a:p>
            <a:pPr marL="0" indent="0" algn="just">
              <a:lnSpc>
                <a:spcPct val="110000"/>
              </a:lnSpc>
              <a:spcBef>
                <a:spcPts val="0"/>
              </a:spcBef>
              <a:buNone/>
            </a:pPr>
            <a:r>
              <a:rPr lang="tr-TR" dirty="0" smtClean="0"/>
              <a:t>ÖZEL KESİMDE İKY?</a:t>
            </a:r>
          </a:p>
          <a:p>
            <a:pPr marL="0" indent="0" algn="just">
              <a:lnSpc>
                <a:spcPct val="110000"/>
              </a:lnSpc>
              <a:spcBef>
                <a:spcPts val="0"/>
              </a:spcBef>
              <a:buNone/>
            </a:pPr>
            <a:endParaRPr lang="tr-TR" dirty="0"/>
          </a:p>
          <a:p>
            <a:pPr marL="0" indent="0" algn="ctr">
              <a:lnSpc>
                <a:spcPct val="110000"/>
              </a:lnSpc>
              <a:spcBef>
                <a:spcPts val="0"/>
              </a:spcBef>
              <a:buNone/>
            </a:pPr>
            <a:r>
              <a:rPr lang="tr-TR" dirty="0" smtClean="0"/>
              <a:t>FARKLARI</a:t>
            </a:r>
          </a:p>
          <a:p>
            <a:pPr marL="0" indent="0" algn="ctr">
              <a:lnSpc>
                <a:spcPct val="110000"/>
              </a:lnSpc>
              <a:spcBef>
                <a:spcPts val="0"/>
              </a:spcBef>
              <a:buNone/>
            </a:pPr>
            <a:r>
              <a:rPr lang="tr-TR" dirty="0" smtClean="0"/>
              <a:t>BENZERLİKLERİ</a:t>
            </a:r>
            <a:endParaRPr lang="tr-TR" dirty="0"/>
          </a:p>
          <a:p>
            <a:pPr marL="0" indent="0">
              <a:buNone/>
            </a:pPr>
            <a:endParaRPr lang="tr-TR" dirty="0" smtClean="0"/>
          </a:p>
        </p:txBody>
      </p:sp>
    </p:spTree>
    <p:extLst>
      <p:ext uri="{BB962C8B-B14F-4D97-AF65-F5344CB8AC3E}">
        <p14:creationId xmlns:p14="http://schemas.microsoft.com/office/powerpoint/2010/main" val="185330778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872</Words>
  <Application>Microsoft Office PowerPoint</Application>
  <PresentationFormat>Ekran Gösterisi (4:3)</PresentationFormat>
  <Paragraphs>205</Paragraphs>
  <Slides>34</Slides>
  <Notes>0</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Ofis Teması</vt:lpstr>
      <vt:lpstr>SAĞLIK İŞLETMELERİNDE İNSAN KAYNAKLARI YÖNETİMİ</vt:lpstr>
      <vt:lpstr>YÖNETİM</vt:lpstr>
      <vt:lpstr>YÖNETİM</vt:lpstr>
      <vt:lpstr>YÖNETİMİN ÖZELLİKLERİ</vt:lpstr>
      <vt:lpstr>YÖNETİMİN FONKSİYONLARI</vt:lpstr>
      <vt:lpstr>İKY’NİN ÖN PLANA ÇIKMA SEBEPLERİ</vt:lpstr>
      <vt:lpstr>İKY-PERSONEL YÖNETİMİ</vt:lpstr>
      <vt:lpstr>İKY’NİN İŞLEVLERİ</vt:lpstr>
      <vt:lpstr>İKY</vt:lpstr>
      <vt:lpstr>İKY’NİN İLKELERİ</vt:lpstr>
      <vt:lpstr>PowerPoint Sunusu</vt:lpstr>
      <vt:lpstr>İKY ÖRGÜTLENMESİ</vt:lpstr>
      <vt:lpstr>İKY ÖRGÜTLENMESİ</vt:lpstr>
      <vt:lpstr>BEERS/4-C MODELİ (1984-HARVARD-İKY ETKİLİLİĞİ)</vt:lpstr>
      <vt:lpstr>BEERS/4-C MODELİ (1984-HARVARD-İKY ETKİLİLİĞİ)</vt:lpstr>
      <vt:lpstr>PERSONEL DEVİR HIZI</vt:lpstr>
      <vt:lpstr>DEVAMSIZLIK ORANI</vt:lpstr>
      <vt:lpstr>İKY ÇEVRESİ</vt:lpstr>
      <vt:lpstr>STANDART İŞSİZ TANIMI</vt:lpstr>
      <vt:lpstr>PowerPoint Sunusu</vt:lpstr>
      <vt:lpstr>PowerPoint Sunusu</vt:lpstr>
      <vt:lpstr>PowerPoint Sunusu</vt:lpstr>
      <vt:lpstr>İKY GÜNCEL SORUNLAR</vt:lpstr>
      <vt:lpstr>İKY GÜNCEL SORUNLAR</vt:lpstr>
      <vt:lpstr>İKY GÜNCEL SORUNLAR</vt:lpstr>
      <vt:lpstr>İKY GÜNCEL SORUNLAR</vt:lpstr>
      <vt:lpstr>İKY GÜNCEL SORUNLAR</vt:lpstr>
      <vt:lpstr>İKY GÜNCEL SORUNLAR</vt:lpstr>
      <vt:lpstr>İKY GÜNCEL SORUNLAR</vt:lpstr>
      <vt:lpstr>İKY GÜNCEL SORUNLAR</vt:lpstr>
      <vt:lpstr>https://www.csgb.gov.tr/media/2053/mobbing_2014.pdf çalışma bakanlığı tarafından hazırlanan rehberi inceleyiniz!!</vt:lpstr>
      <vt:lpstr>İKY GÜNCEL SORUNLAR</vt:lpstr>
      <vt:lpstr>Örnek olay</vt:lpstr>
      <vt:lpstr>UNUTMAYINIZ</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İŞLETMELERİNDE İNSAN KAYNAKLARI YÖNETİMİ</dc:title>
  <dc:creator>user</dc:creator>
  <cp:lastModifiedBy>user</cp:lastModifiedBy>
  <cp:revision>27</cp:revision>
  <dcterms:created xsi:type="dcterms:W3CDTF">2015-10-03T11:42:25Z</dcterms:created>
  <dcterms:modified xsi:type="dcterms:W3CDTF">2016-10-11T06:51:10Z</dcterms:modified>
</cp:coreProperties>
</file>