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5" r:id="rId4"/>
    <p:sldId id="347" r:id="rId5"/>
    <p:sldId id="349" r:id="rId6"/>
    <p:sldId id="350" r:id="rId7"/>
    <p:sldId id="351" r:id="rId8"/>
    <p:sldId id="352" r:id="rId9"/>
    <p:sldId id="353" r:id="rId10"/>
    <p:sldId id="354" r:id="rId11"/>
    <p:sldId id="258" r:id="rId12"/>
    <p:sldId id="259" r:id="rId13"/>
    <p:sldId id="262" r:id="rId14"/>
    <p:sldId id="264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8" r:id="rId24"/>
    <p:sldId id="263" r:id="rId25"/>
    <p:sldId id="279" r:id="rId26"/>
    <p:sldId id="282" r:id="rId27"/>
    <p:sldId id="260" r:id="rId28"/>
    <p:sldId id="284" r:id="rId29"/>
    <p:sldId id="285" r:id="rId30"/>
    <p:sldId id="286" r:id="rId31"/>
    <p:sldId id="287" r:id="rId32"/>
    <p:sldId id="289" r:id="rId33"/>
    <p:sldId id="266" r:id="rId34"/>
    <p:sldId id="288" r:id="rId35"/>
    <p:sldId id="290" r:id="rId36"/>
    <p:sldId id="291" r:id="rId37"/>
    <p:sldId id="265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23" r:id="rId46"/>
    <p:sldId id="324" r:id="rId47"/>
    <p:sldId id="325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452D1-11D1-478C-B494-6BD33FC7213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87B9C70-6C99-48D3-8B3A-65A53BCDF303}">
      <dgm:prSet phldrT="[Metin]"/>
      <dgm:spPr/>
      <dgm:t>
        <a:bodyPr/>
        <a:lstStyle/>
        <a:p>
          <a:r>
            <a:rPr lang="tr-TR" dirty="0"/>
            <a:t>Sindirim Sistemindeki Organlar</a:t>
          </a:r>
        </a:p>
      </dgm:t>
    </dgm:pt>
    <dgm:pt modelId="{5D0909BE-018D-4FE0-8883-E3941D708CC1}" type="parTrans" cxnId="{AB13A919-1D99-423B-B1E4-803586A2444F}">
      <dgm:prSet/>
      <dgm:spPr/>
      <dgm:t>
        <a:bodyPr/>
        <a:lstStyle/>
        <a:p>
          <a:endParaRPr lang="tr-TR"/>
        </a:p>
      </dgm:t>
    </dgm:pt>
    <dgm:pt modelId="{C6B94E3D-7C64-4F74-BED5-B87BC405527C}" type="sibTrans" cxnId="{AB13A919-1D99-423B-B1E4-803586A2444F}">
      <dgm:prSet/>
      <dgm:spPr/>
      <dgm:t>
        <a:bodyPr/>
        <a:lstStyle/>
        <a:p>
          <a:endParaRPr lang="tr-TR"/>
        </a:p>
      </dgm:t>
    </dgm:pt>
    <dgm:pt modelId="{7C2741A8-C2D9-458E-91E3-DE0592B77E21}">
      <dgm:prSet phldrT="[Metin]"/>
      <dgm:spPr/>
      <dgm:t>
        <a:bodyPr/>
        <a:lstStyle/>
        <a:p>
          <a:r>
            <a:rPr lang="tr-TR" dirty="0"/>
            <a:t>Üst Sindirim Sistemi</a:t>
          </a:r>
        </a:p>
      </dgm:t>
    </dgm:pt>
    <dgm:pt modelId="{66DE9B76-6680-464C-86C5-32F21AACE016}" type="parTrans" cxnId="{5F685F62-C3F5-454E-886C-A7E78FDB43CC}">
      <dgm:prSet/>
      <dgm:spPr/>
      <dgm:t>
        <a:bodyPr/>
        <a:lstStyle/>
        <a:p>
          <a:endParaRPr lang="tr-TR"/>
        </a:p>
      </dgm:t>
    </dgm:pt>
    <dgm:pt modelId="{DC2B6E4B-D637-4A11-80BF-63528E892BCD}" type="sibTrans" cxnId="{5F685F62-C3F5-454E-886C-A7E78FDB43CC}">
      <dgm:prSet/>
      <dgm:spPr/>
      <dgm:t>
        <a:bodyPr/>
        <a:lstStyle/>
        <a:p>
          <a:r>
            <a:rPr lang="tr-TR" dirty="0"/>
            <a:t>Ağız, Yutak, Yemek Borusu, Mide</a:t>
          </a:r>
        </a:p>
      </dgm:t>
    </dgm:pt>
    <dgm:pt modelId="{7733C322-17ED-4F02-8EC7-AFC1719300F6}">
      <dgm:prSet phldrT="[Metin]"/>
      <dgm:spPr/>
      <dgm:t>
        <a:bodyPr/>
        <a:lstStyle/>
        <a:p>
          <a:r>
            <a:rPr lang="tr-TR" dirty="0"/>
            <a:t>Alt Sindirim Sistemi</a:t>
          </a:r>
        </a:p>
      </dgm:t>
    </dgm:pt>
    <dgm:pt modelId="{CDD33AA3-9B0A-4E38-9BA4-E6FF5F76E9AC}" type="parTrans" cxnId="{C37D0175-C01C-4755-8C19-6ED6C17D2B0F}">
      <dgm:prSet/>
      <dgm:spPr/>
      <dgm:t>
        <a:bodyPr/>
        <a:lstStyle/>
        <a:p>
          <a:endParaRPr lang="tr-TR"/>
        </a:p>
      </dgm:t>
    </dgm:pt>
    <dgm:pt modelId="{A5CA4B0E-CC47-49FB-AD83-37566A8470EB}" type="sibTrans" cxnId="{C37D0175-C01C-4755-8C19-6ED6C17D2B0F}">
      <dgm:prSet/>
      <dgm:spPr/>
      <dgm:t>
        <a:bodyPr/>
        <a:lstStyle/>
        <a:p>
          <a:r>
            <a:rPr lang="tr-TR" dirty="0"/>
            <a:t>İnce ve Kalın Bağırsak, Anüs</a:t>
          </a:r>
        </a:p>
      </dgm:t>
    </dgm:pt>
    <dgm:pt modelId="{9EC17485-DE83-456D-9B4B-3E07A67BCF29}" type="pres">
      <dgm:prSet presAssocID="{E60452D1-11D1-478C-B494-6BD33FC721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170FE16-A258-4004-ACCE-A97630D1AA18}" type="pres">
      <dgm:prSet presAssocID="{187B9C70-6C99-48D3-8B3A-65A53BCDF303}" presName="hierRoot1" presStyleCnt="0">
        <dgm:presLayoutVars>
          <dgm:hierBranch val="init"/>
        </dgm:presLayoutVars>
      </dgm:prSet>
      <dgm:spPr/>
    </dgm:pt>
    <dgm:pt modelId="{90278742-9866-4A86-854C-3EFA5A9A0F61}" type="pres">
      <dgm:prSet presAssocID="{187B9C70-6C99-48D3-8B3A-65A53BCDF303}" presName="rootComposite1" presStyleCnt="0"/>
      <dgm:spPr/>
    </dgm:pt>
    <dgm:pt modelId="{8B6284F0-67A7-43AB-9DA1-8E3B22E5274A}" type="pres">
      <dgm:prSet presAssocID="{187B9C70-6C99-48D3-8B3A-65A53BCDF303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BBA0F764-366F-45D9-90FD-A11479F26E2A}" type="pres">
      <dgm:prSet presAssocID="{187B9C70-6C99-48D3-8B3A-65A53BCDF303}" presName="titleText1" presStyleLbl="fgAcc0" presStyleIdx="0" presStyleCnt="1">
        <dgm:presLayoutVars>
          <dgm:chMax val="0"/>
          <dgm:chPref val="0"/>
        </dgm:presLayoutVars>
      </dgm:prSet>
      <dgm:spPr>
        <a:prstGeom prst="mathMinus">
          <a:avLst/>
        </a:prstGeom>
      </dgm:spPr>
      <dgm:t>
        <a:bodyPr/>
        <a:lstStyle/>
        <a:p>
          <a:endParaRPr lang="tr-TR"/>
        </a:p>
      </dgm:t>
    </dgm:pt>
    <dgm:pt modelId="{319C5BF7-1894-45D1-93D9-611CFED7DE54}" type="pres">
      <dgm:prSet presAssocID="{187B9C70-6C99-48D3-8B3A-65A53BCDF303}" presName="rootConnector1" presStyleLbl="node1" presStyleIdx="0" presStyleCnt="2"/>
      <dgm:spPr/>
      <dgm:t>
        <a:bodyPr/>
        <a:lstStyle/>
        <a:p>
          <a:endParaRPr lang="tr-TR"/>
        </a:p>
      </dgm:t>
    </dgm:pt>
    <dgm:pt modelId="{DFE5252F-900D-4A2F-8EEE-4CE03D3BD4E7}" type="pres">
      <dgm:prSet presAssocID="{187B9C70-6C99-48D3-8B3A-65A53BCDF303}" presName="hierChild2" presStyleCnt="0"/>
      <dgm:spPr/>
    </dgm:pt>
    <dgm:pt modelId="{494FC03F-90E3-4A3E-B05F-73225A166CFF}" type="pres">
      <dgm:prSet presAssocID="{CDD33AA3-9B0A-4E38-9BA4-E6FF5F76E9AC}" presName="Name37" presStyleLbl="parChTrans1D2" presStyleIdx="0" presStyleCnt="2"/>
      <dgm:spPr/>
      <dgm:t>
        <a:bodyPr/>
        <a:lstStyle/>
        <a:p>
          <a:endParaRPr lang="tr-TR"/>
        </a:p>
      </dgm:t>
    </dgm:pt>
    <dgm:pt modelId="{C9D5A6CA-5FF7-4304-8F18-A7DBD3F59800}" type="pres">
      <dgm:prSet presAssocID="{7733C322-17ED-4F02-8EC7-AFC1719300F6}" presName="hierRoot2" presStyleCnt="0">
        <dgm:presLayoutVars>
          <dgm:hierBranch val="init"/>
        </dgm:presLayoutVars>
      </dgm:prSet>
      <dgm:spPr/>
    </dgm:pt>
    <dgm:pt modelId="{0AFCD4B2-6F08-4BEC-B59A-35FB23B611CB}" type="pres">
      <dgm:prSet presAssocID="{7733C322-17ED-4F02-8EC7-AFC1719300F6}" presName="rootComposite" presStyleCnt="0"/>
      <dgm:spPr/>
    </dgm:pt>
    <dgm:pt modelId="{CDD4B076-486A-468E-AA7A-B29616C9793C}" type="pres">
      <dgm:prSet presAssocID="{7733C322-17ED-4F02-8EC7-AFC1719300F6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58A3D59-8BCD-4E03-BFB1-5292812A6F37}" type="pres">
      <dgm:prSet presAssocID="{7733C322-17ED-4F02-8EC7-AFC1719300F6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2378BE9-D0D2-4F34-A5FF-7AE8F7E4965F}" type="pres">
      <dgm:prSet presAssocID="{7733C322-17ED-4F02-8EC7-AFC1719300F6}" presName="rootConnector" presStyleLbl="node2" presStyleIdx="0" presStyleCnt="0"/>
      <dgm:spPr/>
      <dgm:t>
        <a:bodyPr/>
        <a:lstStyle/>
        <a:p>
          <a:endParaRPr lang="tr-TR"/>
        </a:p>
      </dgm:t>
    </dgm:pt>
    <dgm:pt modelId="{600B1F5E-744D-48E5-8F6F-267BFEBA042D}" type="pres">
      <dgm:prSet presAssocID="{7733C322-17ED-4F02-8EC7-AFC1719300F6}" presName="hierChild4" presStyleCnt="0"/>
      <dgm:spPr/>
    </dgm:pt>
    <dgm:pt modelId="{FC3A518B-CF90-484E-9D93-F096522BFB82}" type="pres">
      <dgm:prSet presAssocID="{7733C322-17ED-4F02-8EC7-AFC1719300F6}" presName="hierChild5" presStyleCnt="0"/>
      <dgm:spPr/>
    </dgm:pt>
    <dgm:pt modelId="{14183C46-199A-4344-A9ED-909E3511EF60}" type="pres">
      <dgm:prSet presAssocID="{66DE9B76-6680-464C-86C5-32F21AACE016}" presName="Name37" presStyleLbl="parChTrans1D2" presStyleIdx="1" presStyleCnt="2"/>
      <dgm:spPr/>
      <dgm:t>
        <a:bodyPr/>
        <a:lstStyle/>
        <a:p>
          <a:endParaRPr lang="tr-TR"/>
        </a:p>
      </dgm:t>
    </dgm:pt>
    <dgm:pt modelId="{3D5C6B09-9DE8-43BC-A72A-1C0C4C48F353}" type="pres">
      <dgm:prSet presAssocID="{7C2741A8-C2D9-458E-91E3-DE0592B77E21}" presName="hierRoot2" presStyleCnt="0">
        <dgm:presLayoutVars>
          <dgm:hierBranch val="init"/>
        </dgm:presLayoutVars>
      </dgm:prSet>
      <dgm:spPr/>
    </dgm:pt>
    <dgm:pt modelId="{B5F4426E-B6B8-44A7-AD91-13A6EBCD1325}" type="pres">
      <dgm:prSet presAssocID="{7C2741A8-C2D9-458E-91E3-DE0592B77E21}" presName="rootComposite" presStyleCnt="0"/>
      <dgm:spPr/>
    </dgm:pt>
    <dgm:pt modelId="{3F1A7766-E390-401A-B8A4-0D171289B5D6}" type="pres">
      <dgm:prSet presAssocID="{7C2741A8-C2D9-458E-91E3-DE0592B77E21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F25972AD-0F51-439B-BAF3-433800867FB9}" type="pres">
      <dgm:prSet presAssocID="{7C2741A8-C2D9-458E-91E3-DE0592B77E21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4F12E47-D9A6-4BCB-94A2-44D0A4FB0FC9}" type="pres">
      <dgm:prSet presAssocID="{7C2741A8-C2D9-458E-91E3-DE0592B77E21}" presName="rootConnector" presStyleLbl="node2" presStyleIdx="0" presStyleCnt="0"/>
      <dgm:spPr/>
      <dgm:t>
        <a:bodyPr/>
        <a:lstStyle/>
        <a:p>
          <a:endParaRPr lang="tr-TR"/>
        </a:p>
      </dgm:t>
    </dgm:pt>
    <dgm:pt modelId="{47734E66-6227-4139-B20A-C286DACF368A}" type="pres">
      <dgm:prSet presAssocID="{7C2741A8-C2D9-458E-91E3-DE0592B77E21}" presName="hierChild4" presStyleCnt="0"/>
      <dgm:spPr/>
    </dgm:pt>
    <dgm:pt modelId="{A983DDEE-C0E1-4BA2-83BD-3326AEC2DA3B}" type="pres">
      <dgm:prSet presAssocID="{7C2741A8-C2D9-458E-91E3-DE0592B77E21}" presName="hierChild5" presStyleCnt="0"/>
      <dgm:spPr/>
    </dgm:pt>
    <dgm:pt modelId="{433D47BB-964D-48F0-B006-9EE4D66481B3}" type="pres">
      <dgm:prSet presAssocID="{187B9C70-6C99-48D3-8B3A-65A53BCDF303}" presName="hierChild3" presStyleCnt="0"/>
      <dgm:spPr/>
    </dgm:pt>
  </dgm:ptLst>
  <dgm:cxnLst>
    <dgm:cxn modelId="{20A18736-FAF1-4869-8714-1BC1986E8525}" type="presOf" srcId="{A5CA4B0E-CC47-49FB-AD83-37566A8470EB}" destId="{558A3D59-8BCD-4E03-BFB1-5292812A6F37}" srcOrd="0" destOrd="0" presId="urn:microsoft.com/office/officeart/2008/layout/NameandTitleOrganizationalChart"/>
    <dgm:cxn modelId="{C37D0175-C01C-4755-8C19-6ED6C17D2B0F}" srcId="{187B9C70-6C99-48D3-8B3A-65A53BCDF303}" destId="{7733C322-17ED-4F02-8EC7-AFC1719300F6}" srcOrd="0" destOrd="0" parTransId="{CDD33AA3-9B0A-4E38-9BA4-E6FF5F76E9AC}" sibTransId="{A5CA4B0E-CC47-49FB-AD83-37566A8470EB}"/>
    <dgm:cxn modelId="{1F42BA92-3D81-4DD8-B251-8AF2A55A0996}" type="presOf" srcId="{E60452D1-11D1-478C-B494-6BD33FC7213F}" destId="{9EC17485-DE83-456D-9B4B-3E07A67BCF29}" srcOrd="0" destOrd="0" presId="urn:microsoft.com/office/officeart/2008/layout/NameandTitleOrganizationalChart"/>
    <dgm:cxn modelId="{94AF0419-0617-4929-824D-CF1C61A5A1D1}" type="presOf" srcId="{DC2B6E4B-D637-4A11-80BF-63528E892BCD}" destId="{F25972AD-0F51-439B-BAF3-433800867FB9}" srcOrd="0" destOrd="0" presId="urn:microsoft.com/office/officeart/2008/layout/NameandTitleOrganizationalChart"/>
    <dgm:cxn modelId="{35CB545F-39AD-42DA-9944-7D7C0EBDE07E}" type="presOf" srcId="{CDD33AA3-9B0A-4E38-9BA4-E6FF5F76E9AC}" destId="{494FC03F-90E3-4A3E-B05F-73225A166CFF}" srcOrd="0" destOrd="0" presId="urn:microsoft.com/office/officeart/2008/layout/NameandTitleOrganizationalChart"/>
    <dgm:cxn modelId="{058E6F8B-5276-4FCA-BEDE-2FD2E667EBF7}" type="presOf" srcId="{7733C322-17ED-4F02-8EC7-AFC1719300F6}" destId="{CDD4B076-486A-468E-AA7A-B29616C9793C}" srcOrd="0" destOrd="0" presId="urn:microsoft.com/office/officeart/2008/layout/NameandTitleOrganizationalChart"/>
    <dgm:cxn modelId="{AB945D75-CDC1-475A-B30B-A513DC29238A}" type="presOf" srcId="{7C2741A8-C2D9-458E-91E3-DE0592B77E21}" destId="{24F12E47-D9A6-4BCB-94A2-44D0A4FB0FC9}" srcOrd="1" destOrd="0" presId="urn:microsoft.com/office/officeart/2008/layout/NameandTitleOrganizationalChart"/>
    <dgm:cxn modelId="{5893277D-0E19-4F54-B313-F31D961AC8E9}" type="presOf" srcId="{187B9C70-6C99-48D3-8B3A-65A53BCDF303}" destId="{319C5BF7-1894-45D1-93D9-611CFED7DE54}" srcOrd="1" destOrd="0" presId="urn:microsoft.com/office/officeart/2008/layout/NameandTitleOrganizationalChart"/>
    <dgm:cxn modelId="{B9865611-7908-45B4-86BF-F691B52281DC}" type="presOf" srcId="{C6B94E3D-7C64-4F74-BED5-B87BC405527C}" destId="{BBA0F764-366F-45D9-90FD-A11479F26E2A}" srcOrd="0" destOrd="0" presId="urn:microsoft.com/office/officeart/2008/layout/NameandTitleOrganizationalChart"/>
    <dgm:cxn modelId="{BCDA3FDC-CEA4-4A27-B61C-5ECF41173206}" type="presOf" srcId="{7C2741A8-C2D9-458E-91E3-DE0592B77E21}" destId="{3F1A7766-E390-401A-B8A4-0D171289B5D6}" srcOrd="0" destOrd="0" presId="urn:microsoft.com/office/officeart/2008/layout/NameandTitleOrganizationalChart"/>
    <dgm:cxn modelId="{6388DC97-CF53-4E97-AE51-AF4579E04513}" type="presOf" srcId="{66DE9B76-6680-464C-86C5-32F21AACE016}" destId="{14183C46-199A-4344-A9ED-909E3511EF60}" srcOrd="0" destOrd="0" presId="urn:microsoft.com/office/officeart/2008/layout/NameandTitleOrganizationalChart"/>
    <dgm:cxn modelId="{ACF600A1-6F66-481E-BD25-02872DD38A0D}" type="presOf" srcId="{187B9C70-6C99-48D3-8B3A-65A53BCDF303}" destId="{8B6284F0-67A7-43AB-9DA1-8E3B22E5274A}" srcOrd="0" destOrd="0" presId="urn:microsoft.com/office/officeart/2008/layout/NameandTitleOrganizationalChart"/>
    <dgm:cxn modelId="{AB13A919-1D99-423B-B1E4-803586A2444F}" srcId="{E60452D1-11D1-478C-B494-6BD33FC7213F}" destId="{187B9C70-6C99-48D3-8B3A-65A53BCDF303}" srcOrd="0" destOrd="0" parTransId="{5D0909BE-018D-4FE0-8883-E3941D708CC1}" sibTransId="{C6B94E3D-7C64-4F74-BED5-B87BC405527C}"/>
    <dgm:cxn modelId="{8412DC51-AEE5-4D45-AAE1-D56B6F7E5923}" type="presOf" srcId="{7733C322-17ED-4F02-8EC7-AFC1719300F6}" destId="{12378BE9-D0D2-4F34-A5FF-7AE8F7E4965F}" srcOrd="1" destOrd="0" presId="urn:microsoft.com/office/officeart/2008/layout/NameandTitleOrganizationalChart"/>
    <dgm:cxn modelId="{5F685F62-C3F5-454E-886C-A7E78FDB43CC}" srcId="{187B9C70-6C99-48D3-8B3A-65A53BCDF303}" destId="{7C2741A8-C2D9-458E-91E3-DE0592B77E21}" srcOrd="1" destOrd="0" parTransId="{66DE9B76-6680-464C-86C5-32F21AACE016}" sibTransId="{DC2B6E4B-D637-4A11-80BF-63528E892BCD}"/>
    <dgm:cxn modelId="{E7082761-8FC7-42F3-A5E4-9B2D687F82DC}" type="presParOf" srcId="{9EC17485-DE83-456D-9B4B-3E07A67BCF29}" destId="{8170FE16-A258-4004-ACCE-A97630D1AA18}" srcOrd="0" destOrd="0" presId="urn:microsoft.com/office/officeart/2008/layout/NameandTitleOrganizationalChart"/>
    <dgm:cxn modelId="{01B3854F-09D7-4D0D-BD7F-F9BC3ECCED45}" type="presParOf" srcId="{8170FE16-A258-4004-ACCE-A97630D1AA18}" destId="{90278742-9866-4A86-854C-3EFA5A9A0F61}" srcOrd="0" destOrd="0" presId="urn:microsoft.com/office/officeart/2008/layout/NameandTitleOrganizationalChart"/>
    <dgm:cxn modelId="{D9843234-3959-47D0-BCCA-2D50A032F8B1}" type="presParOf" srcId="{90278742-9866-4A86-854C-3EFA5A9A0F61}" destId="{8B6284F0-67A7-43AB-9DA1-8E3B22E5274A}" srcOrd="0" destOrd="0" presId="urn:microsoft.com/office/officeart/2008/layout/NameandTitleOrganizationalChart"/>
    <dgm:cxn modelId="{BFF8337B-BDC3-4FD7-8DBF-9A39149911E5}" type="presParOf" srcId="{90278742-9866-4A86-854C-3EFA5A9A0F61}" destId="{BBA0F764-366F-45D9-90FD-A11479F26E2A}" srcOrd="1" destOrd="0" presId="urn:microsoft.com/office/officeart/2008/layout/NameandTitleOrganizationalChart"/>
    <dgm:cxn modelId="{292227D9-9563-4459-9F57-988A585E8FF1}" type="presParOf" srcId="{90278742-9866-4A86-854C-3EFA5A9A0F61}" destId="{319C5BF7-1894-45D1-93D9-611CFED7DE54}" srcOrd="2" destOrd="0" presId="urn:microsoft.com/office/officeart/2008/layout/NameandTitleOrganizationalChart"/>
    <dgm:cxn modelId="{7B0C3C7F-7715-4AC6-82CF-6E7E7D43196E}" type="presParOf" srcId="{8170FE16-A258-4004-ACCE-A97630D1AA18}" destId="{DFE5252F-900D-4A2F-8EEE-4CE03D3BD4E7}" srcOrd="1" destOrd="0" presId="urn:microsoft.com/office/officeart/2008/layout/NameandTitleOrganizationalChart"/>
    <dgm:cxn modelId="{40CE60F9-8092-4E27-B716-167D282ACA89}" type="presParOf" srcId="{DFE5252F-900D-4A2F-8EEE-4CE03D3BD4E7}" destId="{494FC03F-90E3-4A3E-B05F-73225A166CFF}" srcOrd="0" destOrd="0" presId="urn:microsoft.com/office/officeart/2008/layout/NameandTitleOrganizationalChart"/>
    <dgm:cxn modelId="{6B7E3FE3-FBB8-43FB-87D2-F25578F2CAB6}" type="presParOf" srcId="{DFE5252F-900D-4A2F-8EEE-4CE03D3BD4E7}" destId="{C9D5A6CA-5FF7-4304-8F18-A7DBD3F59800}" srcOrd="1" destOrd="0" presId="urn:microsoft.com/office/officeart/2008/layout/NameandTitleOrganizationalChart"/>
    <dgm:cxn modelId="{90D5B1DE-AD82-473D-846E-B475BF909E90}" type="presParOf" srcId="{C9D5A6CA-5FF7-4304-8F18-A7DBD3F59800}" destId="{0AFCD4B2-6F08-4BEC-B59A-35FB23B611CB}" srcOrd="0" destOrd="0" presId="urn:microsoft.com/office/officeart/2008/layout/NameandTitleOrganizationalChart"/>
    <dgm:cxn modelId="{935C1F5D-9BF9-49F3-BAA6-AB2BBF26A8CB}" type="presParOf" srcId="{0AFCD4B2-6F08-4BEC-B59A-35FB23B611CB}" destId="{CDD4B076-486A-468E-AA7A-B29616C9793C}" srcOrd="0" destOrd="0" presId="urn:microsoft.com/office/officeart/2008/layout/NameandTitleOrganizationalChart"/>
    <dgm:cxn modelId="{7E3D03C7-FD15-430E-B70D-DA6F722CD113}" type="presParOf" srcId="{0AFCD4B2-6F08-4BEC-B59A-35FB23B611CB}" destId="{558A3D59-8BCD-4E03-BFB1-5292812A6F37}" srcOrd="1" destOrd="0" presId="urn:microsoft.com/office/officeart/2008/layout/NameandTitleOrganizationalChart"/>
    <dgm:cxn modelId="{AC066136-D88C-4A67-91DD-360F878493A4}" type="presParOf" srcId="{0AFCD4B2-6F08-4BEC-B59A-35FB23B611CB}" destId="{12378BE9-D0D2-4F34-A5FF-7AE8F7E4965F}" srcOrd="2" destOrd="0" presId="urn:microsoft.com/office/officeart/2008/layout/NameandTitleOrganizationalChart"/>
    <dgm:cxn modelId="{48B62E5C-C5DB-4880-A0C7-FCD6BD1DD538}" type="presParOf" srcId="{C9D5A6CA-5FF7-4304-8F18-A7DBD3F59800}" destId="{600B1F5E-744D-48E5-8F6F-267BFEBA042D}" srcOrd="1" destOrd="0" presId="urn:microsoft.com/office/officeart/2008/layout/NameandTitleOrganizationalChart"/>
    <dgm:cxn modelId="{336BDAFB-23CE-4BE0-8DFA-F55E002B2374}" type="presParOf" srcId="{C9D5A6CA-5FF7-4304-8F18-A7DBD3F59800}" destId="{FC3A518B-CF90-484E-9D93-F096522BFB82}" srcOrd="2" destOrd="0" presId="urn:microsoft.com/office/officeart/2008/layout/NameandTitleOrganizationalChart"/>
    <dgm:cxn modelId="{AA524DC3-8F28-412D-83F1-C392321D6540}" type="presParOf" srcId="{DFE5252F-900D-4A2F-8EEE-4CE03D3BD4E7}" destId="{14183C46-199A-4344-A9ED-909E3511EF60}" srcOrd="2" destOrd="0" presId="urn:microsoft.com/office/officeart/2008/layout/NameandTitleOrganizationalChart"/>
    <dgm:cxn modelId="{4CEFA5C8-5849-4C46-8DC3-F2E8B5E717A6}" type="presParOf" srcId="{DFE5252F-900D-4A2F-8EEE-4CE03D3BD4E7}" destId="{3D5C6B09-9DE8-43BC-A72A-1C0C4C48F353}" srcOrd="3" destOrd="0" presId="urn:microsoft.com/office/officeart/2008/layout/NameandTitleOrganizationalChart"/>
    <dgm:cxn modelId="{1D9ADA43-8D78-4692-8227-FC23EDA8487E}" type="presParOf" srcId="{3D5C6B09-9DE8-43BC-A72A-1C0C4C48F353}" destId="{B5F4426E-B6B8-44A7-AD91-13A6EBCD1325}" srcOrd="0" destOrd="0" presId="urn:microsoft.com/office/officeart/2008/layout/NameandTitleOrganizationalChart"/>
    <dgm:cxn modelId="{6427FE0F-D48F-4810-916B-0CBCB0EFB9A1}" type="presParOf" srcId="{B5F4426E-B6B8-44A7-AD91-13A6EBCD1325}" destId="{3F1A7766-E390-401A-B8A4-0D171289B5D6}" srcOrd="0" destOrd="0" presId="urn:microsoft.com/office/officeart/2008/layout/NameandTitleOrganizationalChart"/>
    <dgm:cxn modelId="{459C1459-4305-4C34-99BA-5F7EE9D6618B}" type="presParOf" srcId="{B5F4426E-B6B8-44A7-AD91-13A6EBCD1325}" destId="{F25972AD-0F51-439B-BAF3-433800867FB9}" srcOrd="1" destOrd="0" presId="urn:microsoft.com/office/officeart/2008/layout/NameandTitleOrganizationalChart"/>
    <dgm:cxn modelId="{7EC56B46-3549-4B97-BD26-833B06F22BAD}" type="presParOf" srcId="{B5F4426E-B6B8-44A7-AD91-13A6EBCD1325}" destId="{24F12E47-D9A6-4BCB-94A2-44D0A4FB0FC9}" srcOrd="2" destOrd="0" presId="urn:microsoft.com/office/officeart/2008/layout/NameandTitleOrganizationalChart"/>
    <dgm:cxn modelId="{36318862-F513-4965-8B5A-7F8EAFEE8B90}" type="presParOf" srcId="{3D5C6B09-9DE8-43BC-A72A-1C0C4C48F353}" destId="{47734E66-6227-4139-B20A-C286DACF368A}" srcOrd="1" destOrd="0" presId="urn:microsoft.com/office/officeart/2008/layout/NameandTitleOrganizationalChart"/>
    <dgm:cxn modelId="{DCD8BC04-D02B-48FD-9DC0-2D526D9BC17E}" type="presParOf" srcId="{3D5C6B09-9DE8-43BC-A72A-1C0C4C48F353}" destId="{A983DDEE-C0E1-4BA2-83BD-3326AEC2DA3B}" srcOrd="2" destOrd="0" presId="urn:microsoft.com/office/officeart/2008/layout/NameandTitleOrganizationalChart"/>
    <dgm:cxn modelId="{CC5772B6-652E-4795-AE9D-DEC57FED3308}" type="presParOf" srcId="{8170FE16-A258-4004-ACCE-A97630D1AA18}" destId="{433D47BB-964D-48F0-B006-9EE4D66481B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7B4EC-F29C-4B77-A60A-5CA80CF98BD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19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B6F3C0-43F8-4AB9-9624-A1722102E902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87878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D9284A-1420-4BCB-99E7-0C6C43EEC77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277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.tr/imgres?imgurl=http://www.ebrugurel.com/turkce/baby.jpg&amp;imgrefurl=http://www.ebrugurel.com/turkce/discene.htm&amp;h=378&amp;w=415&amp;sz=17&amp;hl=tr&amp;start=15&amp;um=1&amp;usg=__hKYG8OPDydFJZFuDNro9s2ynSUQ=&amp;tbnid=kP3NpgON_7WgYM:&amp;tbnh=114&amp;tbnw=125&amp;prev=/images?q=di%C5%9F+geli%C5%9Fimi&amp;um=1&amp;hl=t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2.blogcu.com/images/i/k/i/ikiyuzon/dil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SİNDİRİM SİSTEMİ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Hastalıklar Bilgisi Ders -3</a:t>
            </a:r>
          </a:p>
        </p:txBody>
      </p:sp>
    </p:spTree>
    <p:extLst>
      <p:ext uri="{BB962C8B-B14F-4D97-AF65-F5344CB8AC3E}">
        <p14:creationId xmlns:p14="http://schemas.microsoft.com/office/powerpoint/2010/main" val="193879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416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33198"/>
              </p:ext>
            </p:extLst>
          </p:nvPr>
        </p:nvGraphicFramePr>
        <p:xfrm>
          <a:off x="457200" y="692696"/>
          <a:ext cx="843528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53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832648" cy="6646448"/>
          </a:xfrm>
        </p:spPr>
      </p:pic>
    </p:spTree>
    <p:extLst>
      <p:ext uri="{BB962C8B-B14F-4D97-AF65-F5344CB8AC3E}">
        <p14:creationId xmlns:p14="http://schemas.microsoft.com/office/powerpoint/2010/main" val="112248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800" b="1">
                <a:solidFill>
                  <a:schemeClr val="hlink"/>
                </a:solidFill>
              </a:rPr>
              <a:t>Sindirim Organları</a:t>
            </a:r>
          </a:p>
        </p:txBody>
      </p:sp>
      <p:pic>
        <p:nvPicPr>
          <p:cNvPr id="6147" name="Picture 7" descr="Sindirim Sistem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57338"/>
            <a:ext cx="4608513" cy="4824412"/>
          </a:xfrm>
          <a:noFill/>
        </p:spPr>
      </p:pic>
    </p:spTree>
    <p:extLst>
      <p:ext uri="{BB962C8B-B14F-4D97-AF65-F5344CB8AC3E}">
        <p14:creationId xmlns:p14="http://schemas.microsoft.com/office/powerpoint/2010/main" val="265224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Ağız ve Dişler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Ağız besinlerin dişler yardımıyla parçalandığı, mekanik sindiriminin yapıldığı yerdir.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Ağızda besinleri ıslatıp yumuşatan tükürük salgısı bulunur. 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Tükürük salgısı içindeki enzimler karbonhidratların kimyasal sindirimini  gerçekleştirir.</a:t>
            </a:r>
            <a:br>
              <a:rPr lang="tr-TR" altLang="tr-TR" sz="2400"/>
            </a:br>
            <a:r>
              <a:rPr lang="tr-TR" altLang="tr-TR" sz="2400"/>
              <a:t/>
            </a:r>
            <a:br>
              <a:rPr lang="tr-TR" altLang="tr-TR" sz="2400"/>
            </a:br>
            <a:endParaRPr lang="tr-TR" altLang="tr-TR" sz="2400"/>
          </a:p>
        </p:txBody>
      </p:sp>
      <p:pic>
        <p:nvPicPr>
          <p:cNvPr id="7172" name="Picture 7" descr="Ağız ve Dişl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1700213"/>
            <a:ext cx="3913188" cy="3889375"/>
          </a:xfrm>
          <a:noFill/>
        </p:spPr>
      </p:pic>
    </p:spTree>
    <p:extLst>
      <p:ext uri="{BB962C8B-B14F-4D97-AF65-F5344CB8AC3E}">
        <p14:creationId xmlns:p14="http://schemas.microsoft.com/office/powerpoint/2010/main" val="407736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ttp://bb.ss.org.sa/bb/uploaded/9602_1208523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014538"/>
            <a:ext cx="52768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 rtlCol="0">
            <a:normAutofit lnSpcReduction="10000"/>
          </a:bodyPr>
          <a:lstStyle/>
          <a:p>
            <a:pPr marL="365760" lvl="2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tr-TR" sz="2400" dirty="0"/>
              <a:t>Dişler ve dil yardımı ile mekanik sindirim gerçekleşir.</a:t>
            </a:r>
          </a:p>
          <a:p>
            <a:pPr marL="365760" lvl="2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tr-TR" sz="2400" dirty="0"/>
              <a:t>Pişmiş nişastanın kimyasal sindirime başladığı yerdir.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/>
              <a:t>5 kısımdan oluşur;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400" dirty="0"/>
              <a:t>Dişler ve dişetleri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400" dirty="0"/>
              <a:t>Dudaklar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400" dirty="0"/>
              <a:t>Dil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400" dirty="0"/>
              <a:t>Tükürük bezleri</a:t>
            </a:r>
          </a:p>
          <a:p>
            <a:pPr marL="566928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400" dirty="0"/>
              <a:t>Damak </a:t>
            </a:r>
          </a:p>
        </p:txBody>
      </p:sp>
      <p:sp>
        <p:nvSpPr>
          <p:cNvPr id="7172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Ağız Boşluğu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99974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57200" y="636588"/>
            <a:ext cx="4038600" cy="5721350"/>
          </a:xfrm>
        </p:spPr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b="1" u="sng" dirty="0">
                <a:solidFill>
                  <a:srgbClr val="FF0000"/>
                </a:solidFill>
              </a:rPr>
              <a:t>Diş minesi:</a:t>
            </a:r>
            <a:r>
              <a:rPr lang="tr-TR" u="sng" dirty="0">
                <a:solidFill>
                  <a:srgbClr val="FF0000"/>
                </a:solidFill>
              </a:rPr>
              <a:t> </a:t>
            </a:r>
            <a:r>
              <a:rPr lang="tr-TR" dirty="0"/>
              <a:t>Taç kısmın üzerini örten, dişe parlak ve beyaz görünüş kazandıran kısmına denir. Diş minesi arka arkaya aşırı sıcak veya soğuk yiyecekler alındığında çatlayabilir.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b="1" u="sng" dirty="0" err="1">
                <a:solidFill>
                  <a:srgbClr val="FF0000"/>
                </a:solidFill>
              </a:rPr>
              <a:t>Dentin</a:t>
            </a:r>
            <a:r>
              <a:rPr lang="tr-TR" b="1" u="sng" dirty="0">
                <a:solidFill>
                  <a:srgbClr val="FF0000"/>
                </a:solidFill>
              </a:rPr>
              <a:t>:</a:t>
            </a:r>
            <a:r>
              <a:rPr lang="tr-TR" u="sng" dirty="0"/>
              <a:t> </a:t>
            </a:r>
            <a:r>
              <a:rPr lang="tr-TR" dirty="0"/>
              <a:t>Mine tabakasının altındaki kemik ; kısma denir.</a:t>
            </a:r>
            <a:endParaRPr lang="tr-TR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b="1" u="sng" dirty="0">
                <a:solidFill>
                  <a:srgbClr val="FF0000"/>
                </a:solidFill>
              </a:rPr>
              <a:t>Diş özü:</a:t>
            </a:r>
            <a:r>
              <a:rPr lang="tr-TR" u="sng" dirty="0">
                <a:solidFill>
                  <a:srgbClr val="FF0000"/>
                </a:solidFill>
              </a:rPr>
              <a:t> </a:t>
            </a:r>
            <a:r>
              <a:rPr lang="tr-TR" dirty="0"/>
              <a:t>Dişin en iç kısmında sinirler, kan damarları ; ve yumuşak bağ dokudan oluşmuş kısımdır.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pic>
        <p:nvPicPr>
          <p:cNvPr id="8195" name="Picture 2" descr="http://www.hospitaliumgroup.com/images/birimler/agiz_ve_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642938"/>
            <a:ext cx="41243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8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33925"/>
          </a:xfrm>
        </p:spPr>
        <p:txBody>
          <a:bodyPr rtlCol="0"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800" b="1" dirty="0">
                <a:solidFill>
                  <a:srgbClr val="FF0000"/>
                </a:solidFill>
              </a:rPr>
              <a:t>Kesici dişler: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Besinleri koparmaya yarar. Üst ve alt çenede ön tarafta bulunan dişlerdir.</a:t>
            </a:r>
            <a:endParaRPr lang="tr-TR" sz="2800" b="1" dirty="0"/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800" b="1" dirty="0">
                <a:solidFill>
                  <a:srgbClr val="FF0000"/>
                </a:solidFill>
              </a:rPr>
              <a:t>Köpek dişleri: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Besinlerin tutulmasını, kırılmasını sağlar. Kesici dişlerin yan taraflarında bulunurlar.</a:t>
            </a:r>
            <a:endParaRPr lang="tr-TR" sz="2800" b="1" dirty="0"/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sz="2800" b="1" dirty="0">
                <a:solidFill>
                  <a:srgbClr val="FF0000"/>
                </a:solidFill>
              </a:rPr>
              <a:t>Küçük ve büyük azı dişleri: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800" dirty="0"/>
              <a:t>    Köpek dişlerinden sonra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800" dirty="0"/>
              <a:t>    gelen, taç kısımları geniş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800" dirty="0"/>
              <a:t>    olan dişlerdir. Besinlerin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800" dirty="0"/>
              <a:t>    öğütülmesini sağlarlar.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9219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Görevlerine Göre</a:t>
            </a:r>
            <a:endParaRPr lang="tr-TR" altLang="tr-TR" dirty="0"/>
          </a:p>
        </p:txBody>
      </p:sp>
      <p:pic>
        <p:nvPicPr>
          <p:cNvPr id="9220" name="Picture 2" descr="http://tbn0.google.com/images?q=tbn:kP3NpgON_7WgYM:http://www.ebrugurel.com/turkce/bab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62325"/>
            <a:ext cx="35718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20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4962525" y="1214438"/>
            <a:ext cx="4038600" cy="5572125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/>
              <a:t>Çizgili kaslardan yapılmıştır.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/>
              <a:t>Parçalanmış besinlerin tükürük ile karıştırılmasına, lokma oluşturulmasına, yutmaya, konuşmaya yardımcı olur.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dirty="0"/>
              <a:t>Üzerindeki tat tomurcukları (ömürleri 10-14gün) ile besinlerin tadını almayı sağlar.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1024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Dil</a:t>
            </a:r>
            <a:endParaRPr lang="tr-TR" altLang="tr-TR" dirty="0"/>
          </a:p>
        </p:txBody>
      </p:sp>
      <p:pic>
        <p:nvPicPr>
          <p:cNvPr id="10244" name="Picture 4" descr="http://img2.blogcu.com/images/i/k/i/ikiyuzon/di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28750"/>
            <a:ext cx="44434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6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Yutak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Yutağın görevi ağız boşluğuyla yemek borusu arasında bir kapı oluşturmaktır.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Yutağın bir özelliği de soluk borusu ve yemek borusu arasında bir bağlantı bulundurmasıdır.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Ağızdan nefes alabilmemizin nedeni budur.</a:t>
            </a:r>
          </a:p>
        </p:txBody>
      </p:sp>
      <p:pic>
        <p:nvPicPr>
          <p:cNvPr id="10244" name="Picture 5" descr="yutak38e7a0wi9-300x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600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6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Sindirim Nedir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altLang="tr-TR" dirty="0"/>
              <a:t>Büyük moleküllü </a:t>
            </a:r>
            <a:r>
              <a:rPr lang="tr-TR" altLang="tr-TR" b="1" dirty="0">
                <a:solidFill>
                  <a:schemeClr val="hlink"/>
                </a:solidFill>
              </a:rPr>
              <a:t>besin</a:t>
            </a:r>
            <a:r>
              <a:rPr lang="tr-TR" altLang="tr-TR" dirty="0"/>
              <a:t> maddelerinin, sindirim sistemi organlarında parçalanarak, kana geçebilecek hale gelmesine sindirim denir. </a:t>
            </a:r>
          </a:p>
          <a:p>
            <a:pPr algn="just"/>
            <a:r>
              <a:rPr lang="tr-TR" dirty="0"/>
              <a:t>Besinlerin vücuda alınmasından, sindirilmesine, yararlı olan besinlerin alınıp, atık maddelerin vücuttan atılmasına kadar olan bir süreçtir.</a:t>
            </a:r>
          </a:p>
          <a:p>
            <a:pPr algn="just"/>
            <a:r>
              <a:rPr lang="tr-TR" dirty="0"/>
              <a:t>Sindirim çiğneme ile başlar.</a:t>
            </a:r>
          </a:p>
          <a:p>
            <a:pPr algn="just"/>
            <a:r>
              <a:rPr lang="tr-TR" altLang="tr-TR" dirty="0"/>
              <a:t>Bunun yanı sıra s</a:t>
            </a:r>
            <a:r>
              <a:rPr lang="tr-TR" dirty="0"/>
              <a:t>indirime yardımcı olan organlar ise, karaciğer ve pankreastır. Karaciğerde salgılanan </a:t>
            </a:r>
            <a:r>
              <a:rPr lang="tr-TR" dirty="0">
                <a:solidFill>
                  <a:srgbClr val="FF0000"/>
                </a:solidFill>
              </a:rPr>
              <a:t>safra</a:t>
            </a:r>
            <a:r>
              <a:rPr lang="tr-TR" dirty="0"/>
              <a:t> ve pankreasta salgılanan </a:t>
            </a:r>
            <a:r>
              <a:rPr lang="tr-TR" dirty="0">
                <a:solidFill>
                  <a:srgbClr val="FF0000"/>
                </a:solidFill>
              </a:rPr>
              <a:t>özsuyu</a:t>
            </a:r>
            <a:r>
              <a:rPr lang="tr-TR" dirty="0"/>
              <a:t> sindirimin gerçekleşmesini sağlar.</a:t>
            </a:r>
          </a:p>
          <a:p>
            <a:pPr algn="just"/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155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chemeClr val="hlink"/>
                </a:solidFill>
              </a:rPr>
              <a:t>Yemek Borusu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4248150" cy="452596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Yemek borusu sindirim gerçekleşmeyen bir bölümdür.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Yemek borusundaki kaslar peristaltik hareketlerle besinleri mideye doğru iter.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Bir insan baş aşağı halde duruyor olsa bile yemek mideye ulaştırılır.</a:t>
            </a:r>
          </a:p>
        </p:txBody>
      </p:sp>
      <p:pic>
        <p:nvPicPr>
          <p:cNvPr id="11268" name="Picture 5" descr="yemek-borusu-delinm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41100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40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2292" name="Picture 5" descr="hazimsizlik-sindirim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872413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994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Mide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18487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Midede besinlerin mekanik ve kimyasal sindirimi gerçekleştirilir. 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Mide, kasılıp gevşeme hareketleri yaparak besinleri mekanik olarak sindirmektedir. Bu yöntemle bulamaç haline getirilen besinler daha sonra kimyasal sindirime uğrarlar.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 özsuyu içinde bulunan mide asidi ve bazı enzimler kimyasal sindirimi gerçekleştirir.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Midede </a:t>
            </a:r>
            <a:r>
              <a:rPr lang="tr-TR" altLang="tr-TR" sz="2400">
                <a:solidFill>
                  <a:schemeClr val="hlink"/>
                </a:solidFill>
              </a:rPr>
              <a:t>sadece proteinlerin</a:t>
            </a:r>
            <a:r>
              <a:rPr lang="tr-TR" altLang="tr-TR" sz="2400"/>
              <a:t> kimyasal sindirimi gerçekleştirilmektedir.</a:t>
            </a:r>
          </a:p>
        </p:txBody>
      </p:sp>
    </p:spTree>
    <p:extLst>
      <p:ext uri="{BB962C8B-B14F-4D97-AF65-F5344CB8AC3E}">
        <p14:creationId xmlns:p14="http://schemas.microsoft.com/office/powerpoint/2010/main" val="200453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781550"/>
          </a:xfrm>
        </p:spPr>
        <p:txBody>
          <a:bodyPr/>
          <a:lstStyle/>
          <a:p>
            <a:pPr marL="533400" indent="-533400"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Mide, karın boşluğunun sol tarafında, diyaframın altında yer alan, çaydanlık biçiminde bir torbadır. </a:t>
            </a:r>
          </a:p>
          <a:p>
            <a:pPr marL="533400" indent="-533400"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marL="533400" indent="-533400"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Mide, üst taraftan mide ağzı (kardia kapakçığı ) ve alt taraftan mide kapısı (pilor kapağı) ile on iki parmak bağırsağına bağlanır.</a:t>
            </a:r>
            <a:br>
              <a:rPr lang="tr-TR" altLang="tr-TR" sz="2400"/>
            </a:br>
            <a:endParaRPr lang="tr-TR" altLang="tr-TR" sz="2400"/>
          </a:p>
        </p:txBody>
      </p:sp>
      <p:pic>
        <p:nvPicPr>
          <p:cNvPr id="14340" name="Picture 5" descr="mide-yanm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105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4" descr="Midenin Yapıs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4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6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785938"/>
            <a:ext cx="52959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Midede 4 Bölge Tanımlanır</a:t>
            </a:r>
            <a:endParaRPr lang="tr-TR" altLang="tr-TR" dirty="0">
              <a:solidFill>
                <a:srgbClr val="89006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313" y="1527175"/>
            <a:ext cx="3698875" cy="4572000"/>
          </a:xfrm>
        </p:spPr>
        <p:txBody>
          <a:bodyPr rtlCol="0"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u="sng" dirty="0" err="1"/>
              <a:t>Kardiya</a:t>
            </a:r>
            <a:r>
              <a:rPr lang="tr-TR" dirty="0"/>
              <a:t>; yemek borusunun başlangıcını saran 2-3cm genişliğindeki bölge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u="sng" dirty="0" err="1"/>
              <a:t>Fundus</a:t>
            </a:r>
            <a:r>
              <a:rPr lang="tr-TR" dirty="0"/>
              <a:t>; yemek borusu başlangıcının soluna uzanır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u="sng" dirty="0" err="1"/>
              <a:t>Korpus</a:t>
            </a:r>
            <a:r>
              <a:rPr lang="tr-TR" u="sng" dirty="0"/>
              <a:t> </a:t>
            </a:r>
            <a:r>
              <a:rPr lang="tr-TR" dirty="0"/>
              <a:t>(body); geniş merkezi bölge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r-TR" u="sng" dirty="0" err="1"/>
              <a:t>Pilor</a:t>
            </a:r>
            <a:r>
              <a:rPr lang="tr-TR" dirty="0"/>
              <a:t>; midenin </a:t>
            </a:r>
            <a:r>
              <a:rPr lang="tr-TR" dirty="0" err="1"/>
              <a:t>duodenuma</a:t>
            </a:r>
            <a:r>
              <a:rPr lang="tr-TR" dirty="0"/>
              <a:t> açıldığı yerde son bulur.</a:t>
            </a:r>
          </a:p>
        </p:txBody>
      </p:sp>
      <p:sp>
        <p:nvSpPr>
          <p:cNvPr id="15365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00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İnce Bağırsak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13788" cy="49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İnce bağırsak, sindirim sistemimizin en uzun bölümüdür.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7- 8 m. uzunluğunda, 2–3 cm genişliğinde olup, mide kapısından sonra gelen kısımdır.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Yapısı mide gibi üç katlıdır.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>
                <a:solidFill>
                  <a:srgbClr val="FF0000"/>
                </a:solidFill>
              </a:rPr>
              <a:t>On iki parmak bağırsağı</a:t>
            </a:r>
            <a:r>
              <a:rPr lang="tr-TR" altLang="tr-TR" sz="2400" dirty="0"/>
              <a:t> da ince bağırsağa dahildir.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Ağızda kısmen sindirilmiş karbonhidratlar ile midede kısmen sindirilmiş proteinlerin ve sindirimi henüz başlamamış olan yağların sindirimini gerçekleştirmek ve tamamlamaktır. 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İnce bağırsağın bir diğer görevi ise, </a:t>
            </a:r>
            <a:r>
              <a:rPr lang="tr-TR" altLang="tr-TR" sz="2400" dirty="0" err="1"/>
              <a:t>villuslar</a:t>
            </a:r>
            <a:r>
              <a:rPr lang="tr-TR" altLang="tr-TR" sz="2400" dirty="0"/>
              <a:t> sayesinde sindirilen besinlerin emilmesini ve böylece kana karışmasını sağlamaktır.</a:t>
            </a:r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1578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İnce Bağırsak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altLang="tr-TR" dirty="0">
              <a:latin typeface="Comic Sans MS" pitchFamily="66" charset="0"/>
            </a:endParaRPr>
          </a:p>
          <a:p>
            <a:r>
              <a:rPr lang="tr-TR" altLang="tr-TR" dirty="0">
                <a:latin typeface="Comic Sans MS" pitchFamily="66" charset="0"/>
              </a:rPr>
              <a:t>İnce bağırsak yukarıdan aşağıya doğru </a:t>
            </a:r>
            <a:r>
              <a:rPr lang="tr-TR" altLang="tr-TR" b="1" dirty="0" err="1">
                <a:solidFill>
                  <a:srgbClr val="FF0000"/>
                </a:solidFill>
                <a:latin typeface="Comic Sans MS" pitchFamily="66" charset="0"/>
              </a:rPr>
              <a:t>duodenum</a:t>
            </a:r>
            <a:r>
              <a:rPr lang="tr-TR" altLang="tr-TR" dirty="0">
                <a:latin typeface="Comic Sans MS" pitchFamily="66" charset="0"/>
              </a:rPr>
              <a:t>, </a:t>
            </a:r>
            <a:r>
              <a:rPr lang="tr-TR" altLang="tr-TR" b="1" dirty="0" err="1">
                <a:solidFill>
                  <a:srgbClr val="FF0000"/>
                </a:solidFill>
                <a:latin typeface="Comic Sans MS" pitchFamily="66" charset="0"/>
              </a:rPr>
              <a:t>jejunum</a:t>
            </a:r>
            <a:r>
              <a:rPr lang="tr-TR" altLang="tr-TR" b="1" dirty="0">
                <a:latin typeface="Comic Sans MS" pitchFamily="66" charset="0"/>
              </a:rPr>
              <a:t> </a:t>
            </a:r>
            <a:r>
              <a:rPr lang="tr-TR" altLang="tr-TR" dirty="0">
                <a:latin typeface="Comic Sans MS" pitchFamily="66" charset="0"/>
              </a:rPr>
              <a:t>ve </a:t>
            </a:r>
            <a:r>
              <a:rPr lang="tr-TR" altLang="tr-TR" b="1" dirty="0" err="1">
                <a:solidFill>
                  <a:srgbClr val="FF0000"/>
                </a:solidFill>
                <a:latin typeface="Comic Sans MS" pitchFamily="66" charset="0"/>
              </a:rPr>
              <a:t>ileum</a:t>
            </a:r>
            <a:r>
              <a:rPr lang="tr-TR" altLang="tr-TR" b="1" dirty="0">
                <a:latin typeface="Comic Sans MS" pitchFamily="66" charset="0"/>
              </a:rPr>
              <a:t> </a:t>
            </a:r>
            <a:r>
              <a:rPr lang="tr-TR" altLang="tr-TR" dirty="0">
                <a:latin typeface="Comic Sans MS" pitchFamily="66" charset="0"/>
              </a:rPr>
              <a:t>olmak üzere üç bölüme ayrılır</a:t>
            </a: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268760"/>
            <a:ext cx="5040560" cy="34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9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800" b="1" dirty="0">
                <a:solidFill>
                  <a:srgbClr val="0070C0"/>
                </a:solidFill>
              </a:rPr>
              <a:t>On iki parmak bağırsağı (</a:t>
            </a:r>
            <a:r>
              <a:rPr lang="tr-TR" altLang="tr-TR" sz="3800" b="1" dirty="0" err="1">
                <a:solidFill>
                  <a:srgbClr val="0070C0"/>
                </a:solidFill>
              </a:rPr>
              <a:t>duodenum</a:t>
            </a:r>
            <a:r>
              <a:rPr lang="tr-TR" altLang="tr-TR" sz="3800" b="1" dirty="0">
                <a:solidFill>
                  <a:srgbClr val="0070C0"/>
                </a:solidFill>
              </a:rPr>
              <a:t>): </a:t>
            </a:r>
            <a:r>
              <a:rPr lang="tr-TR" altLang="tr-TR" sz="3800" dirty="0"/>
              <a:t/>
            </a:r>
            <a:br>
              <a:rPr lang="tr-TR" altLang="tr-TR" sz="3800" dirty="0"/>
            </a:br>
            <a:endParaRPr lang="tr-TR" altLang="tr-TR" sz="38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>
                <a:latin typeface="Comic Sans MS" pitchFamily="66" charset="0"/>
              </a:rPr>
              <a:t>İnce bağırsağın ilk bölümü</a:t>
            </a:r>
          </a:p>
          <a:p>
            <a:r>
              <a:rPr lang="tr-TR" altLang="tr-TR" sz="2600">
                <a:latin typeface="Comic Sans MS" pitchFamily="66" charset="0"/>
              </a:rPr>
              <a:t>Yaklaşık 25 cm uzunluğunda </a:t>
            </a:r>
          </a:p>
          <a:p>
            <a:r>
              <a:rPr lang="tr-TR" altLang="tr-TR" sz="2600">
                <a:latin typeface="Comic Sans MS" pitchFamily="66" charset="0"/>
              </a:rPr>
              <a:t>3-5 cm çapındadır. </a:t>
            </a:r>
          </a:p>
          <a:p>
            <a:r>
              <a:rPr lang="tr-TR" altLang="tr-TR" sz="2600">
                <a:latin typeface="Comic Sans MS" pitchFamily="66" charset="0"/>
              </a:rPr>
              <a:t>Duodenum C harfi şeklindedir ve kavisin içine pankreas başı yerleşik </a:t>
            </a:r>
          </a:p>
          <a:p>
            <a:endParaRPr lang="tr-TR" altLang="tr-TR" sz="2600">
              <a:latin typeface="Comic Sans MS" pitchFamily="66" charset="0"/>
            </a:endParaRP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675"/>
            <a:ext cx="4038600" cy="1700213"/>
          </a:xfrm>
        </p:spPr>
      </p:pic>
    </p:spTree>
    <p:extLst>
      <p:ext uri="{BB962C8B-B14F-4D97-AF65-F5344CB8AC3E}">
        <p14:creationId xmlns:p14="http://schemas.microsoft.com/office/powerpoint/2010/main" val="289048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800" b="1" dirty="0" err="1">
                <a:solidFill>
                  <a:srgbClr val="0070C0"/>
                </a:solidFill>
              </a:rPr>
              <a:t>Jejunum</a:t>
            </a:r>
            <a:r>
              <a:rPr lang="tr-TR" altLang="tr-TR" sz="3800" b="1" dirty="0">
                <a:solidFill>
                  <a:srgbClr val="0070C0"/>
                </a:solidFill>
              </a:rPr>
              <a:t>: </a:t>
            </a:r>
            <a:r>
              <a:rPr lang="tr-TR" altLang="tr-TR" sz="3800" dirty="0">
                <a:solidFill>
                  <a:srgbClr val="0070C0"/>
                </a:solidFill>
              </a:rPr>
              <a:t/>
            </a:r>
            <a:br>
              <a:rPr lang="tr-TR" altLang="tr-TR" sz="3800" dirty="0">
                <a:solidFill>
                  <a:srgbClr val="0070C0"/>
                </a:solidFill>
              </a:rPr>
            </a:br>
            <a:endParaRPr lang="tr-TR" altLang="tr-TR" sz="3800" dirty="0">
              <a:solidFill>
                <a:srgbClr val="0070C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600">
                <a:latin typeface="Comic Sans MS" pitchFamily="66" charset="0"/>
              </a:rPr>
              <a:t>Duodenumdan sonra gelir </a:t>
            </a:r>
          </a:p>
          <a:p>
            <a:r>
              <a:rPr lang="tr-TR" altLang="tr-TR" sz="2600">
                <a:latin typeface="Comic Sans MS" pitchFamily="66" charset="0"/>
              </a:rPr>
              <a:t>İnce bağırsak kısmının 2/5‟lik bölümünü oluşturur</a:t>
            </a:r>
          </a:p>
          <a:p>
            <a:r>
              <a:rPr lang="tr-TR" altLang="tr-TR" sz="2600">
                <a:latin typeface="Comic Sans MS" pitchFamily="66" charset="0"/>
              </a:rPr>
              <a:t> Damar yönünden zengin olduğu için pembe görünümlüdür</a:t>
            </a:r>
          </a:p>
          <a:p>
            <a:endParaRPr lang="tr-TR" altLang="tr-TR" sz="2600">
              <a:latin typeface="Comic Sans MS" pitchFamily="66" charset="0"/>
            </a:endParaRP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065588"/>
            <a:ext cx="3313113" cy="2057400"/>
          </a:xfrm>
        </p:spPr>
      </p:pic>
    </p:spTree>
    <p:extLst>
      <p:ext uri="{BB962C8B-B14F-4D97-AF65-F5344CB8AC3E}">
        <p14:creationId xmlns:p14="http://schemas.microsoft.com/office/powerpoint/2010/main" val="166029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Sindirim faaliyetleri iki çeşittir: 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rabicPeriod"/>
            </a:pPr>
            <a:endParaRPr lang="tr-TR" altLang="tr-TR" sz="2400" dirty="0"/>
          </a:p>
          <a:p>
            <a:pPr marL="609600" indent="-609600" eaLnBrk="1" hangingPunct="1">
              <a:buClr>
                <a:schemeClr val="hlink"/>
              </a:buClr>
              <a:buFont typeface="+mj-lt"/>
              <a:buAutoNum type="arabicPeriod"/>
            </a:pPr>
            <a:r>
              <a:rPr lang="tr-TR" altLang="tr-TR" sz="2400" dirty="0"/>
              <a:t>Mekanik sindirim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rabicPeriod"/>
            </a:pPr>
            <a:endParaRPr lang="tr-TR" altLang="tr-TR" sz="2400" dirty="0"/>
          </a:p>
          <a:p>
            <a:pPr marL="457200" indent="-457200" eaLnBrk="1" hangingPunct="1">
              <a:buClr>
                <a:schemeClr val="hlink"/>
              </a:buClr>
              <a:buFont typeface="+mj-lt"/>
              <a:buAutoNum type="arabicPeriod"/>
            </a:pPr>
            <a:endParaRPr lang="tr-TR" altLang="tr-TR" sz="2400" dirty="0"/>
          </a:p>
          <a:p>
            <a:pPr marL="609600" indent="-609600" eaLnBrk="1" hangingPunct="1">
              <a:buClr>
                <a:schemeClr val="hlink"/>
              </a:buClr>
              <a:buFont typeface="+mj-lt"/>
              <a:buAutoNum type="arabicPeriod"/>
            </a:pPr>
            <a:r>
              <a:rPr lang="tr-TR" altLang="tr-TR" sz="2400" dirty="0"/>
              <a:t>Kimyasal sindirim</a:t>
            </a:r>
            <a:br>
              <a:rPr lang="tr-TR" altLang="tr-TR" sz="2400" dirty="0"/>
            </a:b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dirty="0"/>
              <a:t> </a:t>
            </a:r>
          </a:p>
        </p:txBody>
      </p:sp>
      <p:pic>
        <p:nvPicPr>
          <p:cNvPr id="4" name="Picture 4" descr="sindiri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508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23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800" b="1" dirty="0" err="1">
                <a:solidFill>
                  <a:srgbClr val="0070C0"/>
                </a:solidFill>
              </a:rPr>
              <a:t>İleum</a:t>
            </a:r>
            <a:r>
              <a:rPr lang="tr-TR" altLang="tr-TR" sz="3800" b="1" dirty="0">
                <a:solidFill>
                  <a:srgbClr val="0070C0"/>
                </a:solidFill>
              </a:rPr>
              <a:t>:</a:t>
            </a:r>
            <a:r>
              <a:rPr lang="tr-TR" altLang="tr-TR" sz="3800" b="1" dirty="0"/>
              <a:t> </a:t>
            </a:r>
            <a:r>
              <a:rPr lang="tr-TR" altLang="tr-TR" sz="3800" dirty="0"/>
              <a:t/>
            </a:r>
            <a:br>
              <a:rPr lang="tr-TR" altLang="tr-TR" sz="3800" dirty="0"/>
            </a:br>
            <a:endParaRPr lang="tr-TR" altLang="tr-TR" sz="3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30725"/>
          </a:xfrm>
        </p:spPr>
        <p:txBody>
          <a:bodyPr/>
          <a:lstStyle/>
          <a:p>
            <a:r>
              <a:rPr lang="tr-TR" altLang="tr-TR" sz="2400">
                <a:latin typeface="Comic Sans MS" pitchFamily="66" charset="0"/>
              </a:rPr>
              <a:t>İnce bağırsağın son kısmı</a:t>
            </a:r>
          </a:p>
          <a:p>
            <a:r>
              <a:rPr lang="tr-TR" altLang="tr-TR" sz="2400">
                <a:latin typeface="Comic Sans MS" pitchFamily="66" charset="0"/>
              </a:rPr>
              <a:t>Çapı jejunuma göre daha küçüktür ve kalın bağırsağa yaklaştıkça daha da daralır. </a:t>
            </a:r>
          </a:p>
          <a:p>
            <a:r>
              <a:rPr lang="tr-TR" altLang="tr-TR" sz="2400">
                <a:latin typeface="Comic Sans MS" pitchFamily="66" charset="0"/>
              </a:rPr>
              <a:t>Damar yönünden jejunuma göre daha farklı olduğu için daha açık renktedir</a:t>
            </a:r>
          </a:p>
        </p:txBody>
      </p:sp>
      <p:pic>
        <p:nvPicPr>
          <p:cNvPr id="22532" name="Picture 9" descr="imagesCAUYOUY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908050"/>
            <a:ext cx="3024188" cy="2422525"/>
          </a:xfrm>
        </p:spPr>
      </p:pic>
      <p:pic>
        <p:nvPicPr>
          <p:cNvPr id="22533" name="Picture 11" descr="imagesCAED5PC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644900"/>
            <a:ext cx="2214563" cy="2316163"/>
          </a:xfrm>
        </p:spPr>
      </p:pic>
    </p:spTree>
    <p:extLst>
      <p:ext uri="{BB962C8B-B14F-4D97-AF65-F5344CB8AC3E}">
        <p14:creationId xmlns:p14="http://schemas.microsoft.com/office/powerpoint/2010/main" val="1587965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Pankreas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45500" cy="4824413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Sindirim sisteminin yardımcı organıdır.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Midenin sol alt kısmında yer alır. Uzunca bir yaprağı andırır.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Ortasında boydan boya uzanan bir kanal vardır.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Pankreas hem hormon, hem de enzim salgılayan karma bir bezdir. </a:t>
            </a:r>
          </a:p>
        </p:txBody>
      </p:sp>
    </p:spTree>
    <p:extLst>
      <p:ext uri="{BB962C8B-B14F-4D97-AF65-F5344CB8AC3E}">
        <p14:creationId xmlns:p14="http://schemas.microsoft.com/office/powerpoint/2010/main" val="102618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Pankreas</a:t>
            </a:r>
            <a:endParaRPr lang="tr-TR" altLang="tr-T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Pankreas, ince bağırsağın uyarması sonucu öz su salgılar.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Pankreas öz suyunda </a:t>
            </a:r>
            <a:r>
              <a:rPr lang="tr-TR" altLang="tr-TR" sz="2400">
                <a:solidFill>
                  <a:schemeClr val="hlink"/>
                </a:solidFill>
              </a:rPr>
              <a:t>lipaz</a:t>
            </a:r>
            <a:r>
              <a:rPr lang="tr-TR" altLang="tr-TR" sz="2400"/>
              <a:t>, </a:t>
            </a:r>
            <a:r>
              <a:rPr lang="tr-TR" altLang="tr-TR" sz="2400">
                <a:solidFill>
                  <a:schemeClr val="hlink"/>
                </a:solidFill>
              </a:rPr>
              <a:t>amilaz</a:t>
            </a:r>
            <a:r>
              <a:rPr lang="tr-TR" altLang="tr-TR" sz="2400"/>
              <a:t> ve </a:t>
            </a:r>
            <a:r>
              <a:rPr lang="tr-TR" altLang="tr-TR" sz="2400">
                <a:solidFill>
                  <a:schemeClr val="hlink"/>
                </a:solidFill>
              </a:rPr>
              <a:t>tripsinojen </a:t>
            </a:r>
            <a:r>
              <a:rPr lang="tr-TR" altLang="tr-TR" sz="2400"/>
              <a:t>enzimleri bulunur.</a:t>
            </a:r>
            <a:br>
              <a:rPr lang="tr-TR" altLang="tr-TR" sz="2400"/>
            </a:b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Lipaz, amilaz ve tripsinojen enzimleri, yağ, karbonhidrat ve protein sindiriminde etkilidir.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Pankreas, bu enzimleri pankreatik kanal ile onikiparmak bağırsağına aktarır. </a:t>
            </a:r>
            <a:br>
              <a:rPr lang="tr-TR" altLang="tr-TR" sz="2400"/>
            </a:br>
            <a:r>
              <a:rPr lang="tr-TR" altLang="tr-TR" sz="240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Pankreas aynı zamanda</a:t>
            </a:r>
            <a:r>
              <a:rPr lang="tr-TR" altLang="tr-TR" sz="2400">
                <a:solidFill>
                  <a:schemeClr val="hlink"/>
                </a:solidFill>
              </a:rPr>
              <a:t> insülin</a:t>
            </a:r>
            <a:r>
              <a:rPr lang="tr-TR" altLang="tr-TR" sz="2400"/>
              <a:t> ve </a:t>
            </a:r>
            <a:r>
              <a:rPr lang="tr-TR" altLang="tr-TR" sz="2400">
                <a:solidFill>
                  <a:schemeClr val="hlink"/>
                </a:solidFill>
              </a:rPr>
              <a:t>glukagon</a:t>
            </a:r>
            <a:r>
              <a:rPr lang="tr-TR" altLang="tr-TR" sz="2400"/>
              <a:t> hormonlarını salgılar ve doğrudan kana verir. </a:t>
            </a:r>
          </a:p>
        </p:txBody>
      </p:sp>
    </p:spTree>
    <p:extLst>
      <p:ext uri="{BB962C8B-B14F-4D97-AF65-F5344CB8AC3E}">
        <p14:creationId xmlns:p14="http://schemas.microsoft.com/office/powerpoint/2010/main" val="3678141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4" descr="pancr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336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2772" name="Picture 5" descr="pankreas%20bezi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1278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88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Karaciğer-Safra Kesesi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Karaciğer vücudun en büyük organıdır.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Yaklaşık 2 kg ağırlığındadır.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Karın boşluğunda ve sağ üst kısmında yer alır.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/>
              <a:t>Karaciğer </a:t>
            </a:r>
            <a:r>
              <a:rPr lang="tr-TR" altLang="tr-TR" sz="2400">
                <a:solidFill>
                  <a:schemeClr val="hlink"/>
                </a:solidFill>
              </a:rPr>
              <a:t>sağ lob</a:t>
            </a:r>
            <a:r>
              <a:rPr lang="tr-TR" altLang="tr-TR" sz="2400"/>
              <a:t> ve </a:t>
            </a:r>
            <a:r>
              <a:rPr lang="tr-TR" altLang="tr-TR" sz="2400">
                <a:solidFill>
                  <a:schemeClr val="hlink"/>
                </a:solidFill>
              </a:rPr>
              <a:t>sol lob</a:t>
            </a:r>
            <a:r>
              <a:rPr lang="tr-TR" altLang="tr-TR" sz="2400"/>
              <a:t> olmak üzere iki kısma ayrılır. Loblarda safra salgısı üretilir.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3" y="1809714"/>
            <a:ext cx="3954473" cy="4106935"/>
          </a:xfrm>
        </p:spPr>
      </p:pic>
    </p:spTree>
    <p:extLst>
      <p:ext uri="{BB962C8B-B14F-4D97-AF65-F5344CB8AC3E}">
        <p14:creationId xmlns:p14="http://schemas.microsoft.com/office/powerpoint/2010/main" val="1435071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Karaciğer-Safra Kesesi</a:t>
            </a:r>
            <a:endParaRPr lang="tr-TR" altLang="tr-TR" dirty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Karaciğerden ayrılan bir kanal, loblarda üretilen safrayı safra kesesine taşır. </a:t>
            </a:r>
            <a:br>
              <a:rPr lang="tr-TR" altLang="tr-TR" sz="2400" dirty="0"/>
            </a:b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Safra kesesinden çıkan </a:t>
            </a:r>
            <a:r>
              <a:rPr lang="tr-TR" altLang="tr-TR" sz="2400" dirty="0">
                <a:solidFill>
                  <a:srgbClr val="FF0000"/>
                </a:solidFill>
              </a:rPr>
              <a:t>koledok kanalı </a:t>
            </a:r>
            <a:r>
              <a:rPr lang="tr-TR" altLang="tr-TR" sz="2400" dirty="0"/>
              <a:t>ise, safra salgısını on iki parmak bağırsağına taşır. </a:t>
            </a:r>
          </a:p>
          <a:p>
            <a:pPr eaLnBrk="1" hangingPunct="1"/>
            <a:endParaRPr lang="tr-TR" altLang="tr-TR" sz="2400" dirty="0"/>
          </a:p>
        </p:txBody>
      </p:sp>
      <p:sp>
        <p:nvSpPr>
          <p:cNvPr id="35844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tr-TR" altLang="tr-TR" sz="2800"/>
          </a:p>
        </p:txBody>
      </p:sp>
      <p:pic>
        <p:nvPicPr>
          <p:cNvPr id="35845" name="Picture 10" descr="safra-kese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1767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22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Picture 4" descr="Karaciğ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040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Karaciğer-Safra Kesesi</a:t>
            </a:r>
            <a:endParaRPr lang="tr-TR" altLang="tr-T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800" dirty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Burada </a:t>
            </a:r>
            <a:r>
              <a:rPr lang="tr-TR" altLang="tr-TR" sz="2400" dirty="0">
                <a:solidFill>
                  <a:schemeClr val="hlink"/>
                </a:solidFill>
              </a:rPr>
              <a:t>safra salgısı</a:t>
            </a:r>
            <a:r>
              <a:rPr lang="tr-TR" altLang="tr-TR" sz="2400" dirty="0"/>
              <a:t> yağları yağ damlaları şeklinde inceltmek ve böylece </a:t>
            </a:r>
            <a:r>
              <a:rPr lang="tr-TR" altLang="tr-TR" sz="2400" dirty="0">
                <a:solidFill>
                  <a:schemeClr val="hlink"/>
                </a:solidFill>
              </a:rPr>
              <a:t>yağların sindirim</a:t>
            </a:r>
            <a:r>
              <a:rPr lang="tr-TR" altLang="tr-TR" sz="2400" dirty="0"/>
              <a:t> yüzeyini artırmak için kullanılır. </a:t>
            </a:r>
            <a:br>
              <a:rPr lang="tr-TR" altLang="tr-TR" sz="2400" dirty="0"/>
            </a:br>
            <a:endParaRPr lang="tr-TR" altLang="tr-TR" sz="2400" dirty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tr-TR" altLang="tr-TR" sz="2400" dirty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Safra salgısı yavaş yavaş suyunu kaybederse safra taşları oluşur. Bu durumda koledok kanalı tıkanabilir. Safra geri emilerek kana karışır ve kan yoluyla dokulara taşınır. Böylece,</a:t>
            </a:r>
            <a:r>
              <a:rPr lang="tr-TR" altLang="tr-TR" sz="2400" b="1" dirty="0"/>
              <a:t> </a:t>
            </a:r>
            <a:r>
              <a:rPr lang="tr-TR" altLang="tr-TR" sz="2400" b="1" dirty="0">
                <a:solidFill>
                  <a:srgbClr val="FF0000"/>
                </a:solidFill>
              </a:rPr>
              <a:t>sarılık hastalığı </a:t>
            </a:r>
            <a:r>
              <a:rPr lang="tr-TR" altLang="tr-TR" sz="2400" dirty="0"/>
              <a:t>oluşur. </a:t>
            </a:r>
            <a:br>
              <a:rPr lang="tr-TR" altLang="tr-TR" sz="2400" dirty="0"/>
            </a:br>
            <a:r>
              <a:rPr lang="tr-TR" altLang="tr-TR" sz="2400" dirty="0"/>
              <a:t/>
            </a:r>
            <a:br>
              <a:rPr lang="tr-TR" altLang="tr-TR" sz="2400" dirty="0"/>
            </a:b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796076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>
                <a:solidFill>
                  <a:schemeClr val="hlink"/>
                </a:solidFill>
              </a:rPr>
              <a:t>Kalın Bağırsak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475163" cy="54721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Kalın Bağırsak İnce bağırsaktan anüse kadar olan kısımdır.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Yaklaşık 6 cm çapında, 1,5 m uzunluğunda bir borudur.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İnce bağırsakla kalın bağırsağın birleştiği yerde kör bağırsak bulunur.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Kalın bağırsakta sindirim gerçekleştirilmez.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Sadece ince bağırsaktan gelen atıklara karışan su ve mineraller gibi yararlı maddeler emilerek kana verilir.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tr-TR" altLang="tr-TR" sz="2800"/>
          </a:p>
        </p:txBody>
      </p:sp>
      <p:pic>
        <p:nvPicPr>
          <p:cNvPr id="38917" name="Picture 8" descr="kalin-bagirs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4033837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7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>
              <a:buFontTx/>
              <a:buAutoNum type="arabicParenR"/>
            </a:pPr>
            <a:r>
              <a:rPr lang="tr-TR" altLang="tr-TR" sz="2400" b="1" dirty="0">
                <a:solidFill>
                  <a:schemeClr val="hlink"/>
                </a:solidFill>
              </a:rPr>
              <a:t>Mekanik Sindirim:</a:t>
            </a:r>
            <a:r>
              <a:rPr lang="tr-TR" altLang="tr-TR" sz="2400" dirty="0"/>
              <a:t> Besinlerin sindirim enzimleri kullanılmadan, yalnızca fiziksel olarak – dil, diş, mide, bağırsak hareketleri sayesinde- parçalanıp, küçük parçacıklar haline getirilmesidir. Yani besinlerin kesilmesi, parçalanması, mide ve bağırsaklarda salgılanan sular sayesinde boza kıvamına getirilmesidir. </a:t>
            </a:r>
          </a:p>
          <a:p>
            <a:pPr marL="457200" indent="-457200">
              <a:buFontTx/>
              <a:buAutoNum type="arabicParenR"/>
            </a:pPr>
            <a:r>
              <a:rPr lang="tr-TR" altLang="tr-TR" sz="2400" b="1" dirty="0">
                <a:solidFill>
                  <a:schemeClr val="hlink"/>
                </a:solidFill>
              </a:rPr>
              <a:t> Kimyasal Sindirim:</a:t>
            </a:r>
            <a:r>
              <a:rPr lang="tr-TR" altLang="tr-TR" sz="2400" dirty="0"/>
              <a:t> Parçalanmış ve sulandırılmış besinlerin enzimler yardımıyla ( tükürük, mide ve bağırsak öz suları, pankreas ve karaciğer salgılarıyla) kimyasal değişime uğrayıp, yapı taşlarına parçalanmasına denir. Kimyasal sindirimde mutlaka enzim ve su kullanılır. </a:t>
            </a:r>
            <a:br>
              <a:rPr lang="tr-TR" altLang="tr-TR" sz="2400" dirty="0"/>
            </a:b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720949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Kör bağırsaktan çıkan parmak şeklindeki uzantıya </a:t>
            </a:r>
            <a:r>
              <a:rPr lang="tr-TR" altLang="tr-TR" sz="2400" dirty="0">
                <a:solidFill>
                  <a:srgbClr val="FF0000"/>
                </a:solidFill>
              </a:rPr>
              <a:t>apandis</a:t>
            </a:r>
            <a:r>
              <a:rPr lang="tr-TR" altLang="tr-TR" sz="2400" dirty="0"/>
              <a:t> denir.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Apandisin iltihaplanmasına ise apandisit denir.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Kalın bağırsağın dışa açılan kısmına anüs denir. </a:t>
            </a:r>
          </a:p>
          <a:p>
            <a:pPr eaLnBrk="1" hangingPunct="1">
              <a:lnSpc>
                <a:spcPct val="90000"/>
              </a:lnSpc>
            </a:pPr>
            <a:endParaRPr lang="tr-TR" altLang="tr-TR" sz="2400" dirty="0"/>
          </a:p>
        </p:txBody>
      </p:sp>
      <p:pic>
        <p:nvPicPr>
          <p:cNvPr id="39940" name="Picture 14" descr="1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43926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22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70C0"/>
                </a:solidFill>
              </a:rPr>
              <a:t>Kalın Bağırsağın Bölümleri</a:t>
            </a:r>
            <a:r>
              <a:rPr lang="tr-TR" altLang="tr-T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altLang="tr-TR" sz="2600" dirty="0"/>
          </a:p>
          <a:p>
            <a:r>
              <a:rPr lang="tr-TR" altLang="tr-TR" sz="2600" b="1" dirty="0" err="1">
                <a:solidFill>
                  <a:srgbClr val="FF0000"/>
                </a:solidFill>
                <a:latin typeface="Comic Sans MS" pitchFamily="66" charset="0"/>
              </a:rPr>
              <a:t>Çekum</a:t>
            </a:r>
            <a:r>
              <a:rPr lang="tr-TR" altLang="tr-TR" sz="2600" b="1" dirty="0">
                <a:latin typeface="Comic Sans MS" pitchFamily="66" charset="0"/>
              </a:rPr>
              <a:t> (</a:t>
            </a:r>
            <a:r>
              <a:rPr lang="tr-TR" altLang="tr-TR" sz="2600" b="1" dirty="0" err="1">
                <a:latin typeface="Comic Sans MS" pitchFamily="66" charset="0"/>
              </a:rPr>
              <a:t>caecum</a:t>
            </a:r>
            <a:r>
              <a:rPr lang="tr-TR" altLang="tr-TR" sz="2600" dirty="0">
                <a:latin typeface="Comic Sans MS" pitchFamily="66" charset="0"/>
              </a:rPr>
              <a:t>)</a:t>
            </a:r>
            <a:r>
              <a:rPr lang="tr-TR" altLang="tr-TR" sz="2600" b="1" dirty="0">
                <a:latin typeface="Comic Sans MS" pitchFamily="66" charset="0"/>
              </a:rPr>
              <a:t>, </a:t>
            </a:r>
            <a:r>
              <a:rPr lang="tr-TR" altLang="tr-TR" sz="2600" b="1" dirty="0" err="1">
                <a:solidFill>
                  <a:srgbClr val="FF0000"/>
                </a:solidFill>
                <a:latin typeface="Comic Sans MS" pitchFamily="66" charset="0"/>
              </a:rPr>
              <a:t>Colon</a:t>
            </a:r>
            <a:r>
              <a:rPr lang="tr-TR" altLang="tr-TR" sz="2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600" dirty="0">
                <a:latin typeface="Comic Sans MS" pitchFamily="66" charset="0"/>
              </a:rPr>
              <a:t>ve </a:t>
            </a:r>
            <a:r>
              <a:rPr lang="tr-TR" altLang="tr-TR" sz="2600" b="1" dirty="0" err="1">
                <a:solidFill>
                  <a:srgbClr val="FF0000"/>
                </a:solidFill>
                <a:latin typeface="Comic Sans MS" pitchFamily="66" charset="0"/>
              </a:rPr>
              <a:t>Rectum</a:t>
            </a:r>
            <a:r>
              <a:rPr lang="tr-TR" altLang="tr-TR" sz="2600" b="1" dirty="0" err="1">
                <a:latin typeface="Comic Sans MS" pitchFamily="66" charset="0"/>
              </a:rPr>
              <a:t>dan</a:t>
            </a:r>
            <a:r>
              <a:rPr lang="tr-TR" altLang="tr-TR" sz="2600" b="1" dirty="0">
                <a:latin typeface="Comic Sans MS" pitchFamily="66" charset="0"/>
              </a:rPr>
              <a:t> oluşur </a:t>
            </a:r>
            <a:endParaRPr lang="tr-TR" altLang="tr-TR" sz="2600" dirty="0">
              <a:latin typeface="Comic Sans MS" pitchFamily="66" charset="0"/>
            </a:endParaRPr>
          </a:p>
          <a:p>
            <a:endParaRPr lang="tr-TR" altLang="tr-TR" sz="2600" dirty="0">
              <a:latin typeface="Comic Sans MS" pitchFamily="66" charset="0"/>
            </a:endParaRP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1600200"/>
            <a:ext cx="5143549" cy="4070585"/>
          </a:xfrm>
        </p:spPr>
      </p:pic>
    </p:spTree>
    <p:extLst>
      <p:ext uri="{BB962C8B-B14F-4D97-AF65-F5344CB8AC3E}">
        <p14:creationId xmlns:p14="http://schemas.microsoft.com/office/powerpoint/2010/main" val="2564293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800" b="1" dirty="0" err="1">
                <a:solidFill>
                  <a:srgbClr val="0070C0"/>
                </a:solidFill>
              </a:rPr>
              <a:t>Çekum</a:t>
            </a:r>
            <a:r>
              <a:rPr lang="tr-TR" altLang="tr-TR" sz="3800" b="1" dirty="0">
                <a:solidFill>
                  <a:srgbClr val="0070C0"/>
                </a:solidFill>
              </a:rPr>
              <a:t> (</a:t>
            </a:r>
            <a:r>
              <a:rPr lang="tr-TR" altLang="tr-TR" sz="3800" b="1" dirty="0" err="1">
                <a:solidFill>
                  <a:srgbClr val="0070C0"/>
                </a:solidFill>
              </a:rPr>
              <a:t>caecum</a:t>
            </a:r>
            <a:r>
              <a:rPr lang="tr-TR" altLang="tr-TR" sz="3800" dirty="0">
                <a:solidFill>
                  <a:srgbClr val="0070C0"/>
                </a:solidFill>
              </a:rPr>
              <a:t>)</a:t>
            </a:r>
            <a:r>
              <a:rPr lang="tr-TR" altLang="tr-TR" sz="3800" b="1" dirty="0">
                <a:solidFill>
                  <a:srgbClr val="0070C0"/>
                </a:solidFill>
              </a:rPr>
              <a:t>: </a:t>
            </a:r>
            <a:r>
              <a:rPr lang="tr-TR" altLang="tr-TR" sz="3800" dirty="0">
                <a:solidFill>
                  <a:srgbClr val="0070C0"/>
                </a:solidFill>
              </a:rPr>
              <a:t/>
            </a:r>
            <a:br>
              <a:rPr lang="tr-TR" altLang="tr-TR" sz="3800" dirty="0">
                <a:solidFill>
                  <a:srgbClr val="0070C0"/>
                </a:solidFill>
              </a:rPr>
            </a:br>
            <a:endParaRPr lang="tr-TR" altLang="tr-TR" sz="3800" dirty="0">
              <a:solidFill>
                <a:srgbClr val="0070C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4474840" cy="47085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sz="2200" dirty="0">
                <a:latin typeface="Comic Sans MS" pitchFamily="66" charset="0"/>
              </a:rPr>
              <a:t>Kalın </a:t>
            </a:r>
            <a:r>
              <a:rPr lang="tr-TR" altLang="tr-TR" sz="2200" dirty="0" err="1">
                <a:latin typeface="Comic Sans MS" pitchFamily="66" charset="0"/>
              </a:rPr>
              <a:t>barsağın</a:t>
            </a:r>
            <a:r>
              <a:rPr lang="tr-TR" altLang="tr-TR" sz="2200" dirty="0">
                <a:latin typeface="Comic Sans MS" pitchFamily="66" charset="0"/>
              </a:rPr>
              <a:t> ince bağırsakla birleştiği kısım.</a:t>
            </a:r>
          </a:p>
          <a:p>
            <a:pPr marL="0" indent="0">
              <a:lnSpc>
                <a:spcPct val="90000"/>
              </a:lnSpc>
              <a:buNone/>
            </a:pPr>
            <a:endParaRPr lang="tr-TR" altLang="tr-TR" sz="22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200" dirty="0">
                <a:latin typeface="Comic Sans MS" pitchFamily="66" charset="0"/>
              </a:rPr>
              <a:t>6–7 cm uzunluğunda kalın </a:t>
            </a:r>
            <a:r>
              <a:rPr lang="tr-TR" altLang="tr-TR" sz="2200" dirty="0" err="1">
                <a:latin typeface="Comic Sans MS" pitchFamily="66" charset="0"/>
              </a:rPr>
              <a:t>barsağın</a:t>
            </a:r>
            <a:r>
              <a:rPr lang="tr-TR" altLang="tr-TR" sz="2200" dirty="0">
                <a:latin typeface="Comic Sans MS" pitchFamily="66" charset="0"/>
              </a:rPr>
              <a:t> en geniş kısmı.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2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tr-TR" altLang="tr-TR" sz="2200" dirty="0" err="1">
                <a:latin typeface="Comic Sans MS" pitchFamily="66" charset="0"/>
              </a:rPr>
              <a:t>İleumla</a:t>
            </a:r>
            <a:r>
              <a:rPr lang="tr-TR" altLang="tr-TR" sz="2200" dirty="0">
                <a:latin typeface="Comic Sans MS" pitchFamily="66" charset="0"/>
              </a:rPr>
              <a:t> </a:t>
            </a:r>
            <a:r>
              <a:rPr lang="tr-TR" altLang="tr-TR" sz="2200" dirty="0" err="1">
                <a:latin typeface="Comic Sans MS" pitchFamily="66" charset="0"/>
              </a:rPr>
              <a:t>çekumun</a:t>
            </a:r>
            <a:r>
              <a:rPr lang="tr-TR" altLang="tr-TR" sz="2200" dirty="0">
                <a:latin typeface="Comic Sans MS" pitchFamily="66" charset="0"/>
              </a:rPr>
              <a:t> birleştiği yerde </a:t>
            </a:r>
            <a:r>
              <a:rPr lang="tr-TR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valva</a:t>
            </a:r>
            <a:r>
              <a:rPr lang="tr-TR" altLang="tr-TR" sz="2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ileocaecalis</a:t>
            </a:r>
            <a:r>
              <a:rPr lang="tr-TR" altLang="tr-TR" sz="2200" b="1" dirty="0">
                <a:latin typeface="Comic Sans MS" pitchFamily="66" charset="0"/>
              </a:rPr>
              <a:t> </a:t>
            </a:r>
            <a:r>
              <a:rPr lang="tr-TR" altLang="tr-TR" sz="2200" dirty="0">
                <a:latin typeface="Comic Sans MS" pitchFamily="66" charset="0"/>
              </a:rPr>
              <a:t>(</a:t>
            </a:r>
            <a:r>
              <a:rPr lang="tr-TR" altLang="tr-TR" sz="2200" dirty="0" err="1">
                <a:solidFill>
                  <a:srgbClr val="00B0F0"/>
                </a:solidFill>
                <a:latin typeface="Comic Sans MS" pitchFamily="66" charset="0"/>
              </a:rPr>
              <a:t>bauchini</a:t>
            </a:r>
            <a:r>
              <a:rPr lang="tr-TR" altLang="tr-TR" sz="2200" dirty="0">
                <a:solidFill>
                  <a:srgbClr val="00B0F0"/>
                </a:solidFill>
                <a:latin typeface="Comic Sans MS" pitchFamily="66" charset="0"/>
              </a:rPr>
              <a:t> kapağı</a:t>
            </a:r>
            <a:r>
              <a:rPr lang="tr-TR" altLang="tr-TR" sz="2200" dirty="0">
                <a:latin typeface="Comic Sans MS" pitchFamily="66" charset="0"/>
              </a:rPr>
              <a:t>) vardır.</a:t>
            </a:r>
          </a:p>
          <a:p>
            <a:pPr marL="0" indent="0">
              <a:lnSpc>
                <a:spcPct val="90000"/>
              </a:lnSpc>
              <a:buNone/>
            </a:pPr>
            <a:endParaRPr lang="tr-TR" altLang="tr-TR" sz="22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altLang="tr-TR" sz="2200" dirty="0">
                <a:latin typeface="Comic Sans MS" pitchFamily="66" charset="0"/>
              </a:rPr>
              <a:t>Bu kapak ince bağırsaktaki besinlerin kalın bağırsağa geçmesini, kalın bağırsaktaki besinlerin de ince bağırsağa dönmesini engeller. </a:t>
            </a:r>
          </a:p>
        </p:txBody>
      </p:sp>
      <p:pic>
        <p:nvPicPr>
          <p:cNvPr id="24580" name="Picture 5" descr="imagesCAUYOUY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73238"/>
            <a:ext cx="3497262" cy="2800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724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tr-TR" altLang="tr-TR" sz="3800" b="1" dirty="0" err="1">
                <a:solidFill>
                  <a:srgbClr val="0070C0"/>
                </a:solidFill>
              </a:rPr>
              <a:t>Colon</a:t>
            </a:r>
            <a:r>
              <a:rPr lang="tr-TR" altLang="tr-TR" sz="3800" b="1" dirty="0">
                <a:solidFill>
                  <a:srgbClr val="0070C0"/>
                </a:solidFill>
              </a:rPr>
              <a:t>: </a:t>
            </a:r>
            <a:r>
              <a:rPr lang="tr-TR" altLang="tr-TR" sz="3800" dirty="0"/>
              <a:t/>
            </a:r>
            <a:br>
              <a:rPr lang="tr-TR" altLang="tr-TR" sz="3800" dirty="0"/>
            </a:br>
            <a:endParaRPr lang="tr-TR" altLang="tr-TR" sz="3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319588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altLang="tr-TR" sz="2400" b="1" i="1" dirty="0"/>
              <a:t>Kalın bağırsağın </a:t>
            </a:r>
            <a:r>
              <a:rPr lang="tr-TR" altLang="tr-TR" sz="2400" b="1" i="1" dirty="0" err="1">
                <a:solidFill>
                  <a:srgbClr val="FF0000"/>
                </a:solidFill>
              </a:rPr>
              <a:t>çekumdan</a:t>
            </a:r>
            <a:r>
              <a:rPr lang="tr-TR" altLang="tr-TR" sz="2400" b="1" i="1" dirty="0"/>
              <a:t> sonra gelen ikinci kısmıdır ve dört bölüme ayrılır. </a:t>
            </a:r>
          </a:p>
          <a:p>
            <a:endParaRPr lang="tr-TR" altLang="tr-TR" sz="2400" dirty="0"/>
          </a:p>
          <a:p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Colon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ascendes</a:t>
            </a:r>
            <a:r>
              <a:rPr lang="tr-TR" altLang="tr-TR" sz="2000" b="1" dirty="0">
                <a:latin typeface="Comic Sans MS" pitchFamily="66" charset="0"/>
              </a:rPr>
              <a:t> (Yükselen </a:t>
            </a:r>
            <a:r>
              <a:rPr lang="tr-TR" altLang="tr-TR" sz="2000" b="1" dirty="0" err="1">
                <a:latin typeface="Comic Sans MS" pitchFamily="66" charset="0"/>
              </a:rPr>
              <a:t>colon</a:t>
            </a:r>
            <a:r>
              <a:rPr lang="tr-TR" altLang="tr-TR" sz="2000" b="1" dirty="0">
                <a:latin typeface="Comic Sans MS" pitchFamily="66" charset="0"/>
              </a:rPr>
              <a:t>)</a:t>
            </a:r>
          </a:p>
          <a:p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Colon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transversum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>
                <a:latin typeface="Comic Sans MS" pitchFamily="66" charset="0"/>
              </a:rPr>
              <a:t>(Enine </a:t>
            </a:r>
            <a:r>
              <a:rPr lang="tr-TR" altLang="tr-TR" sz="2000" b="1" dirty="0" err="1">
                <a:latin typeface="Comic Sans MS" pitchFamily="66" charset="0"/>
              </a:rPr>
              <a:t>colon</a:t>
            </a:r>
            <a:r>
              <a:rPr lang="tr-TR" altLang="tr-TR" sz="2000" b="1" dirty="0">
                <a:latin typeface="Comic Sans MS" pitchFamily="66" charset="0"/>
              </a:rPr>
              <a:t>): </a:t>
            </a:r>
            <a:r>
              <a:rPr lang="tr-TR" altLang="tr-TR" sz="2000" dirty="0">
                <a:latin typeface="Comic Sans MS" pitchFamily="66" charset="0"/>
              </a:rPr>
              <a:t>Kalın bağırsağın en uzun ve hareketli bölümüdür </a:t>
            </a:r>
          </a:p>
          <a:p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Colon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descendens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>
                <a:latin typeface="Comic Sans MS" pitchFamily="66" charset="0"/>
              </a:rPr>
              <a:t>(İnen </a:t>
            </a:r>
            <a:r>
              <a:rPr lang="tr-TR" altLang="tr-TR" sz="2000" b="1" dirty="0" err="1">
                <a:latin typeface="Comic Sans MS" pitchFamily="66" charset="0"/>
              </a:rPr>
              <a:t>colon</a:t>
            </a:r>
            <a:r>
              <a:rPr lang="tr-TR" altLang="tr-TR" sz="2000" b="1" dirty="0">
                <a:latin typeface="Comic Sans MS" pitchFamily="66" charset="0"/>
              </a:rPr>
              <a:t>): </a:t>
            </a:r>
            <a:endParaRPr lang="tr-TR" altLang="tr-TR" sz="2000" dirty="0">
              <a:latin typeface="Comic Sans MS" pitchFamily="66" charset="0"/>
            </a:endParaRPr>
          </a:p>
          <a:p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Colon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 err="1">
                <a:solidFill>
                  <a:srgbClr val="FF0000"/>
                </a:solidFill>
                <a:latin typeface="Comic Sans MS" pitchFamily="66" charset="0"/>
              </a:rPr>
              <a:t>sigmoideum</a:t>
            </a:r>
            <a:r>
              <a:rPr lang="tr-TR" altLang="tr-T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000" b="1" dirty="0">
                <a:latin typeface="Comic Sans MS" pitchFamily="66" charset="0"/>
              </a:rPr>
              <a:t>(sigmoid kolon)</a:t>
            </a:r>
            <a:r>
              <a:rPr lang="tr-TR" altLang="tr-TR" sz="2000" dirty="0">
                <a:latin typeface="Comic Sans MS" pitchFamily="66" charset="0"/>
              </a:rPr>
              <a:t>Rektumda sonlanır. </a:t>
            </a:r>
          </a:p>
          <a:p>
            <a:pPr>
              <a:buFont typeface="Wingdings" pitchFamily="2" charset="2"/>
              <a:buNone/>
            </a:pPr>
            <a:endParaRPr lang="tr-TR" altLang="tr-TR" sz="2000" b="1" i="1" dirty="0">
              <a:latin typeface="Comic Sans MS" pitchFamily="66" charset="0"/>
            </a:endParaRPr>
          </a:p>
          <a:p>
            <a:endParaRPr lang="tr-TR" altLang="tr-TR" sz="2000" b="1" i="1" dirty="0">
              <a:latin typeface="Comic Sans MS" pitchFamily="66" charset="0"/>
            </a:endParaRPr>
          </a:p>
        </p:txBody>
      </p:sp>
      <p:pic>
        <p:nvPicPr>
          <p:cNvPr id="256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07523"/>
            <a:ext cx="4464496" cy="5257781"/>
          </a:xfrm>
        </p:spPr>
      </p:pic>
    </p:spTree>
    <p:extLst>
      <p:ext uri="{BB962C8B-B14F-4D97-AF65-F5344CB8AC3E}">
        <p14:creationId xmlns:p14="http://schemas.microsoft.com/office/powerpoint/2010/main" val="4029406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800" b="1" dirty="0" err="1">
                <a:solidFill>
                  <a:srgbClr val="0070C0"/>
                </a:solidFill>
              </a:rPr>
              <a:t>Rectum</a:t>
            </a:r>
            <a:r>
              <a:rPr lang="tr-TR" altLang="tr-TR" sz="3800" b="1" dirty="0">
                <a:solidFill>
                  <a:srgbClr val="0070C0"/>
                </a:solidFill>
              </a:rPr>
              <a:t>:</a:t>
            </a:r>
            <a:r>
              <a:rPr lang="tr-TR" altLang="tr-TR" sz="3800" b="1" dirty="0">
                <a:solidFill>
                  <a:srgbClr val="00B0F0"/>
                </a:solidFill>
              </a:rPr>
              <a:t> </a:t>
            </a:r>
            <a:r>
              <a:rPr lang="tr-TR" altLang="tr-TR" sz="3800" dirty="0"/>
              <a:t/>
            </a:r>
            <a:br>
              <a:rPr lang="tr-TR" altLang="tr-TR" sz="3800" dirty="0"/>
            </a:br>
            <a:endParaRPr lang="tr-TR" altLang="tr-TR" sz="3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altLang="tr-TR" sz="2200" dirty="0">
                <a:latin typeface="Comic Sans MS" pitchFamily="66" charset="0"/>
              </a:rPr>
              <a:t>Kalın bağırsağın sigmoid kolondan sonra gelen bölümü </a:t>
            </a:r>
            <a:endParaRPr lang="tr-TR" altLang="tr-TR" sz="2200" dirty="0"/>
          </a:p>
          <a:p>
            <a:r>
              <a:rPr lang="tr-TR" altLang="tr-TR" sz="2200" dirty="0">
                <a:latin typeface="Comic Sans MS" pitchFamily="66" charset="0"/>
              </a:rPr>
              <a:t>Rektumun alt kısmında dışarı atılacak atık maddelerin toplandığı </a:t>
            </a:r>
            <a:r>
              <a:rPr lang="tr-TR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ampulla</a:t>
            </a:r>
            <a:r>
              <a:rPr lang="tr-TR" altLang="tr-TR" sz="2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altLang="tr-TR" sz="2200" b="1" dirty="0" err="1">
                <a:solidFill>
                  <a:srgbClr val="FF0000"/>
                </a:solidFill>
                <a:latin typeface="Comic Sans MS" pitchFamily="66" charset="0"/>
              </a:rPr>
              <a:t>recti</a:t>
            </a:r>
            <a:r>
              <a:rPr lang="tr-TR" altLang="tr-TR" sz="2200" b="1" dirty="0">
                <a:latin typeface="Comic Sans MS" pitchFamily="66" charset="0"/>
              </a:rPr>
              <a:t> </a:t>
            </a:r>
            <a:r>
              <a:rPr lang="tr-TR" altLang="tr-TR" sz="2200" dirty="0">
                <a:latin typeface="Comic Sans MS" pitchFamily="66" charset="0"/>
              </a:rPr>
              <a:t>bulunur. </a:t>
            </a:r>
          </a:p>
          <a:p>
            <a:r>
              <a:rPr lang="tr-TR" altLang="tr-TR" sz="2200" dirty="0">
                <a:latin typeface="Comic Sans MS" pitchFamily="66" charset="0"/>
              </a:rPr>
              <a:t>Kas tabakası rektum bölümünde daha çok gelişmiştir. </a:t>
            </a:r>
          </a:p>
          <a:p>
            <a:r>
              <a:rPr lang="tr-TR" altLang="tr-TR" sz="2200" dirty="0">
                <a:latin typeface="Comic Sans MS" pitchFamily="66" charset="0"/>
              </a:rPr>
              <a:t>Rektumun dışa açılan kısmına </a:t>
            </a:r>
            <a:r>
              <a:rPr lang="tr-TR" altLang="tr-TR" sz="2200" b="1" dirty="0">
                <a:solidFill>
                  <a:srgbClr val="FF0000"/>
                </a:solidFill>
                <a:latin typeface="Comic Sans MS" pitchFamily="66" charset="0"/>
              </a:rPr>
              <a:t>anüs</a:t>
            </a:r>
            <a:r>
              <a:rPr lang="tr-TR" altLang="tr-TR" sz="2200" b="1" dirty="0">
                <a:latin typeface="Comic Sans MS" pitchFamily="66" charset="0"/>
              </a:rPr>
              <a:t> </a:t>
            </a:r>
            <a:r>
              <a:rPr lang="tr-TR" altLang="tr-TR" sz="2200" dirty="0">
                <a:latin typeface="Comic Sans MS" pitchFamily="66" charset="0"/>
              </a:rPr>
              <a:t>denir. </a:t>
            </a:r>
          </a:p>
          <a:p>
            <a:endParaRPr lang="tr-TR" altLang="tr-TR" sz="2200" dirty="0">
              <a:latin typeface="Comic Sans MS" pitchFamily="66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1" y="1305798"/>
            <a:ext cx="4093396" cy="48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6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800" b="1" dirty="0" err="1">
                <a:solidFill>
                  <a:srgbClr val="0070C0"/>
                </a:solidFill>
              </a:rPr>
              <a:t>Canalis</a:t>
            </a:r>
            <a:r>
              <a:rPr lang="tr-TR" altLang="tr-TR" sz="2800" b="1" dirty="0">
                <a:solidFill>
                  <a:srgbClr val="0070C0"/>
                </a:solidFill>
              </a:rPr>
              <a:t> </a:t>
            </a:r>
            <a:r>
              <a:rPr lang="tr-TR" altLang="tr-TR" sz="2800" b="1" dirty="0" err="1">
                <a:solidFill>
                  <a:srgbClr val="0070C0"/>
                </a:solidFill>
              </a:rPr>
              <a:t>analis</a:t>
            </a:r>
            <a:r>
              <a:rPr lang="tr-TR" altLang="tr-TR" sz="2800" b="1" dirty="0">
                <a:solidFill>
                  <a:srgbClr val="0070C0"/>
                </a:solidFill>
              </a:rPr>
              <a:t>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altLang="tr-TR" sz="28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Ampulla</a:t>
            </a:r>
            <a:r>
              <a:rPr lang="tr-TR" altLang="tr-TR" sz="2400" dirty="0"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rectinin</a:t>
            </a:r>
            <a:r>
              <a:rPr lang="tr-TR" altLang="tr-TR" sz="2400" dirty="0">
                <a:latin typeface="Comic Sans MS" pitchFamily="66" charset="0"/>
              </a:rPr>
              <a:t> alt kısmında sindirim kanalının lümeni birden bire daralır aşağı ve arkaya ilerleyerek anüste sonlanır.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2400" dirty="0"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latin typeface="Comic Sans MS" pitchFamily="66" charset="0"/>
              </a:rPr>
              <a:t>Yaklaşık 3-4 cm uzunluğunda 3 cm çapındadır. Özellikle </a:t>
            </a:r>
            <a:r>
              <a:rPr lang="tr-TR" altLang="tr-TR" sz="2400" dirty="0" err="1">
                <a:latin typeface="Comic Sans MS" pitchFamily="66" charset="0"/>
              </a:rPr>
              <a:t>rektum‟un</a:t>
            </a:r>
            <a:r>
              <a:rPr lang="tr-TR" altLang="tr-TR" sz="2400" dirty="0">
                <a:latin typeface="Comic Sans MS" pitchFamily="66" charset="0"/>
              </a:rPr>
              <a:t> anüs kısımlarında sirküler (dairesel) kas tabakası daha da kalınlaşarak </a:t>
            </a:r>
            <a:r>
              <a:rPr lang="tr-TR" altLang="tr-TR" sz="2400" b="1" dirty="0" err="1">
                <a:latin typeface="Comic Sans MS" pitchFamily="66" charset="0"/>
              </a:rPr>
              <a:t>musculus</a:t>
            </a:r>
            <a:r>
              <a:rPr lang="tr-TR" altLang="tr-TR" sz="2400" b="1" dirty="0">
                <a:latin typeface="Comic Sans MS" pitchFamily="66" charset="0"/>
              </a:rPr>
              <a:t> </a:t>
            </a:r>
            <a:r>
              <a:rPr lang="tr-TR" altLang="tr-TR" sz="2400" b="1" dirty="0" err="1">
                <a:latin typeface="Comic Sans MS" pitchFamily="66" charset="0"/>
              </a:rPr>
              <a:t>sphincter</a:t>
            </a:r>
            <a:r>
              <a:rPr lang="tr-TR" altLang="tr-TR" sz="2400" b="1" dirty="0">
                <a:latin typeface="Comic Sans MS" pitchFamily="66" charset="0"/>
              </a:rPr>
              <a:t> ani </a:t>
            </a:r>
            <a:r>
              <a:rPr lang="tr-TR" altLang="tr-TR" sz="2400" b="1" dirty="0" err="1">
                <a:latin typeface="Comic Sans MS" pitchFamily="66" charset="0"/>
              </a:rPr>
              <a:t>internus</a:t>
            </a:r>
            <a:r>
              <a:rPr lang="tr-TR" altLang="tr-TR" sz="2400" b="1" dirty="0">
                <a:latin typeface="Comic Sans MS" pitchFamily="66" charset="0"/>
              </a:rPr>
              <a:t> </a:t>
            </a:r>
            <a:r>
              <a:rPr lang="tr-TR" altLang="tr-TR" sz="2400" dirty="0">
                <a:latin typeface="Comic Sans MS" pitchFamily="66" charset="0"/>
              </a:rPr>
              <a:t>ve </a:t>
            </a:r>
            <a:r>
              <a:rPr lang="tr-TR" altLang="tr-TR" sz="2400" b="1" dirty="0" err="1">
                <a:latin typeface="Comic Sans MS" pitchFamily="66" charset="0"/>
              </a:rPr>
              <a:t>m.sphincter</a:t>
            </a:r>
            <a:r>
              <a:rPr lang="tr-TR" altLang="tr-TR" sz="2400" b="1" dirty="0">
                <a:latin typeface="Comic Sans MS" pitchFamily="66" charset="0"/>
              </a:rPr>
              <a:t> ani </a:t>
            </a:r>
            <a:r>
              <a:rPr lang="tr-TR" altLang="tr-TR" sz="2400" b="1" dirty="0" err="1">
                <a:latin typeface="Comic Sans MS" pitchFamily="66" charset="0"/>
              </a:rPr>
              <a:t>externusu</a:t>
            </a:r>
            <a:r>
              <a:rPr lang="tr-TR" altLang="tr-TR" sz="2400" b="1" dirty="0">
                <a:latin typeface="Comic Sans MS" pitchFamily="66" charset="0"/>
              </a:rPr>
              <a:t> </a:t>
            </a:r>
            <a:r>
              <a:rPr lang="tr-TR" altLang="tr-TR" sz="2400" dirty="0">
                <a:latin typeface="Comic Sans MS" pitchFamily="66" charset="0"/>
              </a:rPr>
              <a:t>oluşturur.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Musculus</a:t>
            </a:r>
            <a:r>
              <a:rPr lang="tr-TR" altLang="tr-TR" sz="2400" dirty="0"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sphincter</a:t>
            </a:r>
            <a:r>
              <a:rPr lang="tr-TR" altLang="tr-TR" sz="2400" dirty="0">
                <a:latin typeface="Comic Sans MS" pitchFamily="66" charset="0"/>
              </a:rPr>
              <a:t> ani </a:t>
            </a:r>
            <a:r>
              <a:rPr lang="tr-TR" altLang="tr-TR" sz="2400" dirty="0" err="1">
                <a:latin typeface="Comic Sans MS" pitchFamily="66" charset="0"/>
              </a:rPr>
              <a:t>intermus</a:t>
            </a:r>
            <a:r>
              <a:rPr lang="tr-TR" altLang="tr-TR" sz="2400" dirty="0">
                <a:latin typeface="Comic Sans MS" pitchFamily="66" charset="0"/>
              </a:rPr>
              <a:t> düz kas liflerinden oluşmuş istem dışı çalışır.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latin typeface="Comic Sans MS" pitchFamily="66" charset="0"/>
              </a:rPr>
              <a:t>M.sphincter</a:t>
            </a:r>
            <a:r>
              <a:rPr lang="tr-TR" altLang="tr-TR" sz="2400" dirty="0">
                <a:latin typeface="Comic Sans MS" pitchFamily="66" charset="0"/>
              </a:rPr>
              <a:t> ani </a:t>
            </a:r>
            <a:r>
              <a:rPr lang="tr-TR" altLang="tr-TR" sz="2400" dirty="0" err="1">
                <a:latin typeface="Comic Sans MS" pitchFamily="66" charset="0"/>
              </a:rPr>
              <a:t>extermus</a:t>
            </a:r>
            <a:r>
              <a:rPr lang="tr-TR" altLang="tr-TR" sz="2400" dirty="0">
                <a:latin typeface="Comic Sans MS" pitchFamily="66" charset="0"/>
              </a:rPr>
              <a:t> çizgili kaslardan oluşmuş ve isteğimiz ile çalışır. </a:t>
            </a:r>
          </a:p>
          <a:p>
            <a:pPr>
              <a:lnSpc>
                <a:spcPct val="80000"/>
              </a:lnSpc>
            </a:pPr>
            <a:endParaRPr lang="tr-TR" altLang="tr-TR" sz="24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tr-TR" altLang="tr-TR" sz="2100" dirty="0"/>
          </a:p>
        </p:txBody>
      </p:sp>
    </p:spTree>
    <p:extLst>
      <p:ext uri="{BB962C8B-B14F-4D97-AF65-F5344CB8AC3E}">
        <p14:creationId xmlns:p14="http://schemas.microsoft.com/office/powerpoint/2010/main" val="1022520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latin typeface="Comic Sans MS" pitchFamily="66" charset="0"/>
              </a:rPr>
              <a:t>Normalde kapalı olan </a:t>
            </a:r>
            <a:r>
              <a:rPr lang="tr-TR" altLang="tr-TR" sz="2400" dirty="0" err="1">
                <a:latin typeface="Comic Sans MS" pitchFamily="66" charset="0"/>
              </a:rPr>
              <a:t>sfinkterler</a:t>
            </a:r>
            <a:r>
              <a:rPr lang="tr-TR" altLang="tr-TR" sz="2400" dirty="0">
                <a:latin typeface="Comic Sans MS" pitchFamily="66" charset="0"/>
              </a:rPr>
              <a:t>, rektuma gelen dışkının meydana getirdiği gerginlikle uyarının </a:t>
            </a:r>
            <a:r>
              <a:rPr lang="tr-TR" altLang="tr-TR" sz="2400" dirty="0" err="1">
                <a:latin typeface="Comic Sans MS" pitchFamily="66" charset="0"/>
              </a:rPr>
              <a:t>medulla</a:t>
            </a:r>
            <a:r>
              <a:rPr lang="tr-TR" altLang="tr-TR" sz="2400" dirty="0">
                <a:latin typeface="Comic Sans MS" pitchFamily="66" charset="0"/>
              </a:rPr>
              <a:t> </a:t>
            </a:r>
            <a:r>
              <a:rPr lang="tr-TR" altLang="tr-TR" sz="2400" dirty="0" err="1">
                <a:latin typeface="Comic Sans MS" pitchFamily="66" charset="0"/>
              </a:rPr>
              <a:t>spinalisin</a:t>
            </a:r>
            <a:r>
              <a:rPr lang="tr-TR" altLang="tr-TR" sz="2400" dirty="0">
                <a:latin typeface="Comic Sans MS" pitchFamily="66" charset="0"/>
              </a:rPr>
              <a:t> S 2–4 </a:t>
            </a:r>
            <a:r>
              <a:rPr lang="tr-TR" altLang="tr-TR" sz="2400" dirty="0" err="1">
                <a:latin typeface="Comic Sans MS" pitchFamily="66" charset="0"/>
              </a:rPr>
              <a:t>segmentlerine</a:t>
            </a:r>
            <a:r>
              <a:rPr lang="tr-TR" altLang="tr-TR" sz="2400" dirty="0">
                <a:latin typeface="Comic Sans MS" pitchFamily="66" charset="0"/>
              </a:rPr>
              <a:t> ulaşması sonucu merkezî sinir sisteminin değerlendirmesi ve durumun uygun olması halinde açılır. Böylece </a:t>
            </a:r>
            <a:r>
              <a:rPr lang="tr-TR" altLang="tr-TR" sz="2400" b="1" i="1" dirty="0" err="1">
                <a:latin typeface="Comic Sans MS" pitchFamily="66" charset="0"/>
              </a:rPr>
              <a:t>defekasyon</a:t>
            </a:r>
            <a:r>
              <a:rPr lang="tr-TR" altLang="tr-TR" sz="2400" dirty="0">
                <a:latin typeface="Comic Sans MS" pitchFamily="66" charset="0"/>
              </a:rPr>
              <a:t> olayı gerçekleşir.</a:t>
            </a:r>
          </a:p>
        </p:txBody>
      </p:sp>
    </p:spTree>
    <p:extLst>
      <p:ext uri="{BB962C8B-B14F-4D97-AF65-F5344CB8AC3E}">
        <p14:creationId xmlns:p14="http://schemas.microsoft.com/office/powerpoint/2010/main" val="476176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SİNDİRİM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rgbClr val="00B050"/>
                </a:solidFill>
              </a:rPr>
              <a:t>SİSTEMİ</a:t>
            </a:r>
            <a:r>
              <a:rPr lang="tr-TR" altLang="tr-TR" dirty="0"/>
              <a:t> </a:t>
            </a:r>
            <a:r>
              <a:rPr lang="tr-TR" altLang="tr-TR" dirty="0">
                <a:solidFill>
                  <a:srgbClr val="0070C0"/>
                </a:solidFill>
              </a:rPr>
              <a:t>HASTALIKLARI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330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hlink"/>
                </a:solidFill>
              </a:rPr>
              <a:t>Besin Öğelerinin Dönüşümü</a:t>
            </a:r>
            <a:endParaRPr lang="tr-TR" altLang="tr-TR" dirty="0"/>
          </a:p>
        </p:txBody>
      </p:sp>
      <p:sp>
        <p:nvSpPr>
          <p:cNvPr id="49155" name="Rectangle 50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21848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Proteinler              ---------&gt; amino asitlere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endParaRPr lang="tr-TR" altLang="tr-TR" sz="24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Karbonhidratlar     ---------&gt; glikoza</a:t>
            </a:r>
            <a:br>
              <a:rPr lang="tr-TR" altLang="tr-TR" sz="2400" dirty="0"/>
            </a:br>
            <a:endParaRPr lang="tr-TR" altLang="tr-TR" sz="24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tr-TR" altLang="tr-TR" sz="2400" dirty="0"/>
              <a:t>Yağlar                    ---------&gt; yağ asidi ve </a:t>
            </a:r>
            <a:r>
              <a:rPr lang="tr-TR" altLang="tr-TR" sz="2400" dirty="0" err="1"/>
              <a:t>gliserole</a:t>
            </a:r>
            <a:r>
              <a:rPr lang="tr-TR" altLang="tr-TR" sz="2400" dirty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/>
              <a:t>                                                                          dönüştürülür. </a:t>
            </a:r>
            <a:br>
              <a:rPr lang="tr-TR" altLang="tr-TR" sz="2400" dirty="0"/>
            </a:br>
            <a:endParaRPr lang="tr-TR" altLang="tr-T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Su, mineraller ve vitaminler sindirime uğramazlar.</a:t>
            </a: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58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KH-Yağ-P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77041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755650" y="5492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438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indirim_tab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</p:spPr>
        <p:txBody>
          <a:bodyPr/>
          <a:lstStyle/>
          <a:p>
            <a:pPr eaLnBrk="1" hangingPunct="1"/>
            <a:r>
              <a:rPr lang="tr-TR" altLang="tr-TR" sz="3200" b="1" dirty="0">
                <a:solidFill>
                  <a:schemeClr val="hlink"/>
                </a:solidFill>
              </a:rPr>
              <a:t>Sindirilen Besinlerin Kana Geçmesi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400"/>
              <a:t>     </a:t>
            </a:r>
            <a:r>
              <a:rPr lang="tr-TR" altLang="tr-TR" sz="2400"/>
              <a:t>Besin maddelerinin sindirimi tamamlandıktan sonra dolaşım sistemine aktarılmasına emilim denir. İki yolla olur:</a:t>
            </a:r>
            <a:br>
              <a:rPr lang="tr-TR" altLang="tr-TR" sz="2400"/>
            </a:br>
            <a:endParaRPr lang="tr-TR" altLang="tr-TR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>
                <a:solidFill>
                  <a:schemeClr val="hlink"/>
                </a:solidFill>
              </a:rPr>
              <a:t>1- Kılcal Kan Damarlarıyla:</a:t>
            </a:r>
            <a:r>
              <a:rPr lang="tr-TR" altLang="tr-TR" sz="2400"/>
              <a:t> Glikoz (şeker) , amino asit, mineraller, suda çözünen vitaminler (B ve C ) ve su, villuslar tarafından emilerek, kılcal kan damarlarına geçer. Ve kan damarları aracılığıyla önce karaciğere taşınır. Karaciğerde zehirlerinden arındırılır. Protein – şeker oranı ayarlanır. Kandaki şeker dengesi sağlanır. Buradan kalbin sağ kulakçığına taşınır. </a:t>
            </a:r>
            <a:br>
              <a:rPr lang="tr-TR" altLang="tr-TR" sz="2400"/>
            </a:br>
            <a:endParaRPr lang="tr-TR" altLang="tr-TR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2400">
                <a:solidFill>
                  <a:schemeClr val="hlink"/>
                </a:solidFill>
              </a:rPr>
              <a:t>2- Lenf Yoluyla:</a:t>
            </a:r>
            <a:r>
              <a:rPr lang="tr-TR" altLang="tr-TR" sz="2400"/>
              <a:t> Yağ asidi, gliserol ve yağda çözünen vitaminler (A,D,E,K ), villuslardaki lenf damarlarıyla emilir. Lenf sistemine karışır. Bu yolla kalbin sağ kulakçığına taşınır. </a:t>
            </a:r>
            <a:br>
              <a:rPr lang="tr-TR" altLang="tr-TR" sz="2400"/>
            </a:br>
            <a:r>
              <a:rPr lang="tr-TR" altLang="tr-TR" sz="2400"/>
              <a:t/>
            </a:r>
            <a:br>
              <a:rPr lang="tr-TR" altLang="tr-TR" sz="2400"/>
            </a:b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101635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altLang="tr-TR" sz="2400" dirty="0"/>
              <a:t>Besinlerin sindirime uğradığı organlar şunlardır;</a:t>
            </a:r>
            <a:br>
              <a:rPr lang="tr-TR" altLang="tr-TR" sz="2400" dirty="0"/>
            </a:br>
            <a:endParaRPr lang="tr-TR" altLang="tr-TR" sz="2400" dirty="0"/>
          </a:p>
          <a:p>
            <a:pPr eaLnBrk="1" hangingPunct="1">
              <a:buFontTx/>
              <a:buNone/>
            </a:pPr>
            <a:r>
              <a:rPr lang="tr-TR" altLang="tr-TR" sz="2400" dirty="0"/>
              <a:t>Karbonhidratlar……. </a:t>
            </a:r>
            <a:r>
              <a:rPr lang="tr-TR" altLang="tr-TR" sz="2400" dirty="0" err="1">
                <a:solidFill>
                  <a:srgbClr val="0070C0"/>
                </a:solidFill>
              </a:rPr>
              <a:t>Ağız,İnce</a:t>
            </a:r>
            <a:r>
              <a:rPr lang="tr-TR" altLang="tr-TR" sz="2400" dirty="0">
                <a:solidFill>
                  <a:srgbClr val="0070C0"/>
                </a:solidFill>
              </a:rPr>
              <a:t> bağırsak</a:t>
            </a:r>
            <a:r>
              <a:rPr lang="tr-TR" altLang="tr-TR" sz="2400" dirty="0"/>
              <a:t/>
            </a:r>
            <a:br>
              <a:rPr lang="tr-TR" altLang="tr-TR" sz="2400" dirty="0"/>
            </a:br>
            <a:endParaRPr lang="tr-TR" altLang="tr-TR" sz="2400" dirty="0"/>
          </a:p>
          <a:p>
            <a:pPr eaLnBrk="1" hangingPunct="1">
              <a:buFontTx/>
              <a:buNone/>
            </a:pPr>
            <a:r>
              <a:rPr lang="tr-TR" altLang="tr-TR" sz="2400" dirty="0"/>
              <a:t>Protein……………….</a:t>
            </a:r>
            <a:r>
              <a:rPr lang="tr-TR" altLang="tr-TR" sz="2400" dirty="0" err="1">
                <a:solidFill>
                  <a:srgbClr val="0070C0"/>
                </a:solidFill>
              </a:rPr>
              <a:t>Mide,İnce</a:t>
            </a:r>
            <a:r>
              <a:rPr lang="tr-TR" altLang="tr-TR" sz="2400" dirty="0">
                <a:solidFill>
                  <a:srgbClr val="0070C0"/>
                </a:solidFill>
              </a:rPr>
              <a:t> bağırsak</a:t>
            </a:r>
            <a:br>
              <a:rPr lang="tr-TR" altLang="tr-TR" sz="2400" dirty="0">
                <a:solidFill>
                  <a:srgbClr val="0070C0"/>
                </a:solidFill>
              </a:rPr>
            </a:br>
            <a:endParaRPr lang="tr-TR" altLang="tr-TR" sz="2400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sz="2400" dirty="0"/>
              <a:t>Yağlar………………...</a:t>
            </a:r>
            <a:r>
              <a:rPr lang="tr-TR" altLang="tr-TR" sz="2400" dirty="0">
                <a:solidFill>
                  <a:srgbClr val="0070C0"/>
                </a:solidFill>
              </a:rPr>
              <a:t>İnce bağırsak</a:t>
            </a:r>
            <a:br>
              <a:rPr lang="tr-TR" altLang="tr-TR" sz="2400" dirty="0">
                <a:solidFill>
                  <a:srgbClr val="0070C0"/>
                </a:solidFill>
              </a:rPr>
            </a:br>
            <a:endParaRPr lang="tr-TR" altLang="tr-TR" sz="2400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Kalın bağırsakta sindirim gerçekleşmez.</a:t>
            </a:r>
            <a:br>
              <a:rPr lang="tr-TR" altLang="tr-TR" sz="2400" dirty="0">
                <a:solidFill>
                  <a:srgbClr val="FF0000"/>
                </a:solidFill>
              </a:rPr>
            </a:br>
            <a:endParaRPr lang="tr-TR" alt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8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1201</Words>
  <Application>Microsoft Office PowerPoint</Application>
  <PresentationFormat>Ekran Gösterisi (4:3)</PresentationFormat>
  <Paragraphs>213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4" baseType="lpstr">
      <vt:lpstr>Arial</vt:lpstr>
      <vt:lpstr>Calibri</vt:lpstr>
      <vt:lpstr>Comic Sans MS</vt:lpstr>
      <vt:lpstr>Georgia</vt:lpstr>
      <vt:lpstr>Wingdings</vt:lpstr>
      <vt:lpstr>Wingdings 3</vt:lpstr>
      <vt:lpstr>Ofis Teması</vt:lpstr>
      <vt:lpstr>SİNDİRİM SİSTEMİ</vt:lpstr>
      <vt:lpstr>Sindirim Nedir ?</vt:lpstr>
      <vt:lpstr> </vt:lpstr>
      <vt:lpstr>PowerPoint Sunusu</vt:lpstr>
      <vt:lpstr>Besin Öğelerinin Dönüşümü</vt:lpstr>
      <vt:lpstr>PowerPoint Sunusu</vt:lpstr>
      <vt:lpstr>PowerPoint Sunusu</vt:lpstr>
      <vt:lpstr>Sindirilen Besinlerin Kana Geçmesi</vt:lpstr>
      <vt:lpstr>PowerPoint Sunusu</vt:lpstr>
      <vt:lpstr>PowerPoint Sunusu</vt:lpstr>
      <vt:lpstr>PowerPoint Sunusu</vt:lpstr>
      <vt:lpstr>PowerPoint Sunusu</vt:lpstr>
      <vt:lpstr>Sindirim Organları</vt:lpstr>
      <vt:lpstr>Ağız ve Dişler</vt:lpstr>
      <vt:lpstr>Ağız Boşluğu</vt:lpstr>
      <vt:lpstr>PowerPoint Sunusu</vt:lpstr>
      <vt:lpstr>Görevlerine Göre</vt:lpstr>
      <vt:lpstr>Dil</vt:lpstr>
      <vt:lpstr>Yutak</vt:lpstr>
      <vt:lpstr>Yemek Borusu</vt:lpstr>
      <vt:lpstr>PowerPoint Sunusu</vt:lpstr>
      <vt:lpstr>Mide</vt:lpstr>
      <vt:lpstr>PowerPoint Sunusu</vt:lpstr>
      <vt:lpstr>PowerPoint Sunusu</vt:lpstr>
      <vt:lpstr>Midede 4 Bölge Tanımlanır</vt:lpstr>
      <vt:lpstr>İnce Bağırsak</vt:lpstr>
      <vt:lpstr>İnce Bağırsak</vt:lpstr>
      <vt:lpstr>On iki parmak bağırsağı (duodenum):  </vt:lpstr>
      <vt:lpstr>Jejunum:  </vt:lpstr>
      <vt:lpstr>İleum:  </vt:lpstr>
      <vt:lpstr>Pankreas</vt:lpstr>
      <vt:lpstr>Pankreas</vt:lpstr>
      <vt:lpstr>PowerPoint Sunusu</vt:lpstr>
      <vt:lpstr>PowerPoint Sunusu</vt:lpstr>
      <vt:lpstr>Karaciğer-Safra Kesesi</vt:lpstr>
      <vt:lpstr>Karaciğer-Safra Kesesi</vt:lpstr>
      <vt:lpstr>PowerPoint Sunusu</vt:lpstr>
      <vt:lpstr>Karaciğer-Safra Kesesi</vt:lpstr>
      <vt:lpstr>Kalın Bağırsak</vt:lpstr>
      <vt:lpstr>PowerPoint Sunusu</vt:lpstr>
      <vt:lpstr>Kalın Bağırsağın Bölümleri </vt:lpstr>
      <vt:lpstr>Çekum (caecum):  </vt:lpstr>
      <vt:lpstr>Colon:  </vt:lpstr>
      <vt:lpstr>Rectum:  </vt:lpstr>
      <vt:lpstr>PowerPoint Sunusu</vt:lpstr>
      <vt:lpstr>PowerPoint Sunusu</vt:lpstr>
      <vt:lpstr>SİNDİRİM SİSTEMİ HASTALIKLARI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SİNDİRİM SİSTEMİ</dc:title>
  <dc:creator>Hüseyin ARI</dc:creator>
  <cp:lastModifiedBy>SAMSUNG</cp:lastModifiedBy>
  <cp:revision>13</cp:revision>
  <dcterms:created xsi:type="dcterms:W3CDTF">2016-10-08T07:40:55Z</dcterms:created>
  <dcterms:modified xsi:type="dcterms:W3CDTF">2016-10-11T12:28:01Z</dcterms:modified>
</cp:coreProperties>
</file>