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7B8490-DC60-4568-B980-D1D98D905A88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E156F0-BAA7-463D-9F0F-F9BBD4CC06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2330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98E1D0F5-7B78-411C-85E8-20F1ADAFBE38}" type="slidenum">
              <a:rPr lang="tr-TR" altLang="tr-TR">
                <a:latin typeface="Arial" panose="020B0604020202020204" pitchFamily="34" charset="0"/>
              </a:rPr>
              <a:pPr/>
              <a:t>13</a:t>
            </a:fld>
            <a:endParaRPr lang="tr-TR" altLang="tr-TR">
              <a:latin typeface="Arial" panose="020B0604020202020204" pitchFamily="34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4175" y="687388"/>
            <a:ext cx="6089650" cy="342582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733357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CAE63FC4-47F1-4F83-A781-050FF5AE5502}" type="slidenum">
              <a:rPr lang="tr-TR" altLang="tr-TR">
                <a:latin typeface="Arial" panose="020B0604020202020204" pitchFamily="34" charset="0"/>
              </a:rPr>
              <a:pPr/>
              <a:t>20</a:t>
            </a:fld>
            <a:endParaRPr lang="tr-TR" altLang="tr-TR">
              <a:latin typeface="Arial" panose="020B0604020202020204" pitchFamily="34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203972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AEF19-F986-4DAE-9DFC-343D5279F819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73DA9-4F27-4390-B4BD-2EA710F43C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4579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AEF19-F986-4DAE-9DFC-343D5279F819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73DA9-4F27-4390-B4BD-2EA710F43C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244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AEF19-F986-4DAE-9DFC-343D5279F819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73DA9-4F27-4390-B4BD-2EA710F43C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2319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22238"/>
            <a:ext cx="10058400" cy="12954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09600" y="1719263"/>
            <a:ext cx="10972800" cy="4411662"/>
          </a:xfrm>
        </p:spPr>
        <p:txBody>
          <a:bodyPr rtlCol="0">
            <a:normAutofit/>
          </a:bodyPr>
          <a:lstStyle/>
          <a:p>
            <a:pPr lvl="0"/>
            <a:endParaRPr lang="tr-TR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76C20BA-ADC8-4F04-9AB7-6E9D51E4D22E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2811210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AEF19-F986-4DAE-9DFC-343D5279F819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73DA9-4F27-4390-B4BD-2EA710F43C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7260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AEF19-F986-4DAE-9DFC-343D5279F819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73DA9-4F27-4390-B4BD-2EA710F43C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1343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AEF19-F986-4DAE-9DFC-343D5279F819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73DA9-4F27-4390-B4BD-2EA710F43C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4746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AEF19-F986-4DAE-9DFC-343D5279F819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73DA9-4F27-4390-B4BD-2EA710F43C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7165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AEF19-F986-4DAE-9DFC-343D5279F819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73DA9-4F27-4390-B4BD-2EA710F43C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2706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AEF19-F986-4DAE-9DFC-343D5279F819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73DA9-4F27-4390-B4BD-2EA710F43C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467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AEF19-F986-4DAE-9DFC-343D5279F819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73DA9-4F27-4390-B4BD-2EA710F43C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1026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AEF19-F986-4DAE-9DFC-343D5279F819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73DA9-4F27-4390-B4BD-2EA710F43C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7797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AEF19-F986-4DAE-9DFC-343D5279F819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73DA9-4F27-4390-B4BD-2EA710F43C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8005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0" y="549275"/>
            <a:ext cx="6553200" cy="6858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tr-TR" altLang="tr-TR"/>
              <a:t>HERPES ZOSTER (ZONA)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1628776"/>
            <a:ext cx="8748712" cy="54721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600"/>
              <a:t> </a:t>
            </a:r>
            <a:r>
              <a:rPr lang="tr-TR" altLang="tr-TR" sz="2400"/>
              <a:t>EPİDEMİYOLOJİ: Daha önca infeksiyonu geçiren bireylerde VZV nin reaktivasyonudur.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/>
              <a:t>   İlk VZV infeksiyonundan sonra, virüs sinir ganglion hücrelerinde latent kalır.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/>
              <a:t>    Zona 10 yaş altında nadir, immunsüpresyonda sıktır.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/>
              <a:t> KLİNİK: Bir dermatom boyunca lokalize ağrı, hassasiyet, döküntüler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/>
              <a:t>    Döküntüler genelde ünilateraldir ve bölgesel LAP olaya eşlik eder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/>
              <a:t>    1/3 olguda primer dermatom dışında birkaç vesikül olabilir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/>
              <a:t>    5. kafa çiftinin herhangi bir kolu tutulabilir, intraoral ve korneal lezyonlar olabilir.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/>
              <a:t>     7. kafa çiftinin tutulması ile fasial paralizi ve kulak kanalında vesikül gelişebilir.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4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5946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86200" y="0"/>
            <a:ext cx="2438400" cy="838200"/>
          </a:xfrm>
        </p:spPr>
        <p:txBody>
          <a:bodyPr/>
          <a:lstStyle/>
          <a:p>
            <a:pPr eaLnBrk="1" hangingPunct="1"/>
            <a:r>
              <a:rPr lang="tr-TR" altLang="tr-TR" smtClean="0"/>
              <a:t> KIZIL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914401"/>
            <a:ext cx="8229600" cy="5726113"/>
          </a:xfrm>
        </p:spPr>
        <p:txBody>
          <a:bodyPr>
            <a:normAutofit lnSpcReduction="10000"/>
          </a:bodyPr>
          <a:lstStyle/>
          <a:p>
            <a:pPr marL="495300" indent="-495300">
              <a:lnSpc>
                <a:spcPct val="80000"/>
              </a:lnSpc>
              <a:buNone/>
            </a:pPr>
            <a:r>
              <a:rPr lang="tr-TR" altLang="tr-TR" sz="2200"/>
              <a:t> </a:t>
            </a:r>
            <a:r>
              <a:rPr lang="tr-TR" altLang="tr-TR" sz="2400"/>
              <a:t>EKZANTEM:</a:t>
            </a:r>
          </a:p>
          <a:p>
            <a:pPr marL="495300" indent="-495300">
              <a:lnSpc>
                <a:spcPct val="80000"/>
              </a:lnSpc>
            </a:pPr>
            <a:r>
              <a:rPr lang="tr-TR" altLang="tr-TR" sz="2400"/>
              <a:t>      24 saat içinde yaygınlaşır</a:t>
            </a:r>
          </a:p>
          <a:p>
            <a:pPr marL="495300" indent="-495300">
              <a:lnSpc>
                <a:spcPct val="80000"/>
              </a:lnSpc>
            </a:pPr>
            <a:r>
              <a:rPr lang="tr-TR" altLang="tr-TR" sz="2400"/>
              <a:t>      Yüz yaygın hiperemik, dudak etrafı soluk</a:t>
            </a:r>
          </a:p>
          <a:p>
            <a:pPr marL="495300" indent="-495300">
              <a:lnSpc>
                <a:spcPct val="80000"/>
              </a:lnSpc>
            </a:pPr>
            <a:r>
              <a:rPr lang="tr-TR" altLang="tr-TR" sz="2400"/>
              <a:t>      Kıvrımlarda kırmızı renkte çizgilenme (Pastria)</a:t>
            </a:r>
          </a:p>
          <a:p>
            <a:pPr marL="495300" indent="-495300">
              <a:lnSpc>
                <a:spcPct val="80000"/>
              </a:lnSpc>
            </a:pPr>
            <a:r>
              <a:rPr lang="tr-TR" altLang="tr-TR" sz="2400"/>
              <a:t>      Döküntü ağır ise vesiküler lezyonlar olaya katılır</a:t>
            </a:r>
          </a:p>
          <a:p>
            <a:pPr marL="495300" indent="-495300">
              <a:lnSpc>
                <a:spcPct val="80000"/>
              </a:lnSpc>
            </a:pPr>
            <a:r>
              <a:rPr lang="tr-TR" altLang="tr-TR" sz="2400"/>
              <a:t>      Lamellöz soyulma görülür (2-3. hafta)</a:t>
            </a:r>
          </a:p>
          <a:p>
            <a:pPr marL="495300" indent="-495300">
              <a:lnSpc>
                <a:spcPct val="80000"/>
              </a:lnSpc>
              <a:buNone/>
            </a:pPr>
            <a:r>
              <a:rPr lang="tr-TR" altLang="tr-TR" sz="2400"/>
              <a:t>     --Cerrahi kızıl.</a:t>
            </a:r>
          </a:p>
          <a:p>
            <a:pPr marL="495300" indent="-495300">
              <a:lnSpc>
                <a:spcPct val="80000"/>
              </a:lnSpc>
              <a:buNone/>
            </a:pPr>
            <a:r>
              <a:rPr lang="tr-TR" altLang="tr-TR" sz="2400"/>
              <a:t>     --Streptekok septisemisi.</a:t>
            </a:r>
          </a:p>
          <a:p>
            <a:pPr marL="495300" indent="-495300">
              <a:lnSpc>
                <a:spcPct val="80000"/>
              </a:lnSpc>
              <a:buNone/>
            </a:pPr>
            <a:r>
              <a:rPr lang="tr-TR" altLang="tr-TR" sz="2400"/>
              <a:t>     --Deri infeksiyonları.</a:t>
            </a:r>
          </a:p>
          <a:p>
            <a:pPr marL="495300" indent="-495300">
              <a:lnSpc>
                <a:spcPct val="80000"/>
              </a:lnSpc>
              <a:buNone/>
            </a:pPr>
            <a:r>
              <a:rPr lang="tr-TR" altLang="tr-TR" sz="2400"/>
              <a:t> TANI: </a:t>
            </a:r>
          </a:p>
          <a:p>
            <a:pPr marL="495300" indent="-495300">
              <a:lnSpc>
                <a:spcPct val="80000"/>
              </a:lnSpc>
            </a:pPr>
            <a:r>
              <a:rPr lang="tr-TR" altLang="tr-TR" sz="2400"/>
              <a:t>     Tipik klinik özellikler.</a:t>
            </a:r>
          </a:p>
          <a:p>
            <a:pPr marL="495300" indent="-495300">
              <a:lnSpc>
                <a:spcPct val="80000"/>
              </a:lnSpc>
            </a:pPr>
            <a:r>
              <a:rPr lang="tr-TR" altLang="tr-TR" sz="2400"/>
              <a:t>      Etkenin izolasyonu</a:t>
            </a:r>
          </a:p>
          <a:p>
            <a:pPr marL="495300" indent="-495300">
              <a:lnSpc>
                <a:spcPct val="80000"/>
              </a:lnSpc>
            </a:pPr>
            <a:r>
              <a:rPr lang="tr-TR" altLang="tr-TR" sz="2400"/>
              <a:t>      Serolojik testler ( streploenzim ), ASO</a:t>
            </a:r>
          </a:p>
          <a:p>
            <a:pPr marL="495300" indent="-495300">
              <a:lnSpc>
                <a:spcPct val="80000"/>
              </a:lnSpc>
            </a:pPr>
            <a:r>
              <a:rPr lang="tr-TR" altLang="tr-TR" sz="2400"/>
              <a:t>      Diğer, lökositoz, PMN hakimiyeti, eosinofili %5-10</a:t>
            </a:r>
          </a:p>
        </p:txBody>
      </p:sp>
    </p:spTree>
    <p:extLst>
      <p:ext uri="{BB962C8B-B14F-4D97-AF65-F5344CB8AC3E}">
        <p14:creationId xmlns:p14="http://schemas.microsoft.com/office/powerpoint/2010/main" val="228942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pic>
        <p:nvPicPr>
          <p:cNvPr id="63491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03388" y="1897063"/>
            <a:ext cx="2716212" cy="3332162"/>
          </a:xfrm>
        </p:spPr>
      </p:pic>
      <p:pic>
        <p:nvPicPr>
          <p:cNvPr id="63492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138" y="1933575"/>
            <a:ext cx="2392362" cy="329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493" name="Resi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6150" y="1933575"/>
            <a:ext cx="3295650" cy="329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12933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3324" name="Group 28"/>
          <p:cNvGraphicFramePr>
            <a:graphicFrameLocks noGrp="1"/>
          </p:cNvGraphicFramePr>
          <p:nvPr>
            <p:ph idx="1"/>
          </p:nvPr>
        </p:nvGraphicFramePr>
        <p:xfrm>
          <a:off x="1524001" y="1"/>
          <a:ext cx="8964613" cy="6696075"/>
        </p:xfrm>
        <a:graphic>
          <a:graphicData uri="http://schemas.openxmlformats.org/drawingml/2006/table">
            <a:tbl>
              <a:tblPr/>
              <a:tblGrid>
                <a:gridCol w="14315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6653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6653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302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Nitelik</a:t>
                      </a:r>
                    </a:p>
                  </a:txBody>
                  <a:tcPr marL="91441" marR="91441"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GAS farenjiti</a:t>
                      </a:r>
                    </a:p>
                  </a:txBody>
                  <a:tcPr marL="91441" marR="91441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Viral</a:t>
                      </a:r>
                      <a:r>
                        <a:rPr kumimoji="0" lang="tr-T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Farenjit</a:t>
                      </a:r>
                    </a:p>
                  </a:txBody>
                  <a:tcPr marL="91441" marR="91441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682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Mevsim</a:t>
                      </a:r>
                    </a:p>
                  </a:txBody>
                  <a:tcPr marL="91441" marR="91441"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Kış, ilkbahar</a:t>
                      </a:r>
                    </a:p>
                  </a:txBody>
                  <a:tcPr marL="91441" marR="91441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Her mevsim</a:t>
                      </a:r>
                    </a:p>
                  </a:txBody>
                  <a:tcPr marL="91441" marR="91441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02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Yaş</a:t>
                      </a:r>
                    </a:p>
                  </a:txBody>
                  <a:tcPr marL="91441" marR="91441"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5-11 yaş</a:t>
                      </a:r>
                    </a:p>
                  </a:txBody>
                  <a:tcPr marL="91441" marR="91441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Her yaş</a:t>
                      </a:r>
                    </a:p>
                  </a:txBody>
                  <a:tcPr marL="91441" marR="91441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594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Belirtiler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tr-TR" sz="2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1" marR="91441"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Ani başlar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Şiddetli boğaz ağrısı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Ateş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Başağrısı</a:t>
                      </a:r>
                      <a:endParaRPr kumimoji="0" lang="tr-TR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Karın ağrısı, bulantı, kusma</a:t>
                      </a:r>
                    </a:p>
                  </a:txBody>
                  <a:tcPr marL="91441" marR="91441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Değişken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Hafif boğaz ağrısı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Ateş değişken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Adele, eklem ağrısı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Karın ağrısı </a:t>
                      </a:r>
                      <a:r>
                        <a:rPr kumimoji="0" lang="tr-TR" sz="17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(İnfA/EBV) </a:t>
                      </a:r>
                    </a:p>
                  </a:txBody>
                  <a:tcPr marL="91441" marR="91441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080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Bulgular</a:t>
                      </a:r>
                    </a:p>
                  </a:txBody>
                  <a:tcPr marL="91441" marR="91441"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Farenksde</a:t>
                      </a:r>
                      <a:r>
                        <a:rPr kumimoji="0" lang="tr-T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tr-TR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eritem</a:t>
                      </a:r>
                      <a:r>
                        <a:rPr kumimoji="0" lang="tr-T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tr-TR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eksüda</a:t>
                      </a:r>
                      <a:endParaRPr kumimoji="0" lang="tr-TR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Ağrılı </a:t>
                      </a:r>
                      <a:r>
                        <a:rPr kumimoji="0" lang="tr-TR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servikal</a:t>
                      </a:r>
                      <a:r>
                        <a:rPr kumimoji="0" lang="tr-T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tr-TR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adenopati</a:t>
                      </a:r>
                      <a:endParaRPr kumimoji="0" lang="tr-TR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Palatal</a:t>
                      </a:r>
                      <a:r>
                        <a:rPr kumimoji="0" lang="tr-T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tr-TR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pateşi</a:t>
                      </a:r>
                      <a:endParaRPr kumimoji="0" lang="tr-TR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Tonsiller</a:t>
                      </a:r>
                      <a:r>
                        <a:rPr kumimoji="0" lang="tr-T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büyük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Kızıl döküntüsü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YOK;Öksürük, </a:t>
                      </a:r>
                      <a:r>
                        <a:rPr kumimoji="0" lang="tr-TR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rinit</a:t>
                      </a:r>
                      <a:r>
                        <a:rPr kumimoji="0" lang="tr-T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ses kısıklığı,</a:t>
                      </a:r>
                      <a:r>
                        <a:rPr kumimoji="0" lang="tr-TR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konjuktivit</a:t>
                      </a:r>
                      <a:r>
                        <a:rPr kumimoji="0" lang="tr-T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tr-TR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diyare</a:t>
                      </a:r>
                      <a:endParaRPr kumimoji="0" lang="tr-TR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1" marR="91441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Ülseratif</a:t>
                      </a:r>
                      <a:r>
                        <a:rPr kumimoji="0" lang="tr-T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nadir </a:t>
                      </a:r>
                      <a:r>
                        <a:rPr kumimoji="0" lang="tr-TR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eksüda</a:t>
                      </a:r>
                      <a:endParaRPr kumimoji="0" lang="tr-TR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Az oranda, ağrısız LAP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Tipik </a:t>
                      </a:r>
                      <a:r>
                        <a:rPr kumimoji="0" lang="tr-TR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enantem</a:t>
                      </a:r>
                      <a:endParaRPr kumimoji="0" lang="tr-TR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Etkene göre değişir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Tipik deri döküntüsü Öksürük, </a:t>
                      </a:r>
                      <a:r>
                        <a:rPr kumimoji="0" lang="tr-TR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rinit</a:t>
                      </a:r>
                      <a:r>
                        <a:rPr kumimoji="0" lang="tr-T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ses kısıklığı,</a:t>
                      </a:r>
                      <a:r>
                        <a:rPr kumimoji="0" lang="tr-TR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konjuktivit</a:t>
                      </a:r>
                      <a:r>
                        <a:rPr kumimoji="0" lang="tr-TR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tr-TR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diyare</a:t>
                      </a:r>
                      <a:endParaRPr kumimoji="0" lang="tr-TR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41" marR="91441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69030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304800"/>
            <a:ext cx="7086600" cy="914400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AU" altLang="tr-TR" sz="3000">
                <a:solidFill>
                  <a:srgbClr val="FF0000"/>
                </a:solidFill>
              </a:rPr>
              <a:t>GAS </a:t>
            </a:r>
            <a:r>
              <a:rPr lang="tr-TR" altLang="tr-TR" sz="3000">
                <a:solidFill>
                  <a:srgbClr val="FF0000"/>
                </a:solidFill>
              </a:rPr>
              <a:t>F</a:t>
            </a:r>
            <a:r>
              <a:rPr lang="en-AU" altLang="tr-TR" sz="3000">
                <a:solidFill>
                  <a:srgbClr val="FF0000"/>
                </a:solidFill>
              </a:rPr>
              <a:t>arenjit</a:t>
            </a:r>
            <a:r>
              <a:rPr lang="tr-TR" altLang="tr-TR" sz="3000">
                <a:solidFill>
                  <a:srgbClr val="FF0000"/>
                </a:solidFill>
              </a:rPr>
              <a:t>/</a:t>
            </a:r>
            <a:r>
              <a:rPr lang="en-AU" altLang="tr-TR" sz="3000">
                <a:solidFill>
                  <a:srgbClr val="FF0000"/>
                </a:solidFill>
              </a:rPr>
              <a:t>Tonsill</a:t>
            </a:r>
            <a:r>
              <a:rPr lang="tr-TR" altLang="tr-TR" sz="3000">
                <a:solidFill>
                  <a:srgbClr val="FF0000"/>
                </a:solidFill>
              </a:rPr>
              <a:t>it’inde</a:t>
            </a:r>
            <a:r>
              <a:rPr lang="en-AU" altLang="tr-TR" sz="3000">
                <a:solidFill>
                  <a:srgbClr val="FF0000"/>
                </a:solidFill>
              </a:rPr>
              <a:t> Tedavi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1676400"/>
            <a:ext cx="8534400" cy="4267200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100">
                <a:solidFill>
                  <a:srgbClr val="0000CC"/>
                </a:solidFill>
              </a:rPr>
              <a:t>GAS Farenjit/Tonsillit’inde </a:t>
            </a:r>
            <a:r>
              <a:rPr lang="tr-TR" altLang="tr-TR" sz="2100" b="1">
                <a:solidFill>
                  <a:srgbClr val="0000CC"/>
                </a:solidFill>
              </a:rPr>
              <a:t>PENİSİLİN</a:t>
            </a:r>
            <a:r>
              <a:rPr lang="tr-TR" altLang="tr-TR" sz="2100">
                <a:solidFill>
                  <a:srgbClr val="0000CC"/>
                </a:solidFill>
              </a:rPr>
              <a:t> ilk seçilecek ilaç </a:t>
            </a:r>
            <a:endParaRPr lang="en-US" altLang="tr-TR" sz="2100">
              <a:solidFill>
                <a:srgbClr val="0000CC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tr-TR" sz="2100">
              <a:solidFill>
                <a:srgbClr val="0000CC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tr-TR" sz="2600">
                <a:solidFill>
                  <a:srgbClr val="FF00FF"/>
                </a:solidFill>
              </a:rPr>
              <a:t>  </a:t>
            </a:r>
            <a:r>
              <a:rPr lang="tr-TR" altLang="tr-TR" sz="2600">
                <a:solidFill>
                  <a:srgbClr val="FF0000"/>
                </a:solidFill>
              </a:rPr>
              <a:t>‘Penisiline dirençli GAS henüz bildirilmemiştir</a:t>
            </a:r>
            <a:r>
              <a:rPr lang="tr-TR" altLang="tr-TR" sz="2600">
                <a:solidFill>
                  <a:srgbClr val="FF00FF"/>
                </a:solidFill>
              </a:rPr>
              <a:t>’</a:t>
            </a:r>
            <a:endParaRPr lang="en-US" altLang="tr-TR" sz="2600">
              <a:solidFill>
                <a:srgbClr val="FF00FF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altLang="tr-TR" sz="2100">
              <a:solidFill>
                <a:srgbClr val="0000CC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tr-TR" altLang="tr-TR" sz="2100">
                <a:solidFill>
                  <a:srgbClr val="0000CC"/>
                </a:solidFill>
              </a:rPr>
              <a:t>GAS’ların penisiline karşı MIC değerleri son 80 senede değiş</a:t>
            </a:r>
            <a:r>
              <a:rPr lang="en-US" altLang="tr-TR" sz="2100">
                <a:solidFill>
                  <a:srgbClr val="0000CC"/>
                </a:solidFill>
              </a:rPr>
              <a:t>me</a:t>
            </a:r>
            <a:r>
              <a:rPr lang="tr-TR" altLang="tr-TR" sz="2100">
                <a:solidFill>
                  <a:srgbClr val="0000CC"/>
                </a:solidFill>
              </a:rPr>
              <a:t>di</a:t>
            </a:r>
            <a:r>
              <a:rPr lang="tr-TR" altLang="tr-TR" sz="2100">
                <a:solidFill>
                  <a:srgbClr val="3333FF"/>
                </a:solidFill>
              </a:rPr>
              <a:t> (</a:t>
            </a:r>
            <a:r>
              <a:rPr lang="en-AU" altLang="tr-TR" sz="1500">
                <a:solidFill>
                  <a:srgbClr val="3333FF"/>
                </a:solidFill>
              </a:rPr>
              <a:t>Kaplan EL ve ark. Pediatr Infect Dis J. 1999:18:1069-7</a:t>
            </a:r>
            <a:r>
              <a:rPr lang="tr-TR" altLang="tr-TR" sz="1500">
                <a:solidFill>
                  <a:srgbClr val="3333FF"/>
                </a:solidFill>
              </a:rPr>
              <a:t>2</a:t>
            </a:r>
            <a:r>
              <a:rPr lang="tr-TR" altLang="tr-TR" sz="2100">
                <a:solidFill>
                  <a:srgbClr val="3333FF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100">
                <a:solidFill>
                  <a:srgbClr val="0000CC"/>
                </a:solidFill>
              </a:rPr>
              <a:t>Bakteriyal eradikasyon için Penisilin tedavisi en az 10 gün olmalı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100">
                <a:solidFill>
                  <a:srgbClr val="0000CC"/>
                </a:solidFill>
              </a:rPr>
              <a:t>Bakteriyel eradikasyonda ‘Tek doz Benzathine Penisilin’  İM  etkili</a:t>
            </a:r>
            <a:endParaRPr lang="en-AU" altLang="tr-TR" sz="210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919112"/>
      </p:ext>
    </p:extLst>
  </p:cSld>
  <p:clrMapOvr>
    <a:masterClrMapping/>
  </p:clrMapOvr>
  <p:transition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850" y="476251"/>
            <a:ext cx="8458200" cy="1171575"/>
          </a:xfrm>
          <a:solidFill>
            <a:schemeClr val="bg1"/>
          </a:solidFill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tr-TR" altLang="tr-TR" sz="3500">
                <a:solidFill>
                  <a:srgbClr val="FF00FF"/>
                </a:solidFill>
                <a:latin typeface="Bookman Old Style" pitchFamily="18" charset="0"/>
              </a:rPr>
              <a:t/>
            </a:r>
            <a:br>
              <a:rPr lang="tr-TR" altLang="tr-TR" sz="3500">
                <a:solidFill>
                  <a:srgbClr val="FF00FF"/>
                </a:solidFill>
                <a:latin typeface="Bookman Old Style" pitchFamily="18" charset="0"/>
              </a:rPr>
            </a:br>
            <a:r>
              <a:rPr lang="tr-TR" altLang="tr-TR" sz="3500">
                <a:solidFill>
                  <a:srgbClr val="FF00FF"/>
                </a:solidFill>
                <a:latin typeface="Bookman Old Style" pitchFamily="18" charset="0"/>
              </a:rPr>
              <a:t> </a:t>
            </a:r>
            <a:r>
              <a:rPr lang="tr-TR" altLang="tr-TR" sz="3000">
                <a:solidFill>
                  <a:srgbClr val="FF0000"/>
                </a:solidFill>
                <a:latin typeface="Bookman Old Style" pitchFamily="18" charset="0"/>
              </a:rPr>
              <a:t>GAS Farenjit/Tonsillit’inde Tedavi</a:t>
            </a:r>
            <a:r>
              <a:rPr lang="tr-TR" altLang="tr-TR" sz="3500">
                <a:solidFill>
                  <a:srgbClr val="FF0000"/>
                </a:solidFill>
                <a:latin typeface="Bookman Old Style" pitchFamily="18" charset="0"/>
              </a:rPr>
              <a:t> </a:t>
            </a:r>
            <a:r>
              <a:rPr lang="tr-TR" altLang="tr-TR" sz="3000">
                <a:solidFill>
                  <a:srgbClr val="FF0000"/>
                </a:solidFill>
                <a:latin typeface="Bookman Old Style" pitchFamily="18" charset="0"/>
              </a:rPr>
              <a:t/>
            </a:r>
            <a:br>
              <a:rPr lang="tr-TR" altLang="tr-TR" sz="3000">
                <a:solidFill>
                  <a:srgbClr val="FF0000"/>
                </a:solidFill>
                <a:latin typeface="Bookman Old Style" pitchFamily="18" charset="0"/>
              </a:rPr>
            </a:br>
            <a:r>
              <a:rPr lang="tr-TR" altLang="tr-TR" sz="3000">
                <a:solidFill>
                  <a:srgbClr val="FF0000"/>
                </a:solidFill>
                <a:latin typeface="Bookman Old Style" pitchFamily="18" charset="0"/>
              </a:rPr>
              <a:t> </a:t>
            </a:r>
            <a:endParaRPr lang="en-AU" altLang="tr-TR" sz="300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187395" name="Text Box 3"/>
          <p:cNvSpPr txBox="1">
            <a:spLocks noChangeArrowheads="1"/>
          </p:cNvSpPr>
          <p:nvPr/>
        </p:nvSpPr>
        <p:spPr bwMode="auto">
          <a:xfrm>
            <a:off x="2209800" y="1905000"/>
            <a:ext cx="7924800" cy="43624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800">
                <a:solidFill>
                  <a:srgbClr val="6600CC"/>
                </a:solidFill>
                <a:latin typeface="Times New Roman" panose="02020603050405020304" pitchFamily="18" charset="0"/>
              </a:rPr>
              <a:t>Penisilin V   oral           3-4 doz               10 gün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800">
                <a:solidFill>
                  <a:srgbClr val="6600CC"/>
                </a:solidFill>
                <a:latin typeface="Times New Roman" panose="02020603050405020304" pitchFamily="18" charset="0"/>
              </a:rPr>
              <a:t>           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800">
                <a:solidFill>
                  <a:srgbClr val="6600CC"/>
                </a:solidFill>
                <a:latin typeface="Times New Roman" panose="02020603050405020304" pitchFamily="18" charset="0"/>
              </a:rPr>
              <a:t>               </a:t>
            </a:r>
            <a:r>
              <a:rPr lang="tr-TR" altLang="tr-TR" sz="280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tr-TR" altLang="tr-TR" sz="2800">
                <a:solidFill>
                  <a:srgbClr val="6600CC"/>
                </a:solidFill>
                <a:latin typeface="Times New Roman" panose="02020603050405020304" pitchFamily="18" charset="0"/>
              </a:rPr>
              <a:t>27 kg                     125 mg/doz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800">
                <a:solidFill>
                  <a:srgbClr val="6600CC"/>
                </a:solidFill>
                <a:latin typeface="Times New Roman" panose="02020603050405020304" pitchFamily="18" charset="0"/>
              </a:rPr>
              <a:t>               </a:t>
            </a:r>
            <a:r>
              <a:rPr lang="tr-TR" altLang="tr-TR" sz="280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tr-TR" altLang="tr-TR" sz="2800">
                <a:solidFill>
                  <a:srgbClr val="6600CC"/>
                </a:solidFill>
                <a:latin typeface="Times New Roman" panose="02020603050405020304" pitchFamily="18" charset="0"/>
              </a:rPr>
              <a:t> 27 kg ve erişkin    250 mg/doz</a:t>
            </a:r>
          </a:p>
          <a:p>
            <a:pPr>
              <a:spcBef>
                <a:spcPct val="0"/>
              </a:spcBef>
              <a:buFontTx/>
              <a:buNone/>
            </a:pPr>
            <a:endParaRPr lang="tr-TR" altLang="tr-TR" sz="2800">
              <a:solidFill>
                <a:srgbClr val="6600CC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800">
                <a:solidFill>
                  <a:srgbClr val="6600CC"/>
                </a:solidFill>
                <a:latin typeface="Times New Roman" panose="02020603050405020304" pitchFamily="18" charset="0"/>
              </a:rPr>
              <a:t>Benzatin Penisillin G        IM	             tek doz</a:t>
            </a:r>
          </a:p>
          <a:p>
            <a:pPr>
              <a:spcBef>
                <a:spcPct val="0"/>
              </a:spcBef>
              <a:buFontTx/>
              <a:buNone/>
            </a:pPr>
            <a:endParaRPr lang="tr-TR" altLang="tr-TR" sz="2800">
              <a:solidFill>
                <a:srgbClr val="6600CC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800">
                <a:solidFill>
                  <a:srgbClr val="6600CC"/>
                </a:solidFill>
                <a:latin typeface="Times New Roman" panose="02020603050405020304" pitchFamily="18" charset="0"/>
              </a:rPr>
              <a:t>              </a:t>
            </a:r>
            <a:r>
              <a:rPr lang="tr-TR" altLang="tr-TR" sz="280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tr-TR" altLang="tr-TR" sz="2800">
                <a:solidFill>
                  <a:srgbClr val="6600CC"/>
                </a:solidFill>
                <a:latin typeface="Times New Roman" panose="02020603050405020304" pitchFamily="18" charset="0"/>
              </a:rPr>
              <a:t>27 kg                                  600.000 U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800">
                <a:solidFill>
                  <a:srgbClr val="6600CC"/>
                </a:solidFill>
                <a:latin typeface="Times New Roman" panose="02020603050405020304" pitchFamily="18" charset="0"/>
              </a:rPr>
              <a:t>	    </a:t>
            </a:r>
            <a:r>
              <a:rPr lang="tr-TR" altLang="tr-TR" sz="280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tr-TR" altLang="tr-TR" sz="2800">
                <a:solidFill>
                  <a:srgbClr val="6600CC"/>
                </a:solidFill>
                <a:latin typeface="Times New Roman" panose="02020603050405020304" pitchFamily="18" charset="0"/>
              </a:rPr>
              <a:t>27 kg ve erişkin </a:t>
            </a:r>
            <a:r>
              <a:rPr lang="tr-TR" altLang="tr-TR" sz="2800">
                <a:solidFill>
                  <a:srgbClr val="6600CC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tr-TR" altLang="tr-TR" sz="2800">
                <a:solidFill>
                  <a:srgbClr val="6600CC"/>
                </a:solidFill>
                <a:latin typeface="Times New Roman" panose="02020603050405020304" pitchFamily="18" charset="0"/>
              </a:rPr>
              <a:t>            1.200.000 U</a:t>
            </a:r>
          </a:p>
          <a:p>
            <a:pPr>
              <a:spcBef>
                <a:spcPct val="0"/>
              </a:spcBef>
              <a:buFontTx/>
              <a:buNone/>
            </a:pPr>
            <a:endParaRPr lang="tr-TR" altLang="tr-TR" sz="2800">
              <a:solidFill>
                <a:srgbClr val="6600CC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087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87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87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4" grpId="0" animBg="1" autoUpdateAnimBg="0"/>
      <p:bldP spid="187395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404814"/>
            <a:ext cx="8424862" cy="936625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AU" altLang="tr-TR" sz="3000">
                <a:solidFill>
                  <a:srgbClr val="FF0000"/>
                </a:solidFill>
                <a:latin typeface="Bookman Old Style" panose="02050604050505020204" pitchFamily="18" charset="0"/>
              </a:rPr>
              <a:t>GAS</a:t>
            </a:r>
            <a:r>
              <a:rPr lang="tr-TR" altLang="tr-TR" sz="3000">
                <a:solidFill>
                  <a:srgbClr val="FF0000"/>
                </a:solidFill>
                <a:latin typeface="Bookman Old Style" panose="02050604050505020204" pitchFamily="18" charset="0"/>
              </a:rPr>
              <a:t> Tedavisinde</a:t>
            </a:r>
            <a:r>
              <a:rPr lang="en-AU" altLang="tr-TR" sz="300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tr-TR" altLang="tr-TR" sz="3000">
                <a:solidFill>
                  <a:srgbClr val="FF0000"/>
                </a:solidFill>
                <a:latin typeface="Bookman Old Style" panose="02050604050505020204" pitchFamily="18" charset="0"/>
              </a:rPr>
              <a:t> </a:t>
            </a:r>
            <a:r>
              <a:rPr lang="en-AU" altLang="tr-TR" sz="3000">
                <a:solidFill>
                  <a:srgbClr val="FF0000"/>
                </a:solidFill>
                <a:latin typeface="Bookman Old Style" panose="02050604050505020204" pitchFamily="18" charset="0"/>
              </a:rPr>
              <a:t>Alternatif  </a:t>
            </a:r>
            <a:r>
              <a:rPr lang="tr-TR" altLang="tr-TR" sz="3000">
                <a:solidFill>
                  <a:srgbClr val="FF0000"/>
                </a:solidFill>
                <a:latin typeface="Bookman Old Style" panose="02050604050505020204" pitchFamily="18" charset="0"/>
              </a:rPr>
              <a:t>İ</a:t>
            </a:r>
            <a:r>
              <a:rPr lang="en-AU" altLang="tr-TR" sz="3000">
                <a:solidFill>
                  <a:srgbClr val="FF0000"/>
                </a:solidFill>
                <a:latin typeface="Bookman Old Style" panose="02050604050505020204" pitchFamily="18" charset="0"/>
              </a:rPr>
              <a:t>laçlar</a:t>
            </a:r>
            <a:endParaRPr lang="en-AU" altLang="tr-TR" sz="3000">
              <a:solidFill>
                <a:srgbClr val="FF0000"/>
              </a:solidFill>
            </a:endParaRPr>
          </a:p>
        </p:txBody>
      </p:sp>
      <p:sp>
        <p:nvSpPr>
          <p:cNvPr id="188419" name="Text Box 3"/>
          <p:cNvSpPr txBox="1">
            <a:spLocks noChangeArrowheads="1"/>
          </p:cNvSpPr>
          <p:nvPr/>
        </p:nvSpPr>
        <p:spPr bwMode="auto">
          <a:xfrm>
            <a:off x="1992313" y="1700214"/>
            <a:ext cx="8424862" cy="47894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AU" altLang="tr-TR" sz="2800">
                <a:solidFill>
                  <a:srgbClr val="0000CC"/>
                </a:solidFill>
                <a:latin typeface="Times New Roman" panose="02020603050405020304" pitchFamily="18" charset="0"/>
              </a:rPr>
              <a:t>Penisiline duyarlılık;  </a:t>
            </a:r>
            <a:r>
              <a:rPr lang="en-AU" altLang="tr-TR" sz="2800">
                <a:solidFill>
                  <a:srgbClr val="FF0000"/>
                </a:solidFill>
                <a:latin typeface="Times New Roman" panose="02020603050405020304" pitchFamily="18" charset="0"/>
              </a:rPr>
              <a:t>Eritromisin</a:t>
            </a:r>
            <a:endParaRPr lang="tr-TR" altLang="tr-TR" sz="28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800">
                <a:solidFill>
                  <a:srgbClr val="0000CC"/>
                </a:solidFill>
                <a:latin typeface="Times New Roman" panose="02020603050405020304" pitchFamily="18" charset="0"/>
              </a:rPr>
              <a:t>Çocuklar        40 –50 mg/kg/gün  3 -4 doz  10 gün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800">
                <a:solidFill>
                  <a:srgbClr val="0000CC"/>
                </a:solidFill>
                <a:latin typeface="Times New Roman" panose="02020603050405020304" pitchFamily="18" charset="0"/>
              </a:rPr>
              <a:t>Büyük çocuk ve erişkin 1gr/gün    3-4 doz  10 gün</a:t>
            </a:r>
          </a:p>
          <a:p>
            <a:pPr>
              <a:spcBef>
                <a:spcPct val="0"/>
              </a:spcBef>
              <a:buFontTx/>
              <a:buNone/>
            </a:pPr>
            <a:endParaRPr lang="tr-TR" altLang="tr-TR" sz="2800">
              <a:solidFill>
                <a:srgbClr val="0000CC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AU" altLang="tr-TR" sz="2800">
                <a:solidFill>
                  <a:srgbClr val="0000CC"/>
                </a:solidFill>
                <a:latin typeface="Times New Roman" panose="02020603050405020304" pitchFamily="18" charset="0"/>
              </a:rPr>
              <a:t>Amoksilin </a:t>
            </a:r>
            <a:r>
              <a:rPr lang="tr-TR" altLang="tr-TR" sz="2800">
                <a:solidFill>
                  <a:srgbClr val="0000CC"/>
                </a:solidFill>
                <a:latin typeface="Times New Roman" panose="02020603050405020304" pitchFamily="18" charset="0"/>
              </a:rPr>
              <a:t>ve </a:t>
            </a:r>
            <a:r>
              <a:rPr lang="en-AU" altLang="tr-TR" sz="2800">
                <a:solidFill>
                  <a:srgbClr val="0000CC"/>
                </a:solidFill>
                <a:latin typeface="Times New Roman" panose="02020603050405020304" pitchFamily="18" charset="0"/>
              </a:rPr>
              <a:t>Ampisili</a:t>
            </a:r>
            <a:r>
              <a:rPr lang="tr-TR" altLang="tr-TR" sz="2800">
                <a:solidFill>
                  <a:srgbClr val="0000CC"/>
                </a:solidFill>
                <a:latin typeface="Times New Roman" panose="02020603050405020304" pitchFamily="18" charset="0"/>
              </a:rPr>
              <a:t>n; </a:t>
            </a:r>
            <a:r>
              <a:rPr lang="en-AU" altLang="tr-TR" sz="2800">
                <a:solidFill>
                  <a:srgbClr val="0000CC"/>
                </a:solidFill>
                <a:latin typeface="Times New Roman" panose="02020603050405020304" pitchFamily="18" charset="0"/>
              </a:rPr>
              <a:t>Penisiline üstünlüğü yok</a:t>
            </a:r>
            <a:endParaRPr lang="tr-TR" altLang="tr-TR" sz="2800">
              <a:solidFill>
                <a:srgbClr val="0000CC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800">
                <a:solidFill>
                  <a:schemeClr val="accent2"/>
                </a:solidFill>
                <a:latin typeface="Times New Roman" panose="02020603050405020304" pitchFamily="18" charset="0"/>
              </a:rPr>
              <a:t>            </a:t>
            </a:r>
            <a:r>
              <a:rPr lang="tr-TR" altLang="tr-TR" sz="2800">
                <a:solidFill>
                  <a:srgbClr val="FF0000"/>
                </a:solidFill>
                <a:latin typeface="Times New Roman" panose="02020603050405020304" pitchFamily="18" charset="0"/>
              </a:rPr>
              <a:t>&lt; 15 kg      125 mg/doz     3 doz      10 gün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800">
                <a:solidFill>
                  <a:srgbClr val="FF0000"/>
                </a:solidFill>
                <a:latin typeface="Times New Roman" panose="02020603050405020304" pitchFamily="18" charset="0"/>
              </a:rPr>
              <a:t>             &gt; 15 kg     250 mg/doz     3 doz      10 gün</a:t>
            </a:r>
          </a:p>
          <a:p>
            <a:pPr>
              <a:spcBef>
                <a:spcPct val="0"/>
              </a:spcBef>
              <a:buFontTx/>
              <a:buNone/>
            </a:pPr>
            <a:endParaRPr lang="en-AU" altLang="tr-TR" sz="2800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AU" altLang="tr-TR" sz="2800">
                <a:solidFill>
                  <a:srgbClr val="0000CC"/>
                </a:solidFill>
                <a:latin typeface="Times New Roman" panose="02020603050405020304" pitchFamily="18" charset="0"/>
              </a:rPr>
              <a:t>Penisilin ile klinik ve bakteriyolojik düzelme</a:t>
            </a:r>
            <a:r>
              <a:rPr lang="tr-TR" altLang="tr-TR" sz="2800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r>
              <a:rPr lang="en-AU" altLang="tr-TR" sz="2800">
                <a:solidFill>
                  <a:srgbClr val="0000CC"/>
                </a:solidFill>
                <a:latin typeface="Times New Roman" panose="02020603050405020304" pitchFamily="18" charset="0"/>
              </a:rPr>
              <a:t>olmazsa;  </a:t>
            </a:r>
            <a:endParaRPr lang="tr-TR" altLang="tr-TR" sz="2800">
              <a:solidFill>
                <a:srgbClr val="0000CC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800">
                <a:solidFill>
                  <a:srgbClr val="0000CC"/>
                </a:solidFill>
                <a:latin typeface="Times New Roman" panose="02020603050405020304" pitchFamily="18" charset="0"/>
              </a:rPr>
              <a:t>    </a:t>
            </a:r>
            <a:r>
              <a:rPr lang="en-AU" altLang="tr-TR" sz="2800">
                <a:solidFill>
                  <a:srgbClr val="0000CC"/>
                </a:solidFill>
                <a:latin typeface="Times New Roman" panose="02020603050405020304" pitchFamily="18" charset="0"/>
              </a:rPr>
              <a:t>Klindamisin </a:t>
            </a:r>
            <a:r>
              <a:rPr lang="tr-TR" altLang="tr-TR" sz="2800">
                <a:solidFill>
                  <a:srgbClr val="0000CC"/>
                </a:solidFill>
                <a:latin typeface="Times New Roman" panose="02020603050405020304" pitchFamily="18" charset="0"/>
              </a:rPr>
              <a:t>     20 mg/kg/gün   3 doz     10 gün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800">
                <a:solidFill>
                  <a:srgbClr val="0000CC"/>
                </a:solidFill>
                <a:latin typeface="Times New Roman" panose="02020603050405020304" pitchFamily="18" charset="0"/>
              </a:rPr>
              <a:t>    Penisilin 10 gün + Rifampisin 4 gün</a:t>
            </a:r>
            <a:endParaRPr lang="en-AU" altLang="tr-TR" sz="280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095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88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8" grpId="0" animBg="1" autoUpdateAnimBg="0"/>
      <p:bldP spid="188419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4" y="1"/>
            <a:ext cx="7831137" cy="981075"/>
          </a:xfrm>
        </p:spPr>
        <p:txBody>
          <a:bodyPr/>
          <a:lstStyle/>
          <a:p>
            <a:pPr eaLnBrk="1" hangingPunct="1"/>
            <a:r>
              <a:rPr lang="tr-TR" altLang="tr-TR" smtClean="0"/>
              <a:t> KIZIL KOMPLİKASYONLARI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914400"/>
            <a:ext cx="8686800" cy="5638800"/>
          </a:xfrm>
        </p:spPr>
        <p:txBody>
          <a:bodyPr rtlCol="0">
            <a:normAutofit fontScale="92500" lnSpcReduction="10000"/>
          </a:bodyPr>
          <a:lstStyle/>
          <a:p>
            <a:pPr>
              <a:buNone/>
              <a:defRPr/>
            </a:pPr>
            <a:r>
              <a:rPr lang="tr-TR" altLang="tr-TR" sz="2600"/>
              <a:t>ERKEN: İlk haftada</a:t>
            </a:r>
          </a:p>
          <a:p>
            <a:pPr>
              <a:buNone/>
              <a:defRPr/>
            </a:pPr>
            <a:r>
              <a:rPr lang="tr-TR" altLang="tr-TR" sz="2600"/>
              <a:t>   Servikal adenit, otitis media, sinüzit, bronkopnömoni, </a:t>
            </a:r>
          </a:p>
          <a:p>
            <a:pPr>
              <a:buNone/>
              <a:defRPr/>
            </a:pPr>
            <a:r>
              <a:rPr lang="tr-TR" altLang="tr-TR" sz="2600"/>
              <a:t>   nadiren mastoidit, sepsis, osteomyelit.</a:t>
            </a:r>
          </a:p>
          <a:p>
            <a:pPr>
              <a:buNone/>
              <a:defRPr/>
            </a:pPr>
            <a:r>
              <a:rPr lang="tr-TR" altLang="tr-TR" sz="2600"/>
              <a:t>GEÇ: 1-3 hafta sonra ; ARA ( % 3 eksüdatif farenjit sonra</a:t>
            </a:r>
          </a:p>
          <a:p>
            <a:pPr>
              <a:buNone/>
              <a:defRPr/>
            </a:pPr>
            <a:r>
              <a:rPr lang="tr-TR" altLang="tr-TR" sz="2600"/>
              <a:t>    AGN; A grubu hemolitiklerin 12,4 ve 49 tip nefritojenik</a:t>
            </a:r>
          </a:p>
          <a:p>
            <a:pPr>
              <a:buNone/>
              <a:defRPr/>
            </a:pPr>
            <a:r>
              <a:rPr lang="tr-TR" altLang="tr-TR" sz="2600"/>
              <a:t>TEDAVİ: 10 gün Penisilin; </a:t>
            </a:r>
          </a:p>
          <a:p>
            <a:pPr>
              <a:buNone/>
              <a:defRPr/>
            </a:pPr>
            <a:r>
              <a:rPr lang="tr-TR" altLang="tr-TR" sz="2600"/>
              <a:t>                           Eritromisin  </a:t>
            </a:r>
          </a:p>
          <a:p>
            <a:pPr>
              <a:buNone/>
              <a:defRPr/>
            </a:pPr>
            <a:r>
              <a:rPr lang="tr-TR" altLang="tr-TR" sz="2600"/>
              <a:t>                           Klindamisin veya Sefalosporin</a:t>
            </a:r>
          </a:p>
          <a:p>
            <a:pPr>
              <a:buNone/>
              <a:defRPr/>
            </a:pPr>
            <a:r>
              <a:rPr lang="tr-TR" altLang="tr-TR" sz="2600"/>
              <a:t>    Sepsis, erizipel, kemik infeksiyonu; İV tedavi</a:t>
            </a:r>
          </a:p>
          <a:p>
            <a:pPr>
              <a:buNone/>
              <a:defRPr/>
            </a:pPr>
            <a:r>
              <a:rPr lang="tr-TR" altLang="tr-TR" sz="2600"/>
              <a:t>    İmpetigo: Lokal bacitrasin. </a:t>
            </a:r>
          </a:p>
          <a:p>
            <a:pPr>
              <a:buNone/>
              <a:defRPr/>
            </a:pPr>
            <a:r>
              <a:rPr lang="tr-TR" altLang="tr-TR" sz="2600"/>
              <a:t>    Boğaz ağrısı için aspirin veya asetaminofen, </a:t>
            </a:r>
          </a:p>
          <a:p>
            <a:pPr>
              <a:buNone/>
              <a:defRPr/>
            </a:pPr>
            <a:r>
              <a:rPr lang="tr-TR" altLang="tr-TR" sz="2600"/>
              <a:t>    Yatak istirahati, </a:t>
            </a:r>
          </a:p>
          <a:p>
            <a:pPr>
              <a:buNone/>
              <a:defRPr/>
            </a:pPr>
            <a:r>
              <a:rPr lang="tr-TR" altLang="tr-TR" sz="2600"/>
              <a:t>    Sıvı  ve düzenli beslenme  </a:t>
            </a:r>
          </a:p>
        </p:txBody>
      </p:sp>
    </p:spTree>
    <p:extLst>
      <p:ext uri="{BB962C8B-B14F-4D97-AF65-F5344CB8AC3E}">
        <p14:creationId xmlns:p14="http://schemas.microsoft.com/office/powerpoint/2010/main" val="147374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22238"/>
            <a:ext cx="3886200" cy="868362"/>
          </a:xfrm>
        </p:spPr>
        <p:txBody>
          <a:bodyPr/>
          <a:lstStyle/>
          <a:p>
            <a:pPr eaLnBrk="1" hangingPunct="1"/>
            <a:r>
              <a:rPr lang="tr-TR" altLang="tr-TR" smtClean="0"/>
              <a:t> KIZIL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447800"/>
            <a:ext cx="8686800" cy="4648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600"/>
              <a:t>  KORUYUCU TEDAVİ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600"/>
              <a:t>  Penisilin tedavisinden 48 saat sonra bulaşıcı değildir.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600"/>
              <a:t>  Profilaksi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600"/>
              <a:t>      Ev içi infeksiyon.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600"/>
              <a:t>      Okul epidemileri.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600"/>
              <a:t>      Ailede ARA anamnezi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600"/>
              <a:t>      Etkene maruz kalan bireyde araya giren bir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600"/>
              <a:t>       infeksiyonun varlığı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 sz="2600"/>
              <a:t> Etkenin nefritojenik olduğunu gösteren belirtiler var ise </a:t>
            </a:r>
          </a:p>
        </p:txBody>
      </p:sp>
    </p:spTree>
    <p:extLst>
      <p:ext uri="{BB962C8B-B14F-4D97-AF65-F5344CB8AC3E}">
        <p14:creationId xmlns:p14="http://schemas.microsoft.com/office/powerpoint/2010/main" val="280145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304801"/>
            <a:ext cx="8382000" cy="1249363"/>
          </a:xfrm>
        </p:spPr>
        <p:txBody>
          <a:bodyPr/>
          <a:lstStyle/>
          <a:p>
            <a:pPr eaLnBrk="1" hangingPunct="1"/>
            <a:r>
              <a:rPr lang="tr-TR" altLang="tr-TR" sz="3600"/>
              <a:t>DERİ LEZYONLARI OLAN </a:t>
            </a:r>
            <a:br>
              <a:rPr lang="tr-TR" altLang="tr-TR" sz="3600"/>
            </a:br>
            <a:r>
              <a:rPr lang="tr-TR" altLang="tr-TR" sz="3600"/>
              <a:t>ÇOCUĞA YAKLAŞIM;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28800"/>
            <a:ext cx="8153400" cy="4800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/>
              <a:t>1-Lezyona ait öykü: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/>
              <a:t>         *Başlangıç süresi.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/>
              <a:t>         *İlk görüldüğü bölge.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/>
              <a:t>         *Dağılımı,seyri,belirme ve kaybolma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/>
              <a:t>           dönemleri.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/>
              <a:t>         *Kaşıntı,yanma,parestezi ve ağrı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/>
              <a:t>2-Geçirdiği döküntülü hastalıklar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/>
              <a:t>3-Aşılar.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/>
              <a:t>4-Ailede ekzema, astma, saman nezlesi öyküsü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/>
              <a:t>5-Doğum tartısı,anne sütü ile beslenme</a:t>
            </a:r>
          </a:p>
        </p:txBody>
      </p:sp>
    </p:spTree>
    <p:extLst>
      <p:ext uri="{BB962C8B-B14F-4D97-AF65-F5344CB8AC3E}">
        <p14:creationId xmlns:p14="http://schemas.microsoft.com/office/powerpoint/2010/main" val="223265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533401"/>
            <a:ext cx="7543800" cy="944563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tr-TR" altLang="tr-TR" sz="3200"/>
              <a:t>DERİ LEZYONLARI OLAN </a:t>
            </a:r>
            <a:br>
              <a:rPr lang="tr-TR" altLang="tr-TR" sz="3200"/>
            </a:br>
            <a:r>
              <a:rPr lang="tr-TR" altLang="tr-TR" sz="3200"/>
              <a:t>ÇOCUĞA YAKLAŞIM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752600"/>
            <a:ext cx="8534400" cy="4953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/>
              <a:t>6-Aile,kardeş,komşu ve okula ait bilgiler.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/>
              <a:t>7-Uyaran etkenler:Uv,ısı,gıda,ilaç,infeksiyon.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/>
              <a:t>8-Sistemik bulgular: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/>
              <a:t>        *Ateş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/>
              <a:t>        *Tonsillit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/>
              <a:t>        *Artralji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/>
              <a:t>        *Gelişme bozukluğu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/>
              <a:t>        *Terleme bozukluğu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/>
              <a:t>        *Adenomegali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/>
              <a:t>        *Hepatosplenomegali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/>
              <a:t>        *Sarılık</a:t>
            </a:r>
          </a:p>
        </p:txBody>
      </p:sp>
    </p:spTree>
    <p:extLst>
      <p:ext uri="{BB962C8B-B14F-4D97-AF65-F5344CB8AC3E}">
        <p14:creationId xmlns:p14="http://schemas.microsoft.com/office/powerpoint/2010/main" val="206769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981075"/>
            <a:ext cx="8064500" cy="44640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/>
              <a:t>TANI: HSV ile VZV birbirlerine çok benzer,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/>
              <a:t> kültür ile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/>
              <a:t> TEDAVİ: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/>
              <a:t>ACYCLOVİR önerilebilir,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tr-TR" altLang="tr-TR"/>
              <a:t> visseral yayılımda önleyici</a:t>
            </a:r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7018449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tr-TR" altLang="tr-TR" sz="3600"/>
              <a:t>DERİ LEZYONLARI OLAN </a:t>
            </a:r>
            <a:br>
              <a:rPr lang="tr-TR" altLang="tr-TR" sz="3600"/>
            </a:br>
            <a:r>
              <a:rPr lang="tr-TR" altLang="tr-TR" sz="3600"/>
              <a:t>ÇOCUĞA YAKLAŞIM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2438400"/>
            <a:ext cx="8305800" cy="35052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/>
              <a:t>9</a:t>
            </a:r>
            <a:r>
              <a:rPr lang="tr-TR" altLang="tr-TR" smtClean="0"/>
              <a:t>-Fizik Muayene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 smtClean="0"/>
              <a:t>          *Lezyonun şekli,boyutu,rengi.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 smtClean="0"/>
              <a:t>          *Lezyonun palpasyonu.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 smtClean="0"/>
              <a:t>          *Yerleşim bölgeleri.</a:t>
            </a:r>
          </a:p>
          <a:p>
            <a:pPr eaLnBrk="1" hangingPunct="1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tr-TR" altLang="tr-TR" smtClean="0"/>
              <a:t>          *Özel bulgular (Koebner fenomeni gibi)</a:t>
            </a:r>
          </a:p>
        </p:txBody>
      </p:sp>
    </p:spTree>
    <p:extLst>
      <p:ext uri="{BB962C8B-B14F-4D97-AF65-F5344CB8AC3E}">
        <p14:creationId xmlns:p14="http://schemas.microsoft.com/office/powerpoint/2010/main" val="280102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pic>
        <p:nvPicPr>
          <p:cNvPr id="55299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28789" y="109538"/>
            <a:ext cx="3971925" cy="2616200"/>
          </a:xfrm>
        </p:spPr>
      </p:pic>
      <p:pic>
        <p:nvPicPr>
          <p:cNvPr id="55300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789" y="2889251"/>
            <a:ext cx="8734425" cy="3852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301" name="Resi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0713" y="152400"/>
            <a:ext cx="4762500" cy="257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3269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04813"/>
            <a:ext cx="7543800" cy="576262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tr-TR" altLang="tr-TR" sz="3500"/>
              <a:t>KONJENİTAL VARİCELLA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1" y="1219200"/>
            <a:ext cx="8664575" cy="54927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 Düşük doğum tartısı, kortikal atrofi, konvulsiyon, zeka geriliği, korioretinit, mikrosefali, intrakranial kalsifikasyon ve gövde ekstremitelerde sikatrisyel lezyonlar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 Suçiçeği olan annenin ( doğumdan 5 gün önce veya sonrası ) çocuğunda % 15-20 VARİCELLA SENDROMU olur. Mortalite %20-30 dur. Bu yenidoğanlarda transplasental antikor eksikliği gözlenir.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 TANI: Hafif lökositoz.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           Veziküllerde PMN mevcut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           Sitolojik olarak intranüklear inklüzyonlar, dev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               hücresi ve herpes virüs partikülüne rastlanır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 Akut ve konvelasan antikorlar ile hastalık verifiye edilir.</a:t>
            </a:r>
          </a:p>
        </p:txBody>
      </p:sp>
    </p:spTree>
    <p:extLst>
      <p:ext uri="{BB962C8B-B14F-4D97-AF65-F5344CB8AC3E}">
        <p14:creationId xmlns:p14="http://schemas.microsoft.com/office/powerpoint/2010/main" val="285446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pic>
        <p:nvPicPr>
          <p:cNvPr id="57347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74825" y="274638"/>
            <a:ext cx="3600450" cy="4667250"/>
          </a:xfrm>
        </p:spPr>
      </p:pic>
      <p:pic>
        <p:nvPicPr>
          <p:cNvPr id="57348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275" y="2138364"/>
            <a:ext cx="5162550" cy="409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7035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122238"/>
            <a:ext cx="7993062" cy="785812"/>
          </a:xfrm>
        </p:spPr>
        <p:txBody>
          <a:bodyPr/>
          <a:lstStyle/>
          <a:p>
            <a:pPr eaLnBrk="1" hangingPunct="1"/>
            <a:r>
              <a:rPr lang="tr-TR" altLang="tr-TR" sz="3500"/>
              <a:t>GRUP A HEMOLİTİK STREPTEKOK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25538"/>
            <a:ext cx="8382000" cy="542766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   ETY: Gram + zincir yapan koklar.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 Kanlı agarda hemoliz yapanlara; Beta-hemolitik, 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         parsiyel hemoliz yapanlara; Alfa-hemolitik,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          hiç hemoliz yapmayanlara; Gamma-hemolitik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                                                      streptekoklar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   C=KARBONHİDRAT tabakasına göre LANCEFİELD gruplandırması yapılabilir. A-H ve K-T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altLang="tr-TR" sz="26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   Grup A streptekoklar Bacitracin’e duyarlı.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   A grup streptekoklar M proteinlerine göre 75 tipi var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   Streptekoklar; toksin, kızı yapan  eritrojenik toksin, enzim, hemolizin salgılar</a:t>
            </a:r>
          </a:p>
        </p:txBody>
      </p:sp>
    </p:spTree>
    <p:extLst>
      <p:ext uri="{BB962C8B-B14F-4D97-AF65-F5344CB8AC3E}">
        <p14:creationId xmlns:p14="http://schemas.microsoft.com/office/powerpoint/2010/main" val="232146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22238"/>
            <a:ext cx="8153400" cy="792162"/>
          </a:xfrm>
        </p:spPr>
        <p:txBody>
          <a:bodyPr/>
          <a:lstStyle/>
          <a:p>
            <a:pPr eaLnBrk="1" hangingPunct="1"/>
            <a:r>
              <a:rPr lang="tr-TR" altLang="tr-TR" sz="3500"/>
              <a:t>GRUP A HEMOLİTİK STREPTEKOK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28800" y="954088"/>
            <a:ext cx="8229600" cy="59039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   PATOLOJİ: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   Lokal lezyonlarda hiperemi, ödem ve nötrofil infiltrasyonundan ibaret enflamasyon.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   Kızılda; lenfoid hiperplazi, bazı olgularda AGN bulguları, koriumda hiperemi, ödem, nötrofil infiltrasyonu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    EPİDEMİYOLOJİ: Streptekoklara herkes duyarlı, ancak enfeksiyon yaşa göre klinik özellik gösterir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     6-12 yaş en sık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     Kışın ve baharın erken dönemlerinde artar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     Burun, boğaz, kulak ve deri akıntılarında bulunur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    Damlacık infeksiyonu ile bulaşır.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    Enfekte süt, dondurma ve yumurta bazen gıda ile bulaşan epidemilere yol açar </a:t>
            </a:r>
          </a:p>
        </p:txBody>
      </p:sp>
    </p:spTree>
    <p:extLst>
      <p:ext uri="{BB962C8B-B14F-4D97-AF65-F5344CB8AC3E}">
        <p14:creationId xmlns:p14="http://schemas.microsoft.com/office/powerpoint/2010/main" val="292759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457200"/>
            <a:ext cx="6477000" cy="762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tr-TR" altLang="tr-TR" sz="3000">
                <a:solidFill>
                  <a:srgbClr val="FF0000"/>
                </a:solidFill>
              </a:rPr>
              <a:t>F</a:t>
            </a:r>
            <a:r>
              <a:rPr lang="en-AU" altLang="tr-TR" sz="3000">
                <a:solidFill>
                  <a:srgbClr val="FF0000"/>
                </a:solidFill>
              </a:rPr>
              <a:t>arenjit</a:t>
            </a:r>
            <a:r>
              <a:rPr lang="tr-TR" altLang="tr-TR" sz="3000">
                <a:solidFill>
                  <a:srgbClr val="FF0000"/>
                </a:solidFill>
              </a:rPr>
              <a:t>/</a:t>
            </a:r>
            <a:r>
              <a:rPr lang="en-AU" altLang="tr-TR" sz="3000">
                <a:solidFill>
                  <a:srgbClr val="FF0000"/>
                </a:solidFill>
              </a:rPr>
              <a:t>Tonsill</a:t>
            </a:r>
            <a:r>
              <a:rPr lang="tr-TR" altLang="tr-TR" sz="3000">
                <a:solidFill>
                  <a:srgbClr val="FF0000"/>
                </a:solidFill>
              </a:rPr>
              <a:t>it</a:t>
            </a:r>
            <a:r>
              <a:rPr lang="en-AU" altLang="tr-TR" sz="3000">
                <a:solidFill>
                  <a:srgbClr val="FF0000"/>
                </a:solidFill>
              </a:rPr>
              <a:t>’de  </a:t>
            </a:r>
            <a:r>
              <a:rPr lang="en-US" altLang="tr-TR" sz="3000">
                <a:solidFill>
                  <a:srgbClr val="FF0000"/>
                </a:solidFill>
              </a:rPr>
              <a:t>Etkenler</a:t>
            </a:r>
            <a:endParaRPr lang="en-AU" altLang="tr-TR" sz="3000">
              <a:solidFill>
                <a:srgbClr val="FF0000"/>
              </a:solidFill>
            </a:endParaRPr>
          </a:p>
        </p:txBody>
      </p:sp>
      <p:sp>
        <p:nvSpPr>
          <p:cNvPr id="182275" name="Text Box 3"/>
          <p:cNvSpPr txBox="1">
            <a:spLocks noChangeArrowheads="1"/>
          </p:cNvSpPr>
          <p:nvPr/>
        </p:nvSpPr>
        <p:spPr bwMode="auto">
          <a:xfrm>
            <a:off x="6248400" y="1600201"/>
            <a:ext cx="3733800" cy="45243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400" b="1">
                <a:solidFill>
                  <a:srgbClr val="FF0000"/>
                </a:solidFill>
                <a:latin typeface="Times New Roman" panose="02020603050405020304" pitchFamily="18" charset="0"/>
              </a:rPr>
              <a:t>Bakter</a:t>
            </a:r>
            <a:r>
              <a:rPr lang="en-US" altLang="tr-TR" sz="2400" b="1">
                <a:solidFill>
                  <a:srgbClr val="FF0000"/>
                </a:solidFill>
                <a:latin typeface="Times New Roman" panose="02020603050405020304" pitchFamily="18" charset="0"/>
              </a:rPr>
              <a:t>i                    </a:t>
            </a:r>
            <a:r>
              <a:rPr lang="tr-TR" altLang="tr-TR" sz="2400" b="1">
                <a:solidFill>
                  <a:srgbClr val="FF0000"/>
                </a:solidFill>
                <a:latin typeface="Times New Roman" panose="02020603050405020304" pitchFamily="18" charset="0"/>
              </a:rPr>
              <a:t>     %</a:t>
            </a:r>
            <a:r>
              <a:rPr lang="tr-TR" altLang="tr-TR" sz="2400" b="1">
                <a:solidFill>
                  <a:srgbClr val="0000CC"/>
                </a:solidFill>
                <a:latin typeface="Times New Roman" panose="02020603050405020304" pitchFamily="18" charset="0"/>
              </a:rPr>
              <a:t>	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000" b="1">
                <a:latin typeface="Times New Roman" panose="02020603050405020304" pitchFamily="18" charset="0"/>
              </a:rPr>
              <a:t>GAS                        </a:t>
            </a:r>
            <a:r>
              <a:rPr lang="en-US" altLang="tr-TR" sz="2000" b="1">
                <a:latin typeface="Times New Roman" panose="02020603050405020304" pitchFamily="18" charset="0"/>
              </a:rPr>
              <a:t>   </a:t>
            </a:r>
            <a:r>
              <a:rPr lang="tr-TR" altLang="tr-TR" sz="2000" b="1">
                <a:latin typeface="Times New Roman" panose="02020603050405020304" pitchFamily="18" charset="0"/>
              </a:rPr>
              <a:t>    </a:t>
            </a:r>
            <a:r>
              <a:rPr lang="en-US" altLang="tr-TR" sz="2000" b="1">
                <a:latin typeface="Times New Roman" panose="02020603050405020304" pitchFamily="18" charset="0"/>
              </a:rPr>
              <a:t> </a:t>
            </a:r>
            <a:r>
              <a:rPr lang="tr-TR" altLang="tr-TR" sz="2000" b="1">
                <a:latin typeface="Times New Roman" panose="02020603050405020304" pitchFamily="18" charset="0"/>
              </a:rPr>
              <a:t>15-20</a:t>
            </a:r>
            <a:endParaRPr lang="en-US" altLang="tr-TR" sz="2000" b="1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000" b="1">
                <a:latin typeface="Times New Roman" panose="02020603050405020304" pitchFamily="18" charset="0"/>
              </a:rPr>
              <a:t>C</a:t>
            </a:r>
            <a:r>
              <a:rPr lang="en-US" altLang="tr-TR" sz="2000" b="1">
                <a:latin typeface="Times New Roman" panose="02020603050405020304" pitchFamily="18" charset="0"/>
              </a:rPr>
              <a:t> </a:t>
            </a:r>
            <a:r>
              <a:rPr lang="tr-TR" altLang="tr-TR" sz="2000" b="1">
                <a:latin typeface="Times New Roman" panose="02020603050405020304" pitchFamily="18" charset="0"/>
              </a:rPr>
              <a:t>grubu streptokok</a:t>
            </a:r>
            <a:r>
              <a:rPr lang="en-US" altLang="tr-TR" sz="2000" b="1">
                <a:latin typeface="Times New Roman" panose="02020603050405020304" pitchFamily="18" charset="0"/>
              </a:rPr>
              <a:t>        </a:t>
            </a:r>
            <a:r>
              <a:rPr lang="tr-TR" altLang="tr-TR" sz="2000" b="1">
                <a:latin typeface="Times New Roman" panose="02020603050405020304" pitchFamily="18" charset="0"/>
              </a:rPr>
              <a:t>5-1</a:t>
            </a:r>
            <a:r>
              <a:rPr lang="en-US" altLang="tr-TR" sz="2000" b="1">
                <a:latin typeface="Times New Roman" panose="02020603050405020304" pitchFamily="18" charset="0"/>
              </a:rPr>
              <a:t>0 </a:t>
            </a:r>
            <a:r>
              <a:rPr lang="tr-TR" altLang="tr-TR" sz="2000" b="1">
                <a:latin typeface="Times New Roman" panose="02020603050405020304" pitchFamily="18" charset="0"/>
              </a:rPr>
              <a:t>N.gonor</a:t>
            </a:r>
            <a:r>
              <a:rPr lang="en-US" altLang="tr-TR" sz="2000" b="1">
                <a:latin typeface="Times New Roman" panose="02020603050405020304" pitchFamily="18" charset="0"/>
              </a:rPr>
              <a:t>rhoea</a:t>
            </a:r>
            <a:r>
              <a:rPr lang="tr-TR" altLang="tr-TR" sz="2000" b="1">
                <a:latin typeface="Times New Roman" panose="02020603050405020304" pitchFamily="18" charset="0"/>
              </a:rPr>
              <a:t>e	</a:t>
            </a:r>
            <a:r>
              <a:rPr lang="en-US" altLang="tr-TR" sz="2000" b="1">
                <a:latin typeface="Times New Roman" panose="02020603050405020304" pitchFamily="18" charset="0"/>
              </a:rPr>
              <a:t>             </a:t>
            </a:r>
            <a:r>
              <a:rPr lang="tr-TR" altLang="tr-TR" sz="2000" b="1">
                <a:latin typeface="Times New Roman" panose="02020603050405020304" pitchFamily="18" charset="0"/>
              </a:rPr>
              <a:t> </a:t>
            </a:r>
            <a:r>
              <a:rPr lang="en-US" altLang="tr-TR" sz="2000" b="1">
                <a:latin typeface="Times New Roman" panose="02020603050405020304" pitchFamily="18" charset="0"/>
              </a:rPr>
              <a:t>&lt; </a:t>
            </a:r>
            <a:r>
              <a:rPr lang="tr-TR" altLang="tr-TR" sz="2000" b="1">
                <a:latin typeface="Times New Roman" panose="02020603050405020304" pitchFamily="18" charset="0"/>
              </a:rPr>
              <a:t>1</a:t>
            </a:r>
            <a:r>
              <a:rPr lang="en-US" altLang="tr-TR" sz="2000" b="1">
                <a:latin typeface="Times New Roman" panose="02020603050405020304" pitchFamily="18" charset="0"/>
              </a:rPr>
              <a:t> </a:t>
            </a:r>
            <a:r>
              <a:rPr lang="tr-TR" altLang="tr-TR" sz="2000" b="1">
                <a:latin typeface="Times New Roman" panose="02020603050405020304" pitchFamily="18" charset="0"/>
              </a:rPr>
              <a:t>C.di</a:t>
            </a:r>
            <a:r>
              <a:rPr lang="en-US" altLang="tr-TR" sz="2000" b="1">
                <a:latin typeface="Times New Roman" panose="02020603050405020304" pitchFamily="18" charset="0"/>
              </a:rPr>
              <a:t>ph</a:t>
            </a:r>
            <a:r>
              <a:rPr lang="tr-TR" altLang="tr-TR" sz="2000" b="1">
                <a:latin typeface="Times New Roman" panose="02020603050405020304" pitchFamily="18" charset="0"/>
              </a:rPr>
              <a:t>teri</a:t>
            </a:r>
            <a:r>
              <a:rPr lang="en-US" altLang="tr-TR" sz="2000" b="1">
                <a:latin typeface="Times New Roman" panose="02020603050405020304" pitchFamily="18" charset="0"/>
              </a:rPr>
              <a:t>a</a:t>
            </a:r>
            <a:r>
              <a:rPr lang="tr-TR" altLang="tr-TR" sz="2000" b="1">
                <a:latin typeface="Times New Roman" panose="02020603050405020304" pitchFamily="18" charset="0"/>
              </a:rPr>
              <a:t>	</a:t>
            </a:r>
            <a:r>
              <a:rPr lang="en-US" altLang="tr-TR" sz="2000" b="1">
                <a:latin typeface="Times New Roman" panose="02020603050405020304" pitchFamily="18" charset="0"/>
              </a:rPr>
              <a:t>              &lt; 1 </a:t>
            </a:r>
            <a:r>
              <a:rPr lang="tr-TR" altLang="tr-TR" sz="2000" b="1">
                <a:latin typeface="Times New Roman" panose="02020603050405020304" pitchFamily="18" charset="0"/>
              </a:rPr>
              <a:t>Arcanoba</a:t>
            </a:r>
            <a:r>
              <a:rPr lang="en-US" altLang="tr-TR" sz="2000" b="1">
                <a:latin typeface="Times New Roman" panose="02020603050405020304" pitchFamily="18" charset="0"/>
              </a:rPr>
              <a:t>c</a:t>
            </a:r>
            <a:r>
              <a:rPr lang="tr-TR" altLang="tr-TR" sz="2000" b="1">
                <a:latin typeface="Times New Roman" panose="02020603050405020304" pitchFamily="18" charset="0"/>
              </a:rPr>
              <a:t>terium </a:t>
            </a:r>
            <a:r>
              <a:rPr lang="en-US" altLang="tr-TR" sz="2000" b="1">
                <a:latin typeface="Times New Roman" panose="02020603050405020304" pitchFamily="18" charset="0"/>
              </a:rPr>
              <a:t>           &lt; 1 </a:t>
            </a:r>
            <a:r>
              <a:rPr lang="tr-TR" altLang="tr-TR" sz="2000" b="1">
                <a:latin typeface="Times New Roman" panose="02020603050405020304" pitchFamily="18" charset="0"/>
              </a:rPr>
              <a:t>h</a:t>
            </a:r>
            <a:r>
              <a:rPr lang="en-US" altLang="tr-TR" sz="2000" b="1">
                <a:latin typeface="Times New Roman" panose="02020603050405020304" pitchFamily="18" charset="0"/>
              </a:rPr>
              <a:t>a</a:t>
            </a:r>
            <a:r>
              <a:rPr lang="tr-TR" altLang="tr-TR" sz="2000" b="1">
                <a:latin typeface="Times New Roman" panose="02020603050405020304" pitchFamily="18" charset="0"/>
              </a:rPr>
              <a:t>em</a:t>
            </a:r>
            <a:r>
              <a:rPr lang="en-US" altLang="tr-TR" sz="2000" b="1">
                <a:latin typeface="Times New Roman" panose="02020603050405020304" pitchFamily="18" charset="0"/>
              </a:rPr>
              <a:t>olyticum</a:t>
            </a:r>
            <a:r>
              <a:rPr lang="tr-TR" altLang="tr-TR" sz="2000" b="1">
                <a:latin typeface="Times New Roman" panose="02020603050405020304" pitchFamily="18" charset="0"/>
              </a:rPr>
              <a:t>	</a:t>
            </a:r>
            <a:r>
              <a:rPr lang="en-US" altLang="tr-TR" sz="2000" b="1">
                <a:latin typeface="Times New Roman" panose="02020603050405020304" pitchFamily="18" charset="0"/>
              </a:rPr>
              <a:t>     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tr-TR" sz="2000" b="1">
                <a:latin typeface="Times New Roman" panose="02020603050405020304" pitchFamily="18" charset="0"/>
              </a:rPr>
              <a:t>Yersinia                             &lt;1 T.pallidum                        &lt; 1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tr-TR" sz="2000" b="1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000" b="1">
                <a:latin typeface="Times New Roman" panose="02020603050405020304" pitchFamily="18" charset="0"/>
              </a:rPr>
              <a:t>Diğerleri		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000" b="1">
                <a:latin typeface="Times New Roman" panose="02020603050405020304" pitchFamily="18" charset="0"/>
              </a:rPr>
              <a:t>M.pneumonia	</a:t>
            </a:r>
            <a:r>
              <a:rPr lang="en-US" altLang="tr-TR" sz="2000" b="1">
                <a:latin typeface="Times New Roman" panose="02020603050405020304" pitchFamily="18" charset="0"/>
              </a:rPr>
              <a:t>              &lt;1 </a:t>
            </a:r>
            <a:r>
              <a:rPr lang="tr-TR" altLang="tr-TR" sz="2000" b="1">
                <a:latin typeface="Times New Roman" panose="02020603050405020304" pitchFamily="18" charset="0"/>
              </a:rPr>
              <a:t>C.pneumonia	</a:t>
            </a:r>
            <a:r>
              <a:rPr lang="en-US" altLang="tr-TR" sz="2000" b="1">
                <a:latin typeface="Times New Roman" panose="02020603050405020304" pitchFamily="18" charset="0"/>
              </a:rPr>
              <a:t>                ?</a:t>
            </a:r>
            <a:endParaRPr lang="tr-TR" altLang="tr-TR" sz="2000" b="1">
              <a:latin typeface="Times New Roman" panose="02020603050405020304" pitchFamily="18" charset="0"/>
            </a:endParaRPr>
          </a:p>
        </p:txBody>
      </p:sp>
      <p:sp>
        <p:nvSpPr>
          <p:cNvPr id="182276" name="Text Box 4"/>
          <p:cNvSpPr txBox="1">
            <a:spLocks noChangeArrowheads="1"/>
          </p:cNvSpPr>
          <p:nvPr/>
        </p:nvSpPr>
        <p:spPr bwMode="auto">
          <a:xfrm>
            <a:off x="1905000" y="1600200"/>
            <a:ext cx="4038600" cy="3810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400" b="1">
                <a:solidFill>
                  <a:srgbClr val="FF0000"/>
                </a:solidFill>
                <a:latin typeface="Times New Roman" panose="02020603050405020304" pitchFamily="18" charset="0"/>
              </a:rPr>
              <a:t>Virüs</a:t>
            </a:r>
            <a:r>
              <a:rPr lang="en-US" altLang="tr-TR" sz="2400" b="1">
                <a:solidFill>
                  <a:srgbClr val="FF0000"/>
                </a:solidFill>
                <a:latin typeface="Times New Roman" panose="02020603050405020304" pitchFamily="18" charset="0"/>
              </a:rPr>
              <a:t>                               %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000" b="1">
                <a:latin typeface="Times New Roman" panose="02020603050405020304" pitchFamily="18" charset="0"/>
              </a:rPr>
              <a:t>	</a:t>
            </a:r>
            <a:endParaRPr lang="en-US" altLang="tr-TR" sz="2000" b="1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000" b="1">
                <a:solidFill>
                  <a:srgbClr val="0000CC"/>
                </a:solidFill>
                <a:latin typeface="Times New Roman" panose="02020603050405020304" pitchFamily="18" charset="0"/>
              </a:rPr>
              <a:t>Rhinovirüs		</a:t>
            </a:r>
            <a:r>
              <a:rPr lang="en-US" altLang="tr-TR" sz="2000" b="1">
                <a:solidFill>
                  <a:srgbClr val="0000CC"/>
                </a:solidFill>
                <a:latin typeface="Times New Roman" panose="02020603050405020304" pitchFamily="18" charset="0"/>
              </a:rPr>
              <a:t>     20</a:t>
            </a:r>
            <a:r>
              <a:rPr lang="tr-TR" altLang="tr-TR" sz="2000" b="1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endParaRPr lang="en-US" altLang="tr-TR" sz="2000" b="1">
              <a:solidFill>
                <a:srgbClr val="0000CC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tr-TR" sz="2000" b="1">
                <a:solidFill>
                  <a:srgbClr val="0000CC"/>
                </a:solidFill>
                <a:latin typeface="Times New Roman" panose="02020603050405020304" pitchFamily="18" charset="0"/>
              </a:rPr>
              <a:t>Coronavirus                          &gt;5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000" b="1">
                <a:solidFill>
                  <a:srgbClr val="0000CC"/>
                </a:solidFill>
                <a:latin typeface="Times New Roman" panose="02020603050405020304" pitchFamily="18" charset="0"/>
              </a:rPr>
              <a:t>Adenovirüs  </a:t>
            </a:r>
            <a:r>
              <a:rPr lang="en-US" altLang="tr-TR" sz="2000" b="1">
                <a:solidFill>
                  <a:srgbClr val="0000CC"/>
                </a:solidFill>
                <a:latin typeface="Times New Roman" panose="02020603050405020304" pitchFamily="18" charset="0"/>
              </a:rPr>
              <a:t>3,4,</a:t>
            </a:r>
            <a:r>
              <a:rPr lang="tr-TR" altLang="tr-TR" sz="2000" b="1">
                <a:solidFill>
                  <a:srgbClr val="0000CC"/>
                </a:solidFill>
                <a:latin typeface="Times New Roman" panose="02020603050405020304" pitchFamily="18" charset="0"/>
              </a:rPr>
              <a:t>7</a:t>
            </a:r>
            <a:r>
              <a:rPr lang="en-US" altLang="tr-TR" sz="2000" b="1">
                <a:solidFill>
                  <a:srgbClr val="0000CC"/>
                </a:solidFill>
                <a:latin typeface="Times New Roman" panose="02020603050405020304" pitchFamily="18" charset="0"/>
              </a:rPr>
              <a:t>,</a:t>
            </a:r>
            <a:r>
              <a:rPr lang="tr-TR" altLang="tr-TR" sz="2000" b="1">
                <a:solidFill>
                  <a:srgbClr val="0000CC"/>
                </a:solidFill>
                <a:latin typeface="Times New Roman" panose="02020603050405020304" pitchFamily="18" charset="0"/>
              </a:rPr>
              <a:t> 9, 14,</a:t>
            </a:r>
            <a:r>
              <a:rPr lang="en-US" altLang="tr-TR" sz="2000" b="1">
                <a:solidFill>
                  <a:srgbClr val="0000CC"/>
                </a:solidFill>
                <a:latin typeface="Times New Roman" panose="02020603050405020304" pitchFamily="18" charset="0"/>
              </a:rPr>
              <a:t>21     5</a:t>
            </a:r>
            <a:r>
              <a:rPr lang="tr-TR" altLang="tr-TR" sz="2000" b="1">
                <a:solidFill>
                  <a:srgbClr val="0000CC"/>
                </a:solidFill>
                <a:latin typeface="Times New Roman" panose="02020603050405020304" pitchFamily="18" charset="0"/>
              </a:rPr>
              <a:t> </a:t>
            </a:r>
            <a:endParaRPr lang="en-US" altLang="tr-TR" sz="2000" b="1">
              <a:solidFill>
                <a:srgbClr val="0000CC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000" b="1">
                <a:solidFill>
                  <a:srgbClr val="0000CC"/>
                </a:solidFill>
                <a:latin typeface="Times New Roman" panose="02020603050405020304" pitchFamily="18" charset="0"/>
              </a:rPr>
              <a:t>H.simpleks  1-2	</a:t>
            </a:r>
            <a:r>
              <a:rPr lang="en-US" altLang="tr-TR" sz="2000" b="1">
                <a:solidFill>
                  <a:srgbClr val="0000CC"/>
                </a:solidFill>
                <a:latin typeface="Times New Roman" panose="02020603050405020304" pitchFamily="18" charset="0"/>
              </a:rPr>
              <a:t>                     6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000" b="1">
                <a:solidFill>
                  <a:srgbClr val="0000CC"/>
                </a:solidFill>
                <a:latin typeface="Times New Roman" panose="02020603050405020304" pitchFamily="18" charset="0"/>
              </a:rPr>
              <a:t>Parainfluenza</a:t>
            </a:r>
            <a:r>
              <a:rPr lang="en-US" altLang="tr-TR" sz="2000" b="1">
                <a:solidFill>
                  <a:srgbClr val="0000CC"/>
                </a:solidFill>
                <a:latin typeface="Times New Roman" panose="02020603050405020304" pitchFamily="18" charset="0"/>
              </a:rPr>
              <a:t>  1-4</a:t>
            </a:r>
            <a:r>
              <a:rPr lang="tr-TR" altLang="tr-TR" sz="2000" b="1">
                <a:solidFill>
                  <a:srgbClr val="0000CC"/>
                </a:solidFill>
                <a:latin typeface="Times New Roman" panose="02020603050405020304" pitchFamily="18" charset="0"/>
              </a:rPr>
              <a:t>	</a:t>
            </a:r>
            <a:r>
              <a:rPr lang="en-US" altLang="tr-TR" sz="2000" b="1">
                <a:solidFill>
                  <a:srgbClr val="0000CC"/>
                </a:solidFill>
                <a:latin typeface="Times New Roman" panose="02020603050405020304" pitchFamily="18" charset="0"/>
              </a:rPr>
              <a:t>      </a:t>
            </a:r>
            <a:r>
              <a:rPr lang="tr-TR" altLang="tr-TR" sz="2000" b="1">
                <a:solidFill>
                  <a:srgbClr val="0000CC"/>
                </a:solidFill>
                <a:latin typeface="Times New Roman" panose="02020603050405020304" pitchFamily="18" charset="0"/>
              </a:rPr>
              <a:t>5 </a:t>
            </a:r>
            <a:endParaRPr lang="en-US" altLang="tr-TR" sz="2000" b="1">
              <a:solidFill>
                <a:srgbClr val="0000CC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000" b="1">
                <a:solidFill>
                  <a:srgbClr val="0000CC"/>
                </a:solidFill>
                <a:latin typeface="Times New Roman" panose="02020603050405020304" pitchFamily="18" charset="0"/>
              </a:rPr>
              <a:t>Influenza A ve B	</a:t>
            </a:r>
            <a:r>
              <a:rPr lang="en-US" altLang="tr-TR" sz="2000" b="1">
                <a:solidFill>
                  <a:srgbClr val="0000CC"/>
                </a:solidFill>
                <a:latin typeface="Times New Roman" panose="02020603050405020304" pitchFamily="18" charset="0"/>
              </a:rPr>
              <a:t>                    2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tr-TR" sz="2000" b="1">
                <a:solidFill>
                  <a:srgbClr val="0000CC"/>
                </a:solidFill>
                <a:latin typeface="Times New Roman" panose="02020603050405020304" pitchFamily="18" charset="0"/>
              </a:rPr>
              <a:t>Coxackie A 2,4,6,8,10          &lt;1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000" b="1">
                <a:solidFill>
                  <a:srgbClr val="0000CC"/>
                </a:solidFill>
                <a:latin typeface="Times New Roman" panose="02020603050405020304" pitchFamily="18" charset="0"/>
              </a:rPr>
              <a:t> EBV	</a:t>
            </a:r>
            <a:r>
              <a:rPr lang="en-US" altLang="tr-TR" sz="2000" b="1">
                <a:solidFill>
                  <a:srgbClr val="0000CC"/>
                </a:solidFill>
                <a:latin typeface="Times New Roman" panose="02020603050405020304" pitchFamily="18" charset="0"/>
              </a:rPr>
              <a:t>                                 &lt;1 </a:t>
            </a:r>
            <a:r>
              <a:rPr lang="tr-TR" altLang="tr-TR" sz="2000" b="1">
                <a:solidFill>
                  <a:srgbClr val="0000CC"/>
                </a:solidFill>
                <a:latin typeface="Times New Roman" panose="02020603050405020304" pitchFamily="18" charset="0"/>
              </a:rPr>
              <a:t>	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000" b="1">
                <a:solidFill>
                  <a:srgbClr val="0000CC"/>
                </a:solidFill>
                <a:latin typeface="Times New Roman" panose="02020603050405020304" pitchFamily="18" charset="0"/>
              </a:rPr>
              <a:t>CMV			</a:t>
            </a:r>
            <a:r>
              <a:rPr lang="en-US" altLang="tr-TR" sz="2000" b="1">
                <a:solidFill>
                  <a:srgbClr val="0000CC"/>
                </a:solidFill>
                <a:latin typeface="Times New Roman" panose="02020603050405020304" pitchFamily="18" charset="0"/>
              </a:rPr>
              <a:t>    &lt;1</a:t>
            </a:r>
            <a:r>
              <a:rPr lang="tr-TR" altLang="tr-TR" sz="2000" b="1">
                <a:solidFill>
                  <a:srgbClr val="0000CC"/>
                </a:solidFill>
                <a:latin typeface="Times New Roman" panose="02020603050405020304" pitchFamily="18" charset="0"/>
              </a:rPr>
              <a:t>	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000" b="1">
                <a:solidFill>
                  <a:srgbClr val="0000CC"/>
                </a:solidFill>
                <a:latin typeface="Times New Roman" panose="02020603050405020304" pitchFamily="18" charset="0"/>
              </a:rPr>
              <a:t>HIV			</a:t>
            </a:r>
            <a:r>
              <a:rPr lang="en-US" altLang="tr-TR" sz="2000" b="1">
                <a:solidFill>
                  <a:srgbClr val="0000CC"/>
                </a:solidFill>
                <a:latin typeface="Times New Roman" panose="02020603050405020304" pitchFamily="18" charset="0"/>
              </a:rPr>
              <a:t>    &lt;1</a:t>
            </a:r>
            <a:r>
              <a:rPr lang="tr-TR" altLang="tr-TR" sz="2000" b="1">
                <a:solidFill>
                  <a:srgbClr val="0000CC"/>
                </a:solidFill>
                <a:latin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7645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82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6" dur="500"/>
                                        <p:tgtEl>
                                          <p:spTgt spid="182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4" grpId="0" animBg="1" autoUpdateAnimBg="0"/>
      <p:bldP spid="182275" grpId="0" animBg="1" autoUpdateAnimBg="0"/>
      <p:bldP spid="182276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22239"/>
            <a:ext cx="7543800" cy="714375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tr-TR" altLang="tr-TR"/>
              <a:t>                     KIZIL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836614"/>
            <a:ext cx="8291512" cy="571658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   KD: 1-7 gün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        Ateş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        Boğaz, karın ve baş ağrısı,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        Kusma, titreme, halsizlik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        12-28 saat sonra döküntü başlar.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ATEŞ: 39,5 derece, tedavisiz 5-6 gün sonra düşer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          Penisilin tedavisinden 24 saat sonra ateş düşer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altLang="tr-TR" sz="26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ENAMTEN: Tonsiller, farenks, dil, sert damak;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                      ödematoz, eksüda ile kaplanır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    Ağır olgularda membranöz ülseratif tonsillit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    Dilin özel görünümü; 1-4 günlerde beyaz çilek,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altLang="tr-TR" sz="2600"/>
              <a:t>                                  4. günden sonra kırmızı çilek </a:t>
            </a:r>
          </a:p>
        </p:txBody>
      </p:sp>
    </p:spTree>
    <p:extLst>
      <p:ext uri="{BB962C8B-B14F-4D97-AF65-F5344CB8AC3E}">
        <p14:creationId xmlns:p14="http://schemas.microsoft.com/office/powerpoint/2010/main" val="60156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1103</Words>
  <Application>Microsoft Office PowerPoint</Application>
  <PresentationFormat>Geniş ekran</PresentationFormat>
  <Paragraphs>211</Paragraphs>
  <Slides>20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8" baseType="lpstr">
      <vt:lpstr>Arial</vt:lpstr>
      <vt:lpstr>Bookman Old Style</vt:lpstr>
      <vt:lpstr>Calibri</vt:lpstr>
      <vt:lpstr>Calibri Light</vt:lpstr>
      <vt:lpstr>Symbol</vt:lpstr>
      <vt:lpstr>Times New Roman</vt:lpstr>
      <vt:lpstr>Wingdings</vt:lpstr>
      <vt:lpstr>Office Teması</vt:lpstr>
      <vt:lpstr>HERPES ZOSTER (ZONA)</vt:lpstr>
      <vt:lpstr>PowerPoint Sunusu</vt:lpstr>
      <vt:lpstr>PowerPoint Sunusu</vt:lpstr>
      <vt:lpstr>KONJENİTAL VARİCELLA</vt:lpstr>
      <vt:lpstr>PowerPoint Sunusu</vt:lpstr>
      <vt:lpstr>GRUP A HEMOLİTİK STREPTEKOK</vt:lpstr>
      <vt:lpstr>GRUP A HEMOLİTİK STREPTEKOK</vt:lpstr>
      <vt:lpstr>Farenjit/Tonsillit’de  Etkenler</vt:lpstr>
      <vt:lpstr>                     KIZIL</vt:lpstr>
      <vt:lpstr> KIZIL</vt:lpstr>
      <vt:lpstr>PowerPoint Sunusu</vt:lpstr>
      <vt:lpstr>PowerPoint Sunusu</vt:lpstr>
      <vt:lpstr>GAS Farenjit/Tonsillit’inde Tedavi</vt:lpstr>
      <vt:lpstr>  GAS Farenjit/Tonsillit’inde Tedavi   </vt:lpstr>
      <vt:lpstr>GAS Tedavisinde  Alternatif  İlaçlar</vt:lpstr>
      <vt:lpstr> KIZIL KOMPLİKASYONLARI</vt:lpstr>
      <vt:lpstr> KIZIL</vt:lpstr>
      <vt:lpstr>DERİ LEZYONLARI OLAN  ÇOCUĞA YAKLAŞIM;</vt:lpstr>
      <vt:lpstr>DERİ LEZYONLARI OLAN  ÇOCUĞA YAKLAŞIM</vt:lpstr>
      <vt:lpstr>DERİ LEZYONLARI OLAN  ÇOCUĞA YAKLAŞIM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HERPES ZOSTER (ZONA)</dc:title>
  <dc:creator>SBO1</dc:creator>
  <cp:lastModifiedBy>SBO1</cp:lastModifiedBy>
  <cp:revision>1</cp:revision>
  <dcterms:created xsi:type="dcterms:W3CDTF">2016-12-05T08:20:08Z</dcterms:created>
  <dcterms:modified xsi:type="dcterms:W3CDTF">2016-12-05T08:20:15Z</dcterms:modified>
</cp:coreProperties>
</file>