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AF616-1FE6-4756-A93B-89B0032BA201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35B61-9A8F-4FFF-994D-9469F1FCA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7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0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65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53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Grafik Yer Tutucusu"/>
          <p:cNvSpPr>
            <a:spLocks noGrp="1"/>
          </p:cNvSpPr>
          <p:nvPr>
            <p:ph type="chart" sz="half" idx="2"/>
          </p:nvPr>
        </p:nvSpPr>
        <p:spPr>
          <a:xfrm>
            <a:off x="6197600" y="1719263"/>
            <a:ext cx="5384800" cy="4411662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2109E5-029A-4F7B-830A-1DE82E3A495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43260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D838-E7CE-4183-A8E8-5DFB9E5E2926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22960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65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61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22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73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77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85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09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9B8B-5B6E-4EF8-8C02-6E32D1658D44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7232B-57F9-4335-B165-22B7D80698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85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Suçiçeği (Varicella)</a:t>
            </a:r>
          </a:p>
        </p:txBody>
      </p:sp>
      <p:sp>
        <p:nvSpPr>
          <p:cNvPr id="2867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Daha çok çocukluk döneminde görülen, çok bulaşıcı bir enfeksiyon hastalığıdır (Sıklıkla 2-8 yaş arası görülür.). Her yaşta suçiçeğine yakalanılabilir. Hastalık genellikle sonbahar ve kış aylarında görülür. </a:t>
            </a:r>
          </a:p>
          <a:p>
            <a:pPr algn="just" eaLnBrk="1" hangingPunct="1"/>
            <a:r>
              <a:rPr lang="tr-TR" altLang="tr-TR" smtClean="0">
                <a:solidFill>
                  <a:srgbClr val="FF0000"/>
                </a:solidFill>
              </a:rPr>
              <a:t>İnkübasyon</a:t>
            </a:r>
            <a:r>
              <a:rPr lang="tr-TR" altLang="tr-TR" smtClean="0"/>
              <a:t>(kuluçka) döneminin ardından 1-2 gün süren hafif ateş, kırgınlık, yetişkinlerde buna baş ağrısı da eklenir. </a:t>
            </a:r>
          </a:p>
        </p:txBody>
      </p:sp>
    </p:spTree>
    <p:extLst>
      <p:ext uri="{BB962C8B-B14F-4D97-AF65-F5344CB8AC3E}">
        <p14:creationId xmlns:p14="http://schemas.microsoft.com/office/powerpoint/2010/main" val="235908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476250"/>
            <a:ext cx="4176713" cy="151288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 sz="3500">
                <a:latin typeface="Comic Sans MS" pitchFamily="66" charset="0"/>
              </a:rPr>
              <a:t/>
            </a:r>
            <a:br>
              <a:rPr lang="tr-TR" altLang="tr-TR" sz="3500">
                <a:latin typeface="Comic Sans MS" pitchFamily="66" charset="0"/>
              </a:rPr>
            </a:br>
            <a:r>
              <a:rPr lang="tr-TR" altLang="tr-TR" sz="3500">
                <a:latin typeface="Comic Sans MS" pitchFamily="66" charset="0"/>
              </a:rPr>
              <a:t> 5. Hastalık;</a:t>
            </a:r>
            <a:br>
              <a:rPr lang="tr-TR" altLang="tr-TR" sz="3500">
                <a:latin typeface="Comic Sans MS" pitchFamily="66" charset="0"/>
              </a:rPr>
            </a:br>
            <a:r>
              <a:rPr lang="tr-TR" altLang="tr-TR" sz="3500">
                <a:latin typeface="Comic Sans MS" pitchFamily="66" charset="0"/>
              </a:rPr>
              <a:t>Enfeksiyoz Eritem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2420938"/>
            <a:ext cx="8569325" cy="42211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</a:rPr>
              <a:t>   </a:t>
            </a:r>
            <a:r>
              <a:rPr lang="tr-TR" altLang="tr-TR" smtClean="0">
                <a:solidFill>
                  <a:schemeClr val="tx2"/>
                </a:solidFill>
              </a:rPr>
              <a:t>İkinci evre</a:t>
            </a:r>
            <a:r>
              <a:rPr lang="tr-TR" altLang="tr-TR">
                <a:solidFill>
                  <a:schemeClr val="tx2"/>
                </a:solidFill>
              </a:rPr>
              <a:t>;</a:t>
            </a:r>
            <a:r>
              <a:rPr lang="tr-TR" altLang="tr-TR"/>
              <a:t> </a:t>
            </a:r>
          </a:p>
          <a:p>
            <a:pPr eaLnBrk="1" hangingPunct="1">
              <a:buClr>
                <a:schemeClr val="tx1"/>
              </a:buClr>
            </a:pPr>
            <a:r>
              <a:rPr lang="tr-TR" altLang="tr-TR"/>
              <a:t>   </a:t>
            </a:r>
            <a:r>
              <a:rPr lang="tr-TR" altLang="tr-TR">
                <a:solidFill>
                  <a:srgbClr val="000066"/>
                </a:solidFill>
              </a:rPr>
              <a:t>1-4 gün sonra gövde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  ve ekstremitelerde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 eritematöz, makülo-papüler, </a:t>
            </a:r>
          </a:p>
          <a:p>
            <a:pPr eaLnBrk="1" hangingPunct="1"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  Başlangıçta diskrete ancak yaygın </a:t>
            </a:r>
          </a:p>
          <a:p>
            <a:pPr eaLnBrk="1" hangingPunct="1"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  Bu evrenin sonunda , döküntünün  merkezinin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solması ile  halka şeklinde  birbirine giren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karakteristik  oya gibi  döküntüler </a:t>
            </a: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9840914" y="3500439"/>
            <a:ext cx="827087" cy="649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3359534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260351"/>
            <a:ext cx="6696075" cy="1268413"/>
          </a:xfrm>
        </p:spPr>
        <p:txBody>
          <a:bodyPr/>
          <a:lstStyle/>
          <a:p>
            <a:pPr eaLnBrk="1" hangingPunct="1"/>
            <a:r>
              <a:rPr lang="tr-TR" altLang="tr-TR" sz="3500">
                <a:latin typeface="Comic Sans MS" panose="030F0702030302020204" pitchFamily="66" charset="0"/>
              </a:rPr>
              <a:t>5. Hastalık;Enfeksiyoz Eritem</a:t>
            </a:r>
            <a:br>
              <a:rPr lang="tr-TR" altLang="tr-TR" sz="3500">
                <a:latin typeface="Comic Sans MS" panose="030F0702030302020204" pitchFamily="66" charset="0"/>
              </a:rPr>
            </a:br>
            <a:r>
              <a:rPr lang="tr-TR" altLang="tr-TR" sz="3500">
                <a:latin typeface="Comic Sans MS" panose="030F0702030302020204" pitchFamily="66" charset="0"/>
              </a:rPr>
              <a:t> Klinik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060575"/>
            <a:ext cx="7993062" cy="40322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800">
                <a:solidFill>
                  <a:schemeClr val="tx2"/>
                </a:solidFill>
                <a:latin typeface="Comic Sans MS" panose="030F0702030302020204" pitchFamily="66" charset="0"/>
              </a:rPr>
              <a:t>  </a:t>
            </a:r>
            <a:r>
              <a:rPr lang="tr-TR" altLang="tr-TR">
                <a:solidFill>
                  <a:schemeClr val="tx2"/>
                </a:solidFill>
              </a:rPr>
              <a:t>Üçüncü evre;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chemeClr val="tx2"/>
                </a:solidFill>
              </a:rPr>
              <a:t>   </a:t>
            </a:r>
            <a:r>
              <a:rPr lang="tr-TR" altLang="tr-TR">
                <a:solidFill>
                  <a:srgbClr val="000066"/>
                </a:solidFill>
              </a:rPr>
              <a:t>1-3 hafta süren oldukça değişken 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dalgalanma gösteren bir dönem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  Çevresel faktörlerden etkilenir;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  Hareket, güneş ışını, banyo ve stresle 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    döküntüler yeniden belirir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  Ekstremitelerin özellikle ekstensor yüzeye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	    yayılır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  Özellikle erişkinlerde  kaşıntılıdır</a:t>
            </a:r>
          </a:p>
        </p:txBody>
      </p:sp>
    </p:spTree>
    <p:extLst>
      <p:ext uri="{BB962C8B-B14F-4D97-AF65-F5344CB8AC3E}">
        <p14:creationId xmlns:p14="http://schemas.microsoft.com/office/powerpoint/2010/main" val="108402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4114800" cy="1003300"/>
          </a:xfrm>
        </p:spPr>
        <p:txBody>
          <a:bodyPr/>
          <a:lstStyle/>
          <a:p>
            <a:pPr eaLnBrk="1" hangingPunct="1"/>
            <a:r>
              <a:rPr lang="tr-TR" altLang="tr-TR" sz="4000">
                <a:latin typeface="Arial Unicode MS" panose="020B0604020202020204" pitchFamily="34" charset="-128"/>
              </a:rPr>
              <a:t>Klinik Tablolar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700214"/>
            <a:ext cx="8686800" cy="4897437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altLang="tr-TR" sz="2600" dirty="0">
                <a:latin typeface="Arial Unicode MS" panose="020B0604020202020204" pitchFamily="34" charset="-128"/>
              </a:rPr>
              <a:t>1981 yılında </a:t>
            </a:r>
            <a:r>
              <a:rPr lang="tr-TR" altLang="tr-TR" sz="2600" dirty="0" err="1">
                <a:latin typeface="Arial Unicode MS" panose="020B0604020202020204" pitchFamily="34" charset="-128"/>
              </a:rPr>
              <a:t>Parvovirüs</a:t>
            </a:r>
            <a:r>
              <a:rPr lang="tr-TR" altLang="tr-TR" sz="2600" dirty="0">
                <a:latin typeface="Arial Unicode MS" panose="020B0604020202020204" pitchFamily="34" charset="-128"/>
              </a:rPr>
              <a:t> B19 virüsünün yol açtığı hastalıklar belirlendi </a:t>
            </a:r>
          </a:p>
          <a:p>
            <a:pPr algn="just" eaLnBrk="1" hangingPunct="1">
              <a:defRPr/>
            </a:pPr>
            <a:r>
              <a:rPr lang="tr-TR" altLang="tr-TR" sz="2400" dirty="0">
                <a:latin typeface="Arial Unicode MS" panose="020B0604020202020204" pitchFamily="34" charset="-128"/>
              </a:rPr>
              <a:t>Tipik 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enfeksiyoz</a:t>
            </a:r>
            <a:r>
              <a:rPr lang="tr-TR" altLang="tr-TR" sz="2400" dirty="0">
                <a:latin typeface="Arial Unicode MS" panose="020B0604020202020204" pitchFamily="34" charset="-128"/>
              </a:rPr>
              <a:t>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eritem</a:t>
            </a:r>
            <a:endParaRPr lang="tr-TR" altLang="tr-TR" sz="2400" dirty="0">
              <a:latin typeface="Arial Unicode MS" panose="020B0604020202020204" pitchFamily="34" charset="-128"/>
            </a:endParaRPr>
          </a:p>
          <a:p>
            <a:pPr algn="just" eaLnBrk="1" hangingPunct="1">
              <a:defRPr/>
            </a:pPr>
            <a:r>
              <a:rPr lang="tr-TR" altLang="tr-TR" sz="2400" dirty="0" err="1">
                <a:latin typeface="Arial Unicode MS" panose="020B0604020202020204" pitchFamily="34" charset="-128"/>
              </a:rPr>
              <a:t>Subklinik</a:t>
            </a:r>
            <a:r>
              <a:rPr lang="tr-TR" altLang="tr-TR" sz="2400" dirty="0">
                <a:latin typeface="Arial Unicode MS" panose="020B0604020202020204" pitchFamily="34" charset="-128"/>
              </a:rPr>
              <a:t> döküntü olmadan</a:t>
            </a:r>
          </a:p>
          <a:p>
            <a:pPr algn="just" eaLnBrk="1" hangingPunct="1">
              <a:defRPr/>
            </a:pPr>
            <a:r>
              <a:rPr lang="tr-TR" altLang="tr-TR" sz="2400" dirty="0">
                <a:latin typeface="Arial Unicode MS" panose="020B0604020202020204" pitchFamily="34" charset="-128"/>
              </a:rPr>
              <a:t>Daha az sıklıkla Kanda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Parvovirüs</a:t>
            </a:r>
            <a:r>
              <a:rPr lang="tr-TR" altLang="tr-TR" sz="2400" dirty="0">
                <a:latin typeface="Arial Unicode MS" panose="020B0604020202020204" pitchFamily="34" charset="-128"/>
              </a:rPr>
              <a:t> B19 saptanmasına eşlik eden alışmadık belirtiler;</a:t>
            </a:r>
          </a:p>
          <a:p>
            <a:pPr algn="just" eaLnBrk="1" hangingPunct="1">
              <a:buFont typeface="Wingdings" panose="05000000000000000000" pitchFamily="2" charset="2"/>
              <a:buChar char="§"/>
              <a:defRPr/>
            </a:pPr>
            <a:r>
              <a:rPr lang="tr-TR" altLang="tr-TR" sz="2400" dirty="0" err="1">
                <a:latin typeface="Arial Unicode MS" panose="020B0604020202020204" pitchFamily="34" charset="-128"/>
              </a:rPr>
              <a:t>Persisitan</a:t>
            </a:r>
            <a:r>
              <a:rPr lang="tr-TR" altLang="tr-TR" sz="2400" dirty="0">
                <a:latin typeface="Arial Unicode MS" panose="020B0604020202020204" pitchFamily="34" charset="-128"/>
              </a:rPr>
              <a:t> 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artrit</a:t>
            </a:r>
            <a:r>
              <a:rPr lang="tr-TR" altLang="tr-TR" sz="2400" dirty="0">
                <a:latin typeface="Arial Unicode MS" panose="020B0604020202020204" pitchFamily="34" charset="-128"/>
              </a:rPr>
              <a:t>; JRA, RA, erişkin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Still</a:t>
            </a:r>
            <a:endParaRPr lang="tr-TR" altLang="tr-TR" sz="2400" dirty="0">
              <a:latin typeface="Arial Unicode MS" panose="020B0604020202020204" pitchFamily="34" charset="-128"/>
            </a:endParaRPr>
          </a:p>
          <a:p>
            <a:pPr algn="just" eaLnBrk="1" hangingPunct="1">
              <a:buFont typeface="Wingdings" panose="05000000000000000000" pitchFamily="2" charset="2"/>
              <a:buChar char="§"/>
              <a:defRPr/>
            </a:pPr>
            <a:r>
              <a:rPr lang="tr-TR" altLang="tr-TR" sz="2400" dirty="0">
                <a:latin typeface="Arial Unicode MS" panose="020B0604020202020204" pitchFamily="34" charset="-128"/>
              </a:rPr>
              <a:t>Nöroloji Hastalıklar; Ansefalit, menenjit,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Posrenfeksiyoz</a:t>
            </a:r>
            <a:r>
              <a:rPr lang="tr-TR" altLang="tr-TR" sz="2400" dirty="0">
                <a:latin typeface="Arial Unicode MS" panose="020B0604020202020204" pitchFamily="34" charset="-128"/>
              </a:rPr>
              <a:t> nörolojik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amyotrofi</a:t>
            </a:r>
            <a:r>
              <a:rPr lang="tr-TR" altLang="tr-TR" sz="2400" dirty="0">
                <a:latin typeface="Arial Unicode MS" panose="020B0604020202020204" pitchFamily="34" charset="-128"/>
              </a:rPr>
              <a:t>,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Guillain-barre</a:t>
            </a:r>
            <a:r>
              <a:rPr lang="tr-TR" altLang="tr-TR" sz="2400" dirty="0">
                <a:latin typeface="Arial Unicode MS" panose="020B0604020202020204" pitchFamily="34" charset="-128"/>
              </a:rPr>
              <a:t>, Yüz felci, </a:t>
            </a:r>
            <a:r>
              <a:rPr lang="tr-TR" altLang="tr-TR" sz="2400" dirty="0" err="1">
                <a:latin typeface="Arial Unicode MS" panose="020B0604020202020204" pitchFamily="34" charset="-128"/>
              </a:rPr>
              <a:t>Karpal</a:t>
            </a:r>
            <a:r>
              <a:rPr lang="tr-TR" altLang="tr-TR" sz="2400" dirty="0">
                <a:latin typeface="Arial Unicode MS" panose="020B0604020202020204" pitchFamily="34" charset="-128"/>
              </a:rPr>
              <a:t> tünel sendromu, parmaklarda his kaybı ve uyuşma</a:t>
            </a:r>
          </a:p>
          <a:p>
            <a:pPr algn="just" eaLnBrk="1" hangingPunct="1">
              <a:buFont typeface="Wingdings" panose="05000000000000000000" pitchFamily="2" charset="2"/>
              <a:buChar char="§"/>
              <a:defRPr/>
            </a:pPr>
            <a:r>
              <a:rPr lang="tr-TR" altLang="tr-TR" sz="2400" dirty="0" err="1">
                <a:latin typeface="Arial Unicode MS" panose="020B0604020202020204" pitchFamily="34" charset="-128"/>
              </a:rPr>
              <a:t>Myokardit</a:t>
            </a:r>
            <a:r>
              <a:rPr lang="tr-TR" altLang="tr-TR" sz="2400" dirty="0">
                <a:latin typeface="Arial Unicode MS" panose="020B0604020202020204" pitchFamily="34" charset="-128"/>
              </a:rPr>
              <a:t> </a:t>
            </a:r>
          </a:p>
          <a:p>
            <a:pPr marL="495300" indent="-495300">
              <a:defRPr/>
            </a:pPr>
            <a:endParaRPr lang="tr-TR" altLang="tr-TR" sz="24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3368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1" y="620713"/>
            <a:ext cx="4906963" cy="1003300"/>
          </a:xfrm>
        </p:spPr>
        <p:txBody>
          <a:bodyPr/>
          <a:lstStyle/>
          <a:p>
            <a:pPr eaLnBrk="1" hangingPunct="1"/>
            <a:r>
              <a:rPr lang="tr-TR" altLang="tr-TR" sz="4000"/>
              <a:t>Klinik Belirtiler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989138"/>
            <a:ext cx="8280400" cy="4464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chemeClr val="tx2"/>
                </a:solidFill>
              </a:rPr>
              <a:t>Deri tutulumu;</a:t>
            </a:r>
            <a:r>
              <a:rPr lang="tr-TR" altLang="tr-TR"/>
              <a:t> </a:t>
            </a:r>
            <a:r>
              <a:rPr lang="tr-TR" altLang="tr-TR">
                <a:solidFill>
                  <a:srgbClr val="000066"/>
                </a:solidFill>
              </a:rPr>
              <a:t>Papüler-purpurik eldiven 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çorap sendromu, vesikülopüstüler, E.multiforme,  H-S sendromu, peteşiyal ve purpurik döküntü, döküntüsüz kaşıntı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chemeClr val="tx2"/>
                </a:solidFill>
              </a:rPr>
              <a:t>Hematolojik;</a:t>
            </a:r>
            <a:r>
              <a:rPr lang="tr-TR" altLang="tr-TR"/>
              <a:t> </a:t>
            </a:r>
            <a:r>
              <a:rPr lang="tr-TR" altLang="tr-TR">
                <a:solidFill>
                  <a:srgbClr val="000066"/>
                </a:solidFill>
              </a:rPr>
              <a:t>Trombositopenik purpura, pansitopeni,  Hemofagositik sendrom,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Nötropeni, Daimond-Blackfan sendromu,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Dalak sekestrasyon</a:t>
            </a:r>
          </a:p>
        </p:txBody>
      </p:sp>
    </p:spTree>
    <p:extLst>
      <p:ext uri="{BB962C8B-B14F-4D97-AF65-F5344CB8AC3E}">
        <p14:creationId xmlns:p14="http://schemas.microsoft.com/office/powerpoint/2010/main" val="288375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4035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4850" y="1441451"/>
            <a:ext cx="3544888" cy="3787775"/>
          </a:xfrm>
        </p:spPr>
      </p:pic>
      <p:pic>
        <p:nvPicPr>
          <p:cNvPr id="44036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2708276"/>
            <a:ext cx="4476750" cy="34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8658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6858000" cy="838200"/>
          </a:xfrm>
        </p:spPr>
        <p:txBody>
          <a:bodyPr/>
          <a:lstStyle/>
          <a:p>
            <a:pPr eaLnBrk="1" hangingPunct="1"/>
            <a:r>
              <a:rPr lang="tr-TR" altLang="tr-TR" sz="2400"/>
              <a:t>    </a:t>
            </a:r>
            <a:r>
              <a:rPr lang="tr-TR" altLang="tr-TR" sz="3200"/>
              <a:t>VARİCELLA-ZOSTER VİRUS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066801"/>
            <a:ext cx="8686800" cy="5445125"/>
          </a:xfrm>
        </p:spPr>
        <p:txBody>
          <a:bodyPr rtlCol="0">
            <a:normAutofit lnSpcReduction="10000"/>
          </a:bodyPr>
          <a:lstStyle/>
          <a:p>
            <a:pPr lvl="1">
              <a:lnSpc>
                <a:spcPct val="80000"/>
              </a:lnSpc>
              <a:buNone/>
              <a:defRPr/>
            </a:pPr>
            <a:r>
              <a:rPr lang="tr-TR" altLang="tr-TR"/>
              <a:t>ETKEN: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tr-TR" altLang="tr-TR"/>
              <a:t>   V-Z virüsünün tek bir antijenik tipi var ve İNSAN’ lar infeksiyonun tek kaynağı.  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tr-TR" altLang="tr-TR"/>
              <a:t>  Primer infeksiyonu SUÇİÇEĞİ,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   endojenoz olarak reaktivasyon ile ZONA gelişir. 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>
                <a:solidFill>
                  <a:schemeClr val="tx2"/>
                </a:solidFill>
              </a:rPr>
              <a:t>SUÇİÇEĞİ: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EPİDEMİYOLOJİ: Çok bulaşıcı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 5-10 yaş en sık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 %90 infeksiyonu 10 yaşına kadar geçirir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 Kış ve ilkbaharda yaygınlaşır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Direkt ilişki, damlacık infeksiyonu ve hava ile bulaşır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KD: 14-16 gün.   21 güne kadar uzar.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r-TR" altLang="tr-TR"/>
              <a:t>       Hastalıktan 2 gün önce, 7. güne kadar bulaşıcı.</a:t>
            </a:r>
          </a:p>
        </p:txBody>
      </p:sp>
    </p:spTree>
    <p:extLst>
      <p:ext uri="{BB962C8B-B14F-4D97-AF65-F5344CB8AC3E}">
        <p14:creationId xmlns:p14="http://schemas.microsoft.com/office/powerpoint/2010/main" val="37592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6705600" cy="944563"/>
          </a:xfrm>
        </p:spPr>
        <p:txBody>
          <a:bodyPr/>
          <a:lstStyle/>
          <a:p>
            <a:pPr eaLnBrk="1" hangingPunct="1"/>
            <a:r>
              <a:rPr lang="tr-TR" altLang="tr-TR" sz="2400"/>
              <a:t> </a:t>
            </a:r>
            <a:r>
              <a:rPr lang="tr-TR" altLang="tr-TR" sz="3200"/>
              <a:t>VARİCELLA-ZOSTER VİRUS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1981201"/>
            <a:ext cx="8588375" cy="39163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Postinfeksiyoz Ansefalit 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Beyaz cevherde perivasküler demiyelinizasyon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 Özellikle Cerebellar tutulumu görülür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 Akciğerde Dissemine interstisyel pnömoni, yaygın hemorajik noduler konsolidasyon alanları görülür</a:t>
            </a:r>
          </a:p>
        </p:txBody>
      </p:sp>
    </p:spTree>
    <p:extLst>
      <p:ext uri="{BB962C8B-B14F-4D97-AF65-F5344CB8AC3E}">
        <p14:creationId xmlns:p14="http://schemas.microsoft.com/office/powerpoint/2010/main" val="76284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4000"/>
              <a:t>Döküntü evreleri</a:t>
            </a:r>
            <a:endParaRPr lang="en-US" altLang="tr-TR" sz="400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>
          <a:xfrm>
            <a:off x="1774826" y="1484314"/>
            <a:ext cx="8424863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Döküntü evreleri</a:t>
            </a:r>
            <a:endParaRPr lang="en-US" altLang="tr-TR" smtClean="0"/>
          </a:p>
          <a:p>
            <a:pPr lvl="1" eaLnBrk="1" hangingPunct="1">
              <a:lnSpc>
                <a:spcPct val="90000"/>
              </a:lnSpc>
            </a:pPr>
            <a:r>
              <a:rPr lang="en-US" altLang="tr-TR" sz="3200"/>
              <a:t>Ma</a:t>
            </a:r>
            <a:r>
              <a:rPr lang="tr-TR" altLang="tr-TR" sz="3200"/>
              <a:t>kül</a:t>
            </a:r>
            <a:endParaRPr lang="en-US" altLang="tr-TR" sz="3200"/>
          </a:p>
          <a:p>
            <a:pPr lvl="1" eaLnBrk="1" hangingPunct="1">
              <a:lnSpc>
                <a:spcPct val="90000"/>
              </a:lnSpc>
            </a:pPr>
            <a:r>
              <a:rPr lang="en-US" altLang="tr-TR" sz="3200"/>
              <a:t>Pap</a:t>
            </a:r>
            <a:r>
              <a:rPr lang="tr-TR" altLang="tr-TR" sz="3200"/>
              <a:t>ü</a:t>
            </a:r>
            <a:r>
              <a:rPr lang="en-US" altLang="tr-TR" sz="3200"/>
              <a:t>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3200"/>
              <a:t>Vesi</a:t>
            </a:r>
            <a:r>
              <a:rPr lang="tr-TR" altLang="tr-TR" sz="3200"/>
              <a:t>kül</a:t>
            </a:r>
            <a:endParaRPr lang="en-US" altLang="tr-TR" sz="3200"/>
          </a:p>
          <a:p>
            <a:pPr lvl="1" eaLnBrk="1" hangingPunct="1">
              <a:lnSpc>
                <a:spcPct val="90000"/>
              </a:lnSpc>
            </a:pPr>
            <a:r>
              <a:rPr lang="en-US" altLang="tr-TR" sz="3200"/>
              <a:t>P</a:t>
            </a:r>
            <a:r>
              <a:rPr lang="tr-TR" altLang="tr-TR" sz="3200"/>
              <a:t>üstül</a:t>
            </a:r>
            <a:endParaRPr lang="en-US" altLang="tr-TR" sz="3200"/>
          </a:p>
          <a:p>
            <a:pPr lvl="1" eaLnBrk="1" hangingPunct="1">
              <a:lnSpc>
                <a:spcPct val="90000"/>
              </a:lnSpc>
            </a:pPr>
            <a:r>
              <a:rPr lang="tr-TR" altLang="tr-TR" sz="3200"/>
              <a:t>Kabuklanma</a:t>
            </a:r>
            <a:endParaRPr lang="en-US" altLang="tr-TR" sz="3200"/>
          </a:p>
          <a:p>
            <a:pPr lvl="1" eaLnBrk="1" hangingPunct="1">
              <a:lnSpc>
                <a:spcPct val="90000"/>
              </a:lnSpc>
            </a:pPr>
            <a:endParaRPr lang="en-US" altLang="tr-TR" sz="320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İz  (depigmente iz bırakır, 2-3 hafta sonra kaybolur</a:t>
            </a:r>
            <a:endParaRPr lang="en-US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23904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8"/>
            <a:ext cx="7010400" cy="792162"/>
          </a:xfrm>
        </p:spPr>
        <p:txBody>
          <a:bodyPr/>
          <a:lstStyle/>
          <a:p>
            <a:pPr eaLnBrk="1" hangingPunct="1"/>
            <a:r>
              <a:rPr lang="tr-TR" altLang="tr-TR" sz="2400"/>
              <a:t> </a:t>
            </a:r>
            <a:r>
              <a:rPr lang="tr-TR" altLang="tr-TR" sz="3200"/>
              <a:t>VARİCELLA-ZOSTER VİRUS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1" y="914400"/>
            <a:ext cx="8215313" cy="5640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PATOLOJİ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Virüs ÜSY mukozasından girer (veya konjuktivadan ) bölgesel lenf düğümlerinde çoğalır.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4-6 gün sonra primer viremi olur.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Daha sonra virüs karaciğer, dalak ve diğer organlara yayılır.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Deri döküntüleri 14. günde başlar. Buna sekonder viremi denir.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Döküntü önce makül olarak başlayıp, papül-vesiküle dönüşür, kabuklanarak iyileşir.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Vesikül: Staratum korneum ile epidermisin arasına sıvı birikimi ile  gelişir.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Histolojik olarak fibrin, mononüklear hücreler, intranükleer inklüzyon cisimcikleri bulunur</a:t>
            </a:r>
          </a:p>
        </p:txBody>
      </p:sp>
    </p:spTree>
    <p:extLst>
      <p:ext uri="{BB962C8B-B14F-4D97-AF65-F5344CB8AC3E}">
        <p14:creationId xmlns:p14="http://schemas.microsoft.com/office/powerpoint/2010/main" val="25173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858837"/>
          </a:xfrm>
        </p:spPr>
        <p:txBody>
          <a:bodyPr/>
          <a:lstStyle/>
          <a:p>
            <a:pPr eaLnBrk="1" hangingPunct="1"/>
            <a:r>
              <a:rPr lang="tr-TR" altLang="tr-TR" sz="3200"/>
              <a:t>VARİCELLA-ZOSTER VİRUS</a:t>
            </a:r>
            <a:endParaRPr lang="tr-TR" altLang="tr-TR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1219201"/>
            <a:ext cx="8520113" cy="5364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900"/>
              <a:t> </a:t>
            </a:r>
            <a:r>
              <a:rPr lang="tr-TR" altLang="tr-TR"/>
              <a:t>KLİNİK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Prodromal dönem; Ateş, iştahsızlık ve halsizlik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                            1 gün sonra döküntü başlar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PAPÜL- VESİKÜLE  dönüşür.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Vesikül oval, ortası göbekleşmemiş ve eritemli zemin üzerindedir.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İçindeki berrak sıvı bulanıklaşır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Daha sonra kabuklaşarak iyileşir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Aynı günde her türlü lezyon tipi gözlenir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KAŞINTI mutaddır.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Jeneralize LAP olabilir.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/>
              <a:t>    MUKOZALARDA, SAÇLI DERİDE lezyonlar gelişir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4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Suçiçeği (Varicella)</a:t>
            </a:r>
          </a:p>
        </p:txBody>
      </p:sp>
      <p:pic>
        <p:nvPicPr>
          <p:cNvPr id="29699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651" y="1773239"/>
            <a:ext cx="7459663" cy="2663825"/>
          </a:xfrm>
        </p:spPr>
      </p:pic>
      <p:sp>
        <p:nvSpPr>
          <p:cNvPr id="29700" name="Metin kutusu 4"/>
          <p:cNvSpPr txBox="1">
            <a:spLocks noChangeArrowheads="1"/>
          </p:cNvSpPr>
          <p:nvPr/>
        </p:nvSpPr>
        <p:spPr bwMode="auto">
          <a:xfrm>
            <a:off x="5519739" y="1374775"/>
            <a:ext cx="2808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>
                <a:solidFill>
                  <a:srgbClr val="FF0000"/>
                </a:solidFill>
              </a:rPr>
              <a:t>Döküntü</a:t>
            </a:r>
          </a:p>
        </p:txBody>
      </p:sp>
      <p:sp>
        <p:nvSpPr>
          <p:cNvPr id="29701" name="Metin kutusu 5"/>
          <p:cNvSpPr txBox="1">
            <a:spLocks noChangeArrowheads="1"/>
          </p:cNvSpPr>
          <p:nvPr/>
        </p:nvSpPr>
        <p:spPr bwMode="auto">
          <a:xfrm>
            <a:off x="2351088" y="4868863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Birkaç gün içinde döküntüler başlar. Makul papül, vezikül ve kabuklaşma evrelerini hızla tamamlar (6-8 saatte). Aynı anda değişik lezyonlar birlikte görülür (</a:t>
            </a:r>
            <a:r>
              <a:rPr lang="tr-TR" altLang="tr-TR" sz="1800">
                <a:solidFill>
                  <a:srgbClr val="FF0000"/>
                </a:solidFill>
              </a:rPr>
              <a:t>polimorfizm</a:t>
            </a:r>
            <a:r>
              <a:rPr lang="tr-TR" altLang="tr-TR" sz="18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2581207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1"/>
            <a:ext cx="6477000" cy="868363"/>
          </a:xfrm>
        </p:spPr>
        <p:txBody>
          <a:bodyPr/>
          <a:lstStyle/>
          <a:p>
            <a:pPr eaLnBrk="1" hangingPunct="1"/>
            <a:r>
              <a:rPr lang="tr-TR" altLang="tr-TR" sz="2400"/>
              <a:t> </a:t>
            </a:r>
            <a:r>
              <a:rPr lang="tr-TR" altLang="tr-TR" sz="3200"/>
              <a:t>VARİCELLA-ZOSTER VİRUS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4"/>
            <a:ext cx="8534400" cy="47577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TEDAVİ: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Aspirin içermeyen antipiretikler,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Hijyen koşullarına dikkat edilmeli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Vidarabin ve Acyclovir immün süpresif hastalarda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    etkili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Özellikle pnömoni, ensefalit komplikasyonlarında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KORUMA: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 Aşı, 15. ay %90 koruyucu.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 Varisella-Zoster  İmmunglobülin; virüse maruz kaldıktan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                                                         96 saat içinde.</a:t>
            </a:r>
          </a:p>
        </p:txBody>
      </p:sp>
    </p:spTree>
    <p:extLst>
      <p:ext uri="{BB962C8B-B14F-4D97-AF65-F5344CB8AC3E}">
        <p14:creationId xmlns:p14="http://schemas.microsoft.com/office/powerpoint/2010/main" val="1759221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8"/>
            <a:ext cx="6629400" cy="944562"/>
          </a:xfrm>
        </p:spPr>
        <p:txBody>
          <a:bodyPr/>
          <a:lstStyle/>
          <a:p>
            <a:pPr eaLnBrk="1" hangingPunct="1"/>
            <a:r>
              <a:rPr lang="tr-TR" altLang="tr-TR" sz="2400"/>
              <a:t> </a:t>
            </a:r>
            <a:r>
              <a:rPr lang="tr-TR" altLang="tr-TR" sz="3200"/>
              <a:t>VARİCELLA-ZOSTER VİRUS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229600" cy="4789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KOMPLİKASYONLARI: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Yenidoğan, erişkin ve immunsüpresiflerde ağır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Sekonder deri infeksiyonları( streptokok ve stafilokok)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Trombositopeni ve hemorajik lezyonlar( purpura fulminans, varisella gangrenosa).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Pnömoni, myokardit, orşit, hepatit, glomerülonefrit, artrit.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Aspirin verilmez,Reye sendromuna yol açabillir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Nörolojik: Postinfeksiyon ansefalit, ataksi, nistagmus, tremor, Gullian-Barre sendromu</a:t>
            </a:r>
          </a:p>
        </p:txBody>
      </p:sp>
    </p:spTree>
    <p:extLst>
      <p:ext uri="{BB962C8B-B14F-4D97-AF65-F5344CB8AC3E}">
        <p14:creationId xmlns:p14="http://schemas.microsoft.com/office/powerpoint/2010/main" val="41981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2227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9" y="274639"/>
            <a:ext cx="4695825" cy="3190875"/>
          </a:xfrm>
        </p:spPr>
      </p:pic>
      <p:pic>
        <p:nvPicPr>
          <p:cNvPr id="52228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64" y="2000250"/>
            <a:ext cx="4230687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365626"/>
            <a:ext cx="37084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7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260350"/>
            <a:ext cx="7570787" cy="858838"/>
          </a:xfrm>
        </p:spPr>
        <p:txBody>
          <a:bodyPr/>
          <a:lstStyle/>
          <a:p>
            <a:pPr eaLnBrk="1" hangingPunct="1"/>
            <a:r>
              <a:rPr lang="tr-TR" altLang="tr-TR" smtClean="0"/>
              <a:t>ÖNEMİ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268414"/>
            <a:ext cx="8424862" cy="54006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Enfeksiyon etkenlerinin yol açtığı birçok hastalık sırasında bazen hastalığın önemli bir gösterge bazen de refakat eden bir bulgu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Döküntüler birilerine çok benzer olabilir, ancak her hastalığın kendine özgü klinik belirtileri ayırıcı tanıda yarar sağlar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Döküntünün  hangi türde olduğunun belirlenmesi,  hastalığın tanısını,  hastayı, temas ettiği  bireyleri ve toplumu etkiler.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Örnek;  menengokoksemiye bağlı peteşinin yanlış  teşhisi hastalığın tedavisini geciktirir, çevresindekilerin enfeksiyon riskini arttırır ve toplumda epidemiye yol açabilir  </a:t>
            </a:r>
          </a:p>
        </p:txBody>
      </p:sp>
    </p:spTree>
    <p:extLst>
      <p:ext uri="{BB962C8B-B14F-4D97-AF65-F5344CB8AC3E}">
        <p14:creationId xmlns:p14="http://schemas.microsoft.com/office/powerpoint/2010/main" val="17389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altLang="tr-TR" sz="3500"/>
              <a:t>EXANTEM SUBITUM (ROSEOLA INFANTUM) , 6. HASTALIK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4"/>
            <a:ext cx="8229600" cy="49101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ETY: Human herpesvirüs-6 veya Human B cell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 lymphotropic virüs (HBLV)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EPİ: İlkbahar ve sonbaharda sık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KD: 7-17 gün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YAŞ; 6-18 ay en sık, sporadik görülebilir.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KLİNİK: 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Ateş aniden 40 dereceye çıkar, 3- gün devam eder.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Konvulsiyon, bulantı, kusma, huzursuzluk vardır.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Ateş kriz şeklinde düşerken makülo-papüler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 döküntüler ortaya çıkar.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Döküntü gövdeden başlar, kollar ve enseye yayılır 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Toplu iğne başı büyüklüğündedir.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     24 saat sonra döküntüler kaybolur.</a:t>
            </a:r>
          </a:p>
        </p:txBody>
      </p:sp>
    </p:spTree>
    <p:extLst>
      <p:ext uri="{BB962C8B-B14F-4D97-AF65-F5344CB8AC3E}">
        <p14:creationId xmlns:p14="http://schemas.microsoft.com/office/powerpoint/2010/main" val="9916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500"/>
              <a:t>EXANTEM SUBITUM (ROSEOLA INFANTUM) , 6. HASTALIK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AYIRICI TANI: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Klinik bulgular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İlk 24-36 saatte lökositoz, granülositoz.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 Lökopeni 2. günden sonra belirir.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Diğer döküntülü hastalıklarla ayırıcı test yok.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   Tedavi ve koruyucu tedavi yok.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/>
            <a:endParaRPr lang="tr-TR" altLang="tr-TR" sz="2600"/>
          </a:p>
        </p:txBody>
      </p:sp>
      <p:pic>
        <p:nvPicPr>
          <p:cNvPr id="32772" name="İçerik Yer Tutucusu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719263"/>
            <a:ext cx="4038600" cy="4157662"/>
          </a:xfrm>
        </p:spPr>
      </p:pic>
    </p:spTree>
    <p:extLst>
      <p:ext uri="{BB962C8B-B14F-4D97-AF65-F5344CB8AC3E}">
        <p14:creationId xmlns:p14="http://schemas.microsoft.com/office/powerpoint/2010/main" val="259255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altLang="tr-TR"/>
              <a:t>5. HASTALIK</a:t>
            </a:r>
            <a:br>
              <a:rPr lang="tr-TR" altLang="tr-TR"/>
            </a:br>
            <a:r>
              <a:rPr lang="tr-TR" altLang="tr-TR"/>
              <a:t>(ERYTHEMA INFECTIOSUM)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1451" y="1844675"/>
            <a:ext cx="6778625" cy="46624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ETKEN:  Human Parvovirüs B19.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Kronik hemolitik anemi, sickle cell, sferositoz’da hemolitik krizlere yol açar.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Sağlıklı çocuklarda ise bu dönemde anemi olmaz ancak retikülosit sayısı azalır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tr-TR" altLang="tr-TR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KD: 4-14 gün</a:t>
            </a:r>
          </a:p>
        </p:txBody>
      </p:sp>
    </p:spTree>
    <p:extLst>
      <p:ext uri="{BB962C8B-B14F-4D97-AF65-F5344CB8AC3E}">
        <p14:creationId xmlns:p14="http://schemas.microsoft.com/office/powerpoint/2010/main" val="42064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7850" y="2060575"/>
            <a:ext cx="8820150" cy="44656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/>
              <a:t>15 Yaşa kadar en sık rastlanan döküntülü hastalık</a:t>
            </a:r>
          </a:p>
          <a:p>
            <a:pPr marL="495300" indent="-495300">
              <a:buNone/>
              <a:defRPr/>
            </a:pPr>
            <a:r>
              <a:rPr lang="tr-TR" altLang="tr-TR" dirty="0"/>
              <a:t>             % 50 </a:t>
            </a:r>
            <a:r>
              <a:rPr lang="tr-TR" altLang="tr-TR" dirty="0" err="1"/>
              <a:t>IgG</a:t>
            </a:r>
            <a:r>
              <a:rPr lang="tr-TR" altLang="tr-TR" dirty="0"/>
              <a:t>(+)</a:t>
            </a:r>
          </a:p>
          <a:p>
            <a:pPr marL="495300" indent="-495300">
              <a:buNone/>
              <a:defRPr/>
            </a:pPr>
            <a:r>
              <a:rPr lang="tr-TR" altLang="tr-TR" dirty="0"/>
              <a:t>            % 50  Ev içi bulaşma</a:t>
            </a:r>
          </a:p>
          <a:p>
            <a:pPr eaLnBrk="1" hangingPunct="1">
              <a:defRPr/>
            </a:pPr>
            <a:r>
              <a:rPr lang="tr-TR" altLang="tr-TR" dirty="0"/>
              <a:t>Ilıman iklimlerde 7 sene arayla, ilkbaharda  epidemiler</a:t>
            </a:r>
          </a:p>
          <a:p>
            <a:pPr eaLnBrk="1" hangingPunct="1">
              <a:defRPr/>
            </a:pPr>
            <a:r>
              <a:rPr lang="tr-TR" altLang="tr-TR" dirty="0"/>
              <a:t>Damlacık </a:t>
            </a:r>
            <a:r>
              <a:rPr lang="tr-TR" altLang="tr-TR" dirty="0" err="1"/>
              <a:t>infeksiyonu</a:t>
            </a:r>
            <a:r>
              <a:rPr lang="tr-TR" altLang="tr-TR" dirty="0"/>
              <a:t> ile  bulaşır</a:t>
            </a:r>
          </a:p>
          <a:p>
            <a:pPr eaLnBrk="1" hangingPunct="1">
              <a:defRPr/>
            </a:pPr>
            <a:r>
              <a:rPr lang="tr-TR" altLang="tr-TR" dirty="0"/>
              <a:t>Kan transfüzyonu, kan ürünleri Faktör VIII, IX IVIG Hariç; </a:t>
            </a:r>
            <a:r>
              <a:rPr lang="tr-TR" altLang="tr-TR" dirty="0" err="1"/>
              <a:t>Solvent</a:t>
            </a:r>
            <a:r>
              <a:rPr lang="tr-TR" altLang="tr-TR" dirty="0"/>
              <a:t>–deterjan ve 100</a:t>
            </a:r>
            <a:r>
              <a:rPr lang="tr-TR" altLang="tr-TR" dirty="0">
                <a:sym typeface="Symbol" panose="05050102010706020507" pitchFamily="18" charset="2"/>
              </a:rPr>
              <a:t>C ısıya duyarlı</a:t>
            </a:r>
            <a:endParaRPr lang="tr-TR" altLang="tr-TR" dirty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063751" y="476250"/>
            <a:ext cx="69834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5. Hastalık; Enfeksiyoz Eritem Epidemiyoloji</a:t>
            </a:r>
          </a:p>
        </p:txBody>
      </p:sp>
    </p:spTree>
    <p:extLst>
      <p:ext uri="{BB962C8B-B14F-4D97-AF65-F5344CB8AC3E}">
        <p14:creationId xmlns:p14="http://schemas.microsoft.com/office/powerpoint/2010/main" val="34331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33376"/>
            <a:ext cx="7416800" cy="10080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 sz="3500"/>
              <a:t>                                     </a:t>
            </a:r>
            <a:r>
              <a:rPr lang="tr-TR" altLang="tr-TR" sz="4000">
                <a:latin typeface="Comic Sans MS" pitchFamily="66" charset="0"/>
              </a:rPr>
              <a:t/>
            </a:r>
            <a:br>
              <a:rPr lang="tr-TR" altLang="tr-TR" sz="4000">
                <a:latin typeface="Comic Sans MS" pitchFamily="66" charset="0"/>
              </a:rPr>
            </a:br>
            <a:r>
              <a:rPr lang="tr-TR" altLang="tr-TR" sz="4000">
                <a:latin typeface="Comic Sans MS" pitchFamily="66" charset="0"/>
              </a:rPr>
              <a:t> </a:t>
            </a:r>
            <a:r>
              <a:rPr lang="tr-TR" altLang="tr-TR" sz="4000">
                <a:latin typeface="Arial Unicode MS" pitchFamily="34" charset="-128"/>
              </a:rPr>
              <a:t>Enfeksiyoz Eritem; Patoloji</a:t>
            </a:r>
            <a:r>
              <a:rPr lang="tr-TR" altLang="tr-TR" sz="4000">
                <a:latin typeface="Comic Sans MS" pitchFamily="66" charset="0"/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73238"/>
            <a:ext cx="8424862" cy="467995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tr-TR" altLang="tr-TR" dirty="0">
                <a:latin typeface="Arial Unicode MS" pitchFamily="34" charset="-128"/>
              </a:rPr>
              <a:t>Virüs </a:t>
            </a:r>
            <a:r>
              <a:rPr lang="tr-TR" altLang="tr-TR" dirty="0" err="1">
                <a:latin typeface="Arial Unicode MS" pitchFamily="34" charset="-128"/>
              </a:rPr>
              <a:t>saçılımı</a:t>
            </a:r>
            <a:r>
              <a:rPr lang="tr-TR" altLang="tr-TR" dirty="0">
                <a:latin typeface="Arial Unicode MS" pitchFamily="34" charset="-128"/>
              </a:rPr>
              <a:t>; Virüsün girişinden 1 hafta </a:t>
            </a:r>
          </a:p>
          <a:p>
            <a:pPr>
              <a:buNone/>
              <a:defRPr/>
            </a:pPr>
            <a:r>
              <a:rPr lang="tr-TR" altLang="tr-TR" dirty="0">
                <a:latin typeface="Arial Unicode MS" pitchFamily="34" charset="-128"/>
              </a:rPr>
              <a:t>            sonra boğaz </a:t>
            </a:r>
            <a:r>
              <a:rPr lang="tr-TR" altLang="tr-TR" dirty="0" err="1">
                <a:latin typeface="Arial Unicode MS" pitchFamily="34" charset="-128"/>
              </a:rPr>
              <a:t>sürüntüsü</a:t>
            </a:r>
            <a:r>
              <a:rPr lang="tr-TR" altLang="tr-TR" dirty="0">
                <a:latin typeface="Arial Unicode MS" pitchFamily="34" charset="-128"/>
              </a:rPr>
              <a:t> ve kanda </a:t>
            </a:r>
          </a:p>
          <a:p>
            <a:pPr>
              <a:defRPr/>
            </a:pPr>
            <a:r>
              <a:rPr lang="tr-TR" altLang="tr-TR" dirty="0" err="1">
                <a:latin typeface="Arial Unicode MS" pitchFamily="34" charset="-128"/>
              </a:rPr>
              <a:t>Viremiye</a:t>
            </a:r>
            <a:r>
              <a:rPr lang="tr-TR" altLang="tr-TR" dirty="0">
                <a:latin typeface="Arial Unicode MS" pitchFamily="34" charset="-128"/>
              </a:rPr>
              <a:t> bağlı olarak virüs, döküntüden veya </a:t>
            </a:r>
            <a:r>
              <a:rPr lang="tr-TR" altLang="tr-TR" dirty="0" err="1">
                <a:latin typeface="Arial Unicode MS" pitchFamily="34" charset="-128"/>
              </a:rPr>
              <a:t>artralji</a:t>
            </a:r>
            <a:r>
              <a:rPr lang="tr-TR" altLang="tr-TR" dirty="0">
                <a:latin typeface="Arial Unicode MS" pitchFamily="34" charset="-128"/>
              </a:rPr>
              <a:t> görülmeden önce çok bulaşıcı</a:t>
            </a:r>
          </a:p>
          <a:p>
            <a:pPr>
              <a:defRPr/>
            </a:pPr>
            <a:r>
              <a:rPr lang="tr-TR" altLang="tr-TR" dirty="0">
                <a:latin typeface="Arial Unicode MS" pitchFamily="34" charset="-128"/>
              </a:rPr>
              <a:t>Döküntü biyopsisi; </a:t>
            </a:r>
            <a:r>
              <a:rPr lang="tr-TR" altLang="tr-TR" dirty="0" err="1">
                <a:latin typeface="Arial Unicode MS" pitchFamily="34" charset="-128"/>
              </a:rPr>
              <a:t>epidermisde</a:t>
            </a:r>
            <a:r>
              <a:rPr lang="tr-TR" altLang="tr-TR" dirty="0">
                <a:latin typeface="Arial Unicode MS" pitchFamily="34" charset="-128"/>
              </a:rPr>
              <a:t> ödem, </a:t>
            </a:r>
            <a:r>
              <a:rPr lang="tr-TR" altLang="tr-TR" dirty="0" err="1">
                <a:latin typeface="Arial Unicode MS" pitchFamily="34" charset="-128"/>
              </a:rPr>
              <a:t>epidermis</a:t>
            </a:r>
            <a:r>
              <a:rPr lang="tr-TR" altLang="tr-TR" dirty="0">
                <a:latin typeface="Arial Unicode MS" pitchFamily="34" charset="-128"/>
              </a:rPr>
              <a:t> ve </a:t>
            </a:r>
            <a:r>
              <a:rPr lang="tr-TR" altLang="tr-TR" dirty="0" err="1">
                <a:latin typeface="Arial Unicode MS" pitchFamily="34" charset="-128"/>
              </a:rPr>
              <a:t>dermis</a:t>
            </a:r>
            <a:r>
              <a:rPr lang="tr-TR" altLang="tr-TR" dirty="0">
                <a:latin typeface="Arial Unicode MS" pitchFamily="34" charset="-128"/>
              </a:rPr>
              <a:t> arasında ayrılma bölgeleri, </a:t>
            </a:r>
            <a:r>
              <a:rPr lang="tr-TR" altLang="tr-TR" dirty="0" err="1">
                <a:latin typeface="Arial Unicode MS" pitchFamily="34" charset="-128"/>
              </a:rPr>
              <a:t>perivasküler</a:t>
            </a:r>
            <a:r>
              <a:rPr lang="tr-TR" altLang="tr-TR" dirty="0">
                <a:latin typeface="Arial Unicode MS" pitchFamily="34" charset="-128"/>
              </a:rPr>
              <a:t> </a:t>
            </a:r>
            <a:r>
              <a:rPr lang="tr-TR" altLang="tr-TR" dirty="0" err="1">
                <a:latin typeface="Arial Unicode MS" pitchFamily="34" charset="-128"/>
              </a:rPr>
              <a:t>mononükler</a:t>
            </a:r>
            <a:r>
              <a:rPr lang="tr-TR" altLang="tr-TR" dirty="0">
                <a:latin typeface="Arial Unicode MS" pitchFamily="34" charset="-128"/>
              </a:rPr>
              <a:t> hücre </a:t>
            </a:r>
            <a:r>
              <a:rPr lang="tr-TR" altLang="tr-TR" dirty="0" err="1">
                <a:latin typeface="Arial Unicode MS" pitchFamily="34" charset="-128"/>
              </a:rPr>
              <a:t>infiltrasyonu</a:t>
            </a:r>
            <a:endParaRPr lang="tr-TR" altLang="tr-TR" dirty="0">
              <a:latin typeface="Arial Unicode MS" pitchFamily="34" charset="-128"/>
            </a:endParaRPr>
          </a:p>
          <a:p>
            <a:pPr>
              <a:defRPr/>
            </a:pPr>
            <a:r>
              <a:rPr lang="tr-TR" altLang="tr-TR" dirty="0">
                <a:latin typeface="Arial Unicode MS" pitchFamily="34" charset="-128"/>
              </a:rPr>
              <a:t>Döküntü </a:t>
            </a:r>
            <a:r>
              <a:rPr lang="tr-TR" altLang="tr-TR" dirty="0" err="1">
                <a:latin typeface="Arial Unicode MS" pitchFamily="34" charset="-128"/>
              </a:rPr>
              <a:t>virüsun</a:t>
            </a:r>
            <a:r>
              <a:rPr lang="tr-TR" altLang="tr-TR" dirty="0">
                <a:latin typeface="Arial Unicode MS" pitchFamily="34" charset="-128"/>
              </a:rPr>
              <a:t> </a:t>
            </a:r>
            <a:r>
              <a:rPr lang="tr-TR" altLang="tr-TR" dirty="0" err="1">
                <a:latin typeface="Arial Unicode MS" pitchFamily="34" charset="-128"/>
              </a:rPr>
              <a:t>dermal</a:t>
            </a:r>
            <a:r>
              <a:rPr lang="tr-TR" altLang="tr-TR" dirty="0">
                <a:latin typeface="Arial Unicode MS" pitchFamily="34" charset="-128"/>
              </a:rPr>
              <a:t> </a:t>
            </a:r>
            <a:r>
              <a:rPr lang="tr-TR" altLang="tr-TR" dirty="0" err="1">
                <a:latin typeface="Arial Unicode MS" pitchFamily="34" charset="-128"/>
              </a:rPr>
              <a:t>kapiller</a:t>
            </a:r>
            <a:r>
              <a:rPr lang="tr-TR" altLang="tr-TR" dirty="0">
                <a:latin typeface="Arial Unicode MS" pitchFamily="34" charset="-128"/>
              </a:rPr>
              <a:t>, </a:t>
            </a:r>
            <a:r>
              <a:rPr lang="tr-TR" altLang="tr-TR" dirty="0" err="1">
                <a:latin typeface="Arial Unicode MS" pitchFamily="34" charset="-128"/>
              </a:rPr>
              <a:t>epidermis</a:t>
            </a:r>
            <a:r>
              <a:rPr lang="tr-TR" altLang="tr-TR" dirty="0">
                <a:latin typeface="Arial Unicode MS" pitchFamily="34" charset="-128"/>
              </a:rPr>
              <a:t> ve </a:t>
            </a:r>
            <a:r>
              <a:rPr lang="tr-TR" altLang="tr-TR" dirty="0" err="1">
                <a:latin typeface="Arial Unicode MS" pitchFamily="34" charset="-128"/>
              </a:rPr>
              <a:t>dermise</a:t>
            </a:r>
            <a:r>
              <a:rPr lang="tr-TR" altLang="tr-TR" dirty="0">
                <a:latin typeface="Arial Unicode MS" pitchFamily="34" charset="-128"/>
              </a:rPr>
              <a:t> doğrudan etkisine bağlı, </a:t>
            </a:r>
            <a:r>
              <a:rPr lang="tr-TR" altLang="tr-TR" dirty="0" err="1">
                <a:latin typeface="Arial Unicode MS" pitchFamily="34" charset="-128"/>
              </a:rPr>
              <a:t>immün</a:t>
            </a:r>
            <a:r>
              <a:rPr lang="tr-TR" altLang="tr-TR" dirty="0">
                <a:latin typeface="Arial Unicode MS" pitchFamily="34" charset="-128"/>
              </a:rPr>
              <a:t> kompleks aracılık etmiyor</a:t>
            </a:r>
          </a:p>
          <a:p>
            <a:pPr>
              <a:buNone/>
              <a:defRPr/>
            </a:pPr>
            <a:r>
              <a:rPr lang="tr-TR" altLang="tr-TR" dirty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64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333375"/>
            <a:ext cx="3960812" cy="1366838"/>
          </a:xfrm>
        </p:spPr>
        <p:txBody>
          <a:bodyPr/>
          <a:lstStyle/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5. Hastalık;</a:t>
            </a:r>
            <a:br>
              <a:rPr lang="tr-TR" altLang="tr-TR" sz="3200">
                <a:latin typeface="Comic Sans MS" panose="030F0702030302020204" pitchFamily="66" charset="0"/>
              </a:rPr>
            </a:br>
            <a:r>
              <a:rPr lang="tr-TR" altLang="tr-TR" sz="3200">
                <a:latin typeface="Comic Sans MS" panose="030F0702030302020204" pitchFamily="66" charset="0"/>
              </a:rPr>
              <a:t>Enfeksiyoz Eritem</a:t>
            </a:r>
            <a:endParaRPr lang="tr-TR" altLang="tr-TR" sz="32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2205038"/>
            <a:ext cx="8675688" cy="4464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Tipik enfeksiyonda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döküntü  3 evrede;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</a:t>
            </a:r>
            <a:r>
              <a:rPr lang="tr-TR" altLang="tr-TR">
                <a:solidFill>
                  <a:schemeClr val="tx2"/>
                </a:solidFill>
              </a:rPr>
              <a:t>Birinci evre;</a:t>
            </a:r>
            <a:r>
              <a:rPr lang="tr-TR" altLang="tr-TR"/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Virüsün kazanılmasından 18 gün sonra  yanaklara tipik  eritematöz döküntü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Sokakdan sıcak odaya girer iken yüzdeki döküntü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66"/>
                </a:solidFill>
              </a:rPr>
              <a:t>    belirginleşir (tokat atılmış gibi veya kelebek)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 Döküntü etrafı kabarık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Ağız etrafı kısmen soluk 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tr-TR" altLang="tr-TR">
                <a:solidFill>
                  <a:srgbClr val="000066"/>
                </a:solidFill>
              </a:rPr>
              <a:t>Ayırıcı tanı; Kızıl, Allerji, Kollajen hastalık</a:t>
            </a:r>
          </a:p>
        </p:txBody>
      </p:sp>
    </p:spTree>
    <p:extLst>
      <p:ext uri="{BB962C8B-B14F-4D97-AF65-F5344CB8AC3E}">
        <p14:creationId xmlns:p14="http://schemas.microsoft.com/office/powerpoint/2010/main" val="24467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1142</Words>
  <Application>Microsoft Office PowerPoint</Application>
  <PresentationFormat>Geniş ekran</PresentationFormat>
  <Paragraphs>167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Calibri</vt:lpstr>
      <vt:lpstr>Calibri Light</vt:lpstr>
      <vt:lpstr>Comic Sans MS</vt:lpstr>
      <vt:lpstr>Symbol</vt:lpstr>
      <vt:lpstr>Wingdings</vt:lpstr>
      <vt:lpstr>Office Teması</vt:lpstr>
      <vt:lpstr>Suçiçeği (Varicella)</vt:lpstr>
      <vt:lpstr>Suçiçeği (Varicella)</vt:lpstr>
      <vt:lpstr>ÖNEMİ</vt:lpstr>
      <vt:lpstr>EXANTEM SUBITUM (ROSEOLA INFANTUM) , 6. HASTALIK</vt:lpstr>
      <vt:lpstr>EXANTEM SUBITUM (ROSEOLA INFANTUM) , 6. HASTALIK</vt:lpstr>
      <vt:lpstr>5. HASTALIK (ERYTHEMA INFECTIOSUM)</vt:lpstr>
      <vt:lpstr>PowerPoint Sunusu</vt:lpstr>
      <vt:lpstr>                                       Enfeksiyoz Eritem; Patoloji </vt:lpstr>
      <vt:lpstr>5. Hastalık; Enfeksiyoz Eritem</vt:lpstr>
      <vt:lpstr>  5. Hastalık; Enfeksiyoz Eritem</vt:lpstr>
      <vt:lpstr>5. Hastalık;Enfeksiyoz Eritem  Klinik</vt:lpstr>
      <vt:lpstr>Klinik Tablolar</vt:lpstr>
      <vt:lpstr>Klinik Belirtiler</vt:lpstr>
      <vt:lpstr>PowerPoint Sunusu</vt:lpstr>
      <vt:lpstr>    VARİCELLA-ZOSTER VİRUS</vt:lpstr>
      <vt:lpstr> VARİCELLA-ZOSTER VİRUS</vt:lpstr>
      <vt:lpstr>Döküntü evreleri</vt:lpstr>
      <vt:lpstr> VARİCELLA-ZOSTER VİRUS</vt:lpstr>
      <vt:lpstr>VARİCELLA-ZOSTER VİRUS</vt:lpstr>
      <vt:lpstr> VARİCELLA-ZOSTER VİRUS</vt:lpstr>
      <vt:lpstr> VARİCELLA-ZOSTER VİRUS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Enfeksiyoz Eritem; Patoloji </dc:title>
  <dc:creator>SBO1</dc:creator>
  <cp:lastModifiedBy>SBO1</cp:lastModifiedBy>
  <cp:revision>2</cp:revision>
  <dcterms:created xsi:type="dcterms:W3CDTF">2016-12-05T08:18:32Z</dcterms:created>
  <dcterms:modified xsi:type="dcterms:W3CDTF">2016-12-05T08:19:59Z</dcterms:modified>
</cp:coreProperties>
</file>