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44170986-09EC-44BD-93DE-D972501B98D2}" type="datetimeFigureOut">
              <a:rPr lang="tr-TR" smtClean="0"/>
              <a:t>1.11.2016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34791862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170986-09EC-44BD-93DE-D972501B98D2}" type="datetimeFigureOut">
              <a:rPr lang="tr-TR" smtClean="0"/>
              <a:t>1.11.2016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34987382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170986-09EC-44BD-93DE-D972501B98D2}" type="datetimeFigureOut">
              <a:rPr lang="tr-TR" smtClean="0"/>
              <a:t>1.11.2016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357913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4170986-09EC-44BD-93DE-D972501B98D2}" type="datetimeFigureOut">
              <a:rPr lang="tr-TR" smtClean="0"/>
              <a:t>1.11.2016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28708247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44170986-09EC-44BD-93DE-D972501B98D2}" type="datetimeFigureOut">
              <a:rPr lang="tr-TR" smtClean="0"/>
              <a:t>1.11.2016</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37537290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44170986-09EC-44BD-93DE-D972501B98D2}" type="datetimeFigureOut">
              <a:rPr lang="tr-TR" smtClean="0"/>
              <a:t>1.11.2016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949040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44170986-09EC-44BD-93DE-D972501B98D2}" type="datetimeFigureOut">
              <a:rPr lang="tr-TR" smtClean="0"/>
              <a:t>1.11.2016</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2566450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44170986-09EC-44BD-93DE-D972501B98D2}" type="datetimeFigureOut">
              <a:rPr lang="tr-TR" smtClean="0"/>
              <a:t>1.11.2016</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19713732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4170986-09EC-44BD-93DE-D972501B98D2}" type="datetimeFigureOut">
              <a:rPr lang="tr-TR" smtClean="0"/>
              <a:t>1.11.2016</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10651307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4170986-09EC-44BD-93DE-D972501B98D2}" type="datetimeFigureOut">
              <a:rPr lang="tr-TR" smtClean="0"/>
              <a:t>1.11.2016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19659933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44170986-09EC-44BD-93DE-D972501B98D2}" type="datetimeFigureOut">
              <a:rPr lang="tr-TR" smtClean="0"/>
              <a:t>1.11.2016</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61DAA9B-65CA-43FC-AAA2-46132B4E350A}" type="slidenum">
              <a:rPr lang="tr-TR" smtClean="0"/>
              <a:t>‹#›</a:t>
            </a:fld>
            <a:endParaRPr lang="tr-TR"/>
          </a:p>
        </p:txBody>
      </p:sp>
    </p:spTree>
    <p:extLst>
      <p:ext uri="{BB962C8B-B14F-4D97-AF65-F5344CB8AC3E}">
        <p14:creationId xmlns:p14="http://schemas.microsoft.com/office/powerpoint/2010/main" val="33892845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4170986-09EC-44BD-93DE-D972501B98D2}" type="datetimeFigureOut">
              <a:rPr lang="tr-TR" smtClean="0"/>
              <a:t>1.11.2016</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61DAA9B-65CA-43FC-AAA2-46132B4E350A}" type="slidenum">
              <a:rPr lang="tr-TR" smtClean="0"/>
              <a:t>‹#›</a:t>
            </a:fld>
            <a:endParaRPr lang="tr-TR"/>
          </a:p>
        </p:txBody>
      </p:sp>
    </p:spTree>
    <p:extLst>
      <p:ext uri="{BB962C8B-B14F-4D97-AF65-F5344CB8AC3E}">
        <p14:creationId xmlns:p14="http://schemas.microsoft.com/office/powerpoint/2010/main" val="1185104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http://www.insanmucizesi.com/res/res_im/14b.jpg" TargetMode="External"/><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3.jpeg"/><Relationship Id="rId4" Type="http://schemas.openxmlformats.org/officeDocument/2006/relationships/image" Target="../media/image2.jpe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6.gif"/><Relationship Id="rId2" Type="http://schemas.openxmlformats.org/officeDocument/2006/relationships/image" Target="../media/image15.gif"/><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7.jp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8.jp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9.jp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0.jp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21.jp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23.jpg"/><Relationship Id="rId2" Type="http://schemas.openxmlformats.org/officeDocument/2006/relationships/image" Target="../media/image22.jp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2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4418" name="Rectangle 2"/>
          <p:cNvSpPr>
            <a:spLocks noChangeArrowheads="1"/>
          </p:cNvSpPr>
          <p:nvPr/>
        </p:nvSpPr>
        <p:spPr bwMode="auto">
          <a:xfrm>
            <a:off x="1919537" y="287265"/>
            <a:ext cx="4110037" cy="519113"/>
          </a:xfrm>
          <a:prstGeom prst="rect">
            <a:avLst/>
          </a:prstGeom>
          <a:noFill/>
          <a:ln w="9525" algn="ctr">
            <a:noFill/>
            <a:miter lim="800000"/>
            <a:headEnd/>
            <a:tailEnd/>
          </a:ln>
          <a:effectLst/>
        </p:spPr>
        <p:txBody>
          <a:bodyPr>
            <a:spAutoFit/>
          </a:bodyPr>
          <a:lstStyle/>
          <a:p>
            <a:pPr marL="342900" indent="-342900">
              <a:spcBef>
                <a:spcPct val="50000"/>
              </a:spcBef>
              <a:defRPr/>
            </a:pPr>
            <a:r>
              <a:rPr lang="tr-TR" sz="2800" b="1" dirty="0">
                <a:solidFill>
                  <a:srgbClr val="FF9900"/>
                </a:solidFill>
                <a:effectLst>
                  <a:outerShdw blurRad="38100" dist="38100" dir="2700000" algn="tl">
                    <a:srgbClr val="000000"/>
                  </a:outerShdw>
                </a:effectLst>
                <a:latin typeface="Arial" pitchFamily="34" charset="0"/>
              </a:rPr>
              <a:t>Kan Basıncı</a:t>
            </a:r>
          </a:p>
        </p:txBody>
      </p:sp>
      <p:sp>
        <p:nvSpPr>
          <p:cNvPr id="36867" name="Rectangle 4"/>
          <p:cNvSpPr>
            <a:spLocks noChangeArrowheads="1"/>
          </p:cNvSpPr>
          <p:nvPr/>
        </p:nvSpPr>
        <p:spPr bwMode="auto">
          <a:xfrm>
            <a:off x="2166939" y="1357313"/>
            <a:ext cx="7240587" cy="488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spAutoFit/>
          </a:bodyPr>
          <a:lstStyle>
            <a:lvl1pPr marL="342900" indent="-342900"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spcBef>
                <a:spcPct val="20000"/>
              </a:spcBef>
              <a:buFont typeface="Wingdings" pitchFamily="2" charset="2"/>
              <a:buNone/>
            </a:pPr>
            <a:r>
              <a:rPr lang="tr-TR" altLang="tr-TR" sz="2600" b="1">
                <a:solidFill>
                  <a:srgbClr val="00FF00"/>
                </a:solidFill>
                <a:latin typeface="Arial" pitchFamily="34" charset="0"/>
              </a:rPr>
              <a:t>Kanın Damarda Hareketini Sağlayan Etkenler</a:t>
            </a:r>
          </a:p>
        </p:txBody>
      </p:sp>
      <p:sp>
        <p:nvSpPr>
          <p:cNvPr id="36868" name="Text Box 5"/>
          <p:cNvSpPr txBox="1">
            <a:spLocks noChangeArrowheads="1"/>
          </p:cNvSpPr>
          <p:nvPr/>
        </p:nvSpPr>
        <p:spPr bwMode="auto">
          <a:xfrm>
            <a:off x="1841500" y="2500314"/>
            <a:ext cx="8826500" cy="157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spcBef>
                <a:spcPct val="20000"/>
              </a:spcBef>
              <a:buFont typeface="Wingdings" pitchFamily="2" charset="2"/>
              <a:buNone/>
            </a:pPr>
            <a:r>
              <a:rPr lang="tr-TR" altLang="tr-TR" sz="2400" b="1" dirty="0">
                <a:latin typeface="Arial" pitchFamily="34" charset="0"/>
              </a:rPr>
              <a:t>      Kan, atardamarda kan basıncı nedeniyle hızlı hareket eder. Atar-damarların kanı boğum </a:t>
            </a:r>
            <a:r>
              <a:rPr lang="tr-TR" altLang="tr-TR" sz="2400" b="1" dirty="0" err="1">
                <a:latin typeface="Arial" pitchFamily="34" charset="0"/>
              </a:rPr>
              <a:t>boğum</a:t>
            </a:r>
            <a:r>
              <a:rPr lang="tr-TR" altLang="tr-TR" sz="2400" b="1" dirty="0">
                <a:latin typeface="Arial" pitchFamily="34" charset="0"/>
              </a:rPr>
              <a:t> ileriye yani organlara doğru itmesi </a:t>
            </a:r>
            <a:r>
              <a:rPr lang="tr-TR" altLang="tr-TR" sz="2400" b="1" dirty="0">
                <a:solidFill>
                  <a:srgbClr val="FF0000"/>
                </a:solidFill>
                <a:latin typeface="Arial" pitchFamily="34" charset="0"/>
              </a:rPr>
              <a:t>nabız dalgaları</a:t>
            </a:r>
            <a:r>
              <a:rPr lang="tr-TR" altLang="tr-TR" sz="2400" b="1" dirty="0">
                <a:latin typeface="Arial" pitchFamily="34" charset="0"/>
              </a:rPr>
              <a:t>nın doğmasına sebep olur. </a:t>
            </a:r>
          </a:p>
        </p:txBody>
      </p:sp>
    </p:spTree>
    <p:extLst>
      <p:ext uri="{BB962C8B-B14F-4D97-AF65-F5344CB8AC3E}">
        <p14:creationId xmlns:p14="http://schemas.microsoft.com/office/powerpoint/2010/main" val="109360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62" name="Rectangle 2"/>
          <p:cNvSpPr>
            <a:spLocks noChangeArrowheads="1"/>
          </p:cNvSpPr>
          <p:nvPr/>
        </p:nvSpPr>
        <p:spPr bwMode="auto">
          <a:xfrm>
            <a:off x="1776413" y="0"/>
            <a:ext cx="4984750" cy="641350"/>
          </a:xfrm>
          <a:prstGeom prst="rect">
            <a:avLst/>
          </a:prstGeom>
          <a:noFill/>
          <a:ln w="9525" algn="ctr">
            <a:noFill/>
            <a:miter lim="800000"/>
            <a:headEnd/>
            <a:tailEnd/>
          </a:ln>
          <a:effectLst/>
        </p:spPr>
        <p:txBody>
          <a:bodyPr>
            <a:spAutoFit/>
          </a:bodyPr>
          <a:lstStyle/>
          <a:p>
            <a:pPr marL="342900" indent="-342900">
              <a:spcBef>
                <a:spcPct val="50000"/>
              </a:spcBef>
              <a:defRPr/>
            </a:pPr>
            <a:r>
              <a:rPr lang="tr-TR" sz="3600" b="1" dirty="0">
                <a:solidFill>
                  <a:srgbClr val="FF9900"/>
                </a:solidFill>
                <a:effectLst>
                  <a:outerShdw blurRad="38100" dist="38100" dir="2700000" algn="tl">
                    <a:srgbClr val="000000"/>
                  </a:outerShdw>
                </a:effectLst>
                <a:latin typeface="Arial" pitchFamily="34" charset="0"/>
              </a:rPr>
              <a:t>Kanın Pıhtılaşması</a:t>
            </a:r>
          </a:p>
        </p:txBody>
      </p:sp>
      <p:pic>
        <p:nvPicPr>
          <p:cNvPr id="43011" name="Picture 3" descr="deri"/>
          <p:cNvPicPr>
            <a:picLocks noChangeAspect="1" noChangeArrowheads="1"/>
          </p:cNvPicPr>
          <p:nvPr/>
        </p:nvPicPr>
        <p:blipFill>
          <a:blip r:embed="rId2">
            <a:extLst>
              <a:ext uri="{28A0092B-C50C-407E-A947-70E740481C1C}">
                <a14:useLocalDpi xmlns:a14="http://schemas.microsoft.com/office/drawing/2010/main" val="0"/>
              </a:ext>
            </a:extLst>
          </a:blip>
          <a:srcRect l="7236" r="10728" b="7253"/>
          <a:stretch>
            <a:fillRect/>
          </a:stretch>
        </p:blipFill>
        <p:spPr bwMode="auto">
          <a:xfrm>
            <a:off x="1776414" y="836614"/>
            <a:ext cx="3348037" cy="5400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Rectangle 4"/>
          <p:cNvSpPr>
            <a:spLocks noChangeArrowheads="1"/>
          </p:cNvSpPr>
          <p:nvPr/>
        </p:nvSpPr>
        <p:spPr bwMode="auto">
          <a:xfrm>
            <a:off x="5364164" y="586930"/>
            <a:ext cx="5119687" cy="60016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r>
              <a:rPr lang="tr-TR" altLang="tr-TR" sz="2400" b="1" dirty="0">
                <a:solidFill>
                  <a:srgbClr val="002060"/>
                </a:solidFill>
                <a:latin typeface="Arial" pitchFamily="34" charset="0"/>
              </a:rPr>
              <a:t>Kan damarlarının kesilmesi ya da zedelenmesiyle </a:t>
            </a:r>
            <a:r>
              <a:rPr lang="tr-TR" altLang="tr-TR" sz="2400" b="1" dirty="0" err="1">
                <a:solidFill>
                  <a:srgbClr val="002060"/>
                </a:solidFill>
                <a:latin typeface="Arial" pitchFamily="34" charset="0"/>
              </a:rPr>
              <a:t>pıhtılaşrna</a:t>
            </a:r>
            <a:r>
              <a:rPr lang="tr-TR" altLang="tr-TR" sz="2400" b="1" dirty="0">
                <a:solidFill>
                  <a:srgbClr val="002060"/>
                </a:solidFill>
                <a:latin typeface="Arial" pitchFamily="34" charset="0"/>
              </a:rPr>
              <a:t> olayı başlar. </a:t>
            </a:r>
          </a:p>
          <a:p>
            <a:pPr algn="just" eaLnBrk="1" hangingPunct="1"/>
            <a:r>
              <a:rPr lang="tr-TR" altLang="tr-TR" sz="2400" b="1" dirty="0">
                <a:solidFill>
                  <a:srgbClr val="002060"/>
                </a:solidFill>
                <a:latin typeface="Arial" pitchFamily="34" charset="0"/>
              </a:rPr>
              <a:t>Kesilme ve zedelenme sonucu damarlardaki </a:t>
            </a:r>
            <a:r>
              <a:rPr lang="tr-TR" altLang="tr-TR" sz="2400" b="1" dirty="0" err="1">
                <a:solidFill>
                  <a:srgbClr val="FF0000"/>
                </a:solidFill>
                <a:latin typeface="Arial" pitchFamily="34" charset="0"/>
              </a:rPr>
              <a:t>trombositler</a:t>
            </a:r>
            <a:r>
              <a:rPr lang="tr-TR" altLang="tr-TR" sz="2400" b="1" dirty="0">
                <a:solidFill>
                  <a:srgbClr val="002060"/>
                </a:solidFill>
                <a:latin typeface="Arial" pitchFamily="34" charset="0"/>
              </a:rPr>
              <a:t> çok ince yapılar olduğu için kolayca </a:t>
            </a:r>
            <a:r>
              <a:rPr lang="tr-TR" altLang="tr-TR" sz="2400" b="1" dirty="0">
                <a:solidFill>
                  <a:srgbClr val="FF0000"/>
                </a:solidFill>
                <a:latin typeface="Arial" pitchFamily="34" charset="0"/>
              </a:rPr>
              <a:t>parçalanırlar</a:t>
            </a:r>
            <a:r>
              <a:rPr lang="tr-TR" altLang="tr-TR" sz="2400" b="1" dirty="0">
                <a:solidFill>
                  <a:srgbClr val="002060"/>
                </a:solidFill>
                <a:latin typeface="Arial" pitchFamily="34" charset="0"/>
              </a:rPr>
              <a:t>. </a:t>
            </a:r>
          </a:p>
          <a:p>
            <a:pPr algn="just" eaLnBrk="1" hangingPunct="1"/>
            <a:r>
              <a:rPr lang="tr-TR" altLang="tr-TR" sz="2400" b="1" dirty="0">
                <a:solidFill>
                  <a:srgbClr val="002060"/>
                </a:solidFill>
                <a:latin typeface="Arial" pitchFamily="34" charset="0"/>
              </a:rPr>
              <a:t>Böylece </a:t>
            </a:r>
            <a:r>
              <a:rPr lang="tr-TR" altLang="tr-TR" sz="2400" b="1" dirty="0" err="1">
                <a:solidFill>
                  <a:srgbClr val="FF0000"/>
                </a:solidFill>
                <a:latin typeface="Arial" pitchFamily="34" charset="0"/>
              </a:rPr>
              <a:t>protrombinaz</a:t>
            </a:r>
            <a:r>
              <a:rPr lang="tr-TR" altLang="tr-TR" sz="2400" b="1" dirty="0">
                <a:solidFill>
                  <a:srgbClr val="FF0000"/>
                </a:solidFill>
                <a:latin typeface="Arial" pitchFamily="34" charset="0"/>
              </a:rPr>
              <a:t> enzimi</a:t>
            </a:r>
            <a:r>
              <a:rPr lang="tr-TR" altLang="tr-TR" sz="2400" b="1" dirty="0">
                <a:solidFill>
                  <a:srgbClr val="002060"/>
                </a:solidFill>
                <a:latin typeface="Arial" pitchFamily="34" charset="0"/>
              </a:rPr>
              <a:t> oluşur. </a:t>
            </a:r>
          </a:p>
          <a:p>
            <a:pPr algn="just" eaLnBrk="1" hangingPunct="1"/>
            <a:r>
              <a:rPr lang="tr-TR" altLang="tr-TR" sz="2400" b="1" dirty="0">
                <a:solidFill>
                  <a:srgbClr val="002060"/>
                </a:solidFill>
                <a:latin typeface="Arial" pitchFamily="34" charset="0"/>
              </a:rPr>
              <a:t>Bu enzim, karaciğer tarafından salgılanan  kan plazmasında bulunan </a:t>
            </a:r>
            <a:r>
              <a:rPr lang="tr-TR" altLang="tr-TR" sz="2400" b="1" dirty="0" err="1">
                <a:solidFill>
                  <a:srgbClr val="002060"/>
                </a:solidFill>
                <a:latin typeface="Arial" pitchFamily="34" charset="0"/>
              </a:rPr>
              <a:t>protrombini</a:t>
            </a:r>
            <a:r>
              <a:rPr lang="tr-TR" altLang="tr-TR" sz="2400" b="1" dirty="0">
                <a:solidFill>
                  <a:srgbClr val="002060"/>
                </a:solidFill>
                <a:latin typeface="Arial" pitchFamily="34" charset="0"/>
              </a:rPr>
              <a:t> </a:t>
            </a:r>
            <a:r>
              <a:rPr lang="tr-TR" altLang="tr-TR" sz="2400" b="1" dirty="0" err="1">
                <a:solidFill>
                  <a:srgbClr val="002060"/>
                </a:solidFill>
                <a:latin typeface="Arial" pitchFamily="34" charset="0"/>
              </a:rPr>
              <a:t>trombine</a:t>
            </a:r>
            <a:r>
              <a:rPr lang="tr-TR" altLang="tr-TR" sz="2400" b="1" dirty="0">
                <a:solidFill>
                  <a:srgbClr val="002060"/>
                </a:solidFill>
                <a:latin typeface="Arial" pitchFamily="34" charset="0"/>
              </a:rPr>
              <a:t> dönüştürür. </a:t>
            </a:r>
          </a:p>
          <a:p>
            <a:pPr algn="just" eaLnBrk="1" hangingPunct="1"/>
            <a:r>
              <a:rPr lang="tr-TR" altLang="tr-TR" sz="2400" b="1" dirty="0">
                <a:solidFill>
                  <a:srgbClr val="002060"/>
                </a:solidFill>
                <a:latin typeface="Arial" pitchFamily="34" charset="0"/>
              </a:rPr>
              <a:t>Bu olay K vitamini kalsiyum iyonları ve havadaki oksijenin etkisiyle olur. </a:t>
            </a:r>
          </a:p>
        </p:txBody>
      </p:sp>
    </p:spTree>
    <p:extLst>
      <p:ext uri="{BB962C8B-B14F-4D97-AF65-F5344CB8AC3E}">
        <p14:creationId xmlns:p14="http://schemas.microsoft.com/office/powerpoint/2010/main" val="12425352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ChangeArrowheads="1"/>
          </p:cNvSpPr>
          <p:nvPr/>
        </p:nvSpPr>
        <p:spPr bwMode="auto">
          <a:xfrm>
            <a:off x="6081714" y="2214006"/>
            <a:ext cx="4586287" cy="37856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square"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r>
              <a:rPr lang="tr-TR" altLang="tr-TR" sz="2400" dirty="0">
                <a:solidFill>
                  <a:srgbClr val="002060"/>
                </a:solidFill>
                <a:latin typeface="Geneva"/>
              </a:rPr>
              <a:t>Damarda bir zedelenme oluştuğunda </a:t>
            </a:r>
            <a:r>
              <a:rPr lang="tr-TR" altLang="tr-TR" sz="2400" dirty="0" err="1">
                <a:solidFill>
                  <a:srgbClr val="002060"/>
                </a:solidFill>
                <a:latin typeface="Geneva"/>
              </a:rPr>
              <a:t>trombosit</a:t>
            </a:r>
            <a:r>
              <a:rPr lang="tr-TR" altLang="tr-TR" sz="2400" dirty="0">
                <a:solidFill>
                  <a:srgbClr val="002060"/>
                </a:solidFill>
                <a:latin typeface="Geneva"/>
              </a:rPr>
              <a:t> adı verilen partiküller kanın vücuttan dışarı akmasını engellemek için bir dizi reaksiyon başlatan kimyasallar salgılarlar. </a:t>
            </a:r>
          </a:p>
          <a:p>
            <a:pPr eaLnBrk="1" hangingPunct="1"/>
            <a:r>
              <a:rPr lang="tr-TR" altLang="tr-TR" sz="2400" dirty="0">
                <a:solidFill>
                  <a:srgbClr val="002060"/>
                </a:solidFill>
                <a:latin typeface="Geneva"/>
              </a:rPr>
              <a:t>Bu reaksiyonlardan bir tanesi, kan hücrelerinin ve plazmanın yolunu kesecek bir ağ meydana getiren fibrinin üretilmesidir. </a:t>
            </a:r>
            <a:endParaRPr lang="tr-TR" altLang="tr-TR" sz="2400" dirty="0">
              <a:solidFill>
                <a:srgbClr val="002060"/>
              </a:solidFill>
              <a:latin typeface="Arial" pitchFamily="34" charset="0"/>
            </a:endParaRPr>
          </a:p>
        </p:txBody>
      </p:sp>
      <p:pic>
        <p:nvPicPr>
          <p:cNvPr id="44035" name="Picture 3" descr="kan4"/>
          <p:cNvPicPr>
            <a:picLocks noChangeAspect="1" noChangeArrowheads="1"/>
          </p:cNvPicPr>
          <p:nvPr/>
        </p:nvPicPr>
        <p:blipFill>
          <a:blip r:embed="rId2">
            <a:extLst>
              <a:ext uri="{28A0092B-C50C-407E-A947-70E740481C1C}">
                <a14:useLocalDpi xmlns:a14="http://schemas.microsoft.com/office/drawing/2010/main" val="0"/>
              </a:ext>
            </a:extLst>
          </a:blip>
          <a:srcRect l="4820" t="3024" r="5141" b="8958"/>
          <a:stretch>
            <a:fillRect/>
          </a:stretch>
        </p:blipFill>
        <p:spPr bwMode="auto">
          <a:xfrm>
            <a:off x="1590675" y="1844676"/>
            <a:ext cx="4438650" cy="4824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36" name="Rectangle 4"/>
          <p:cNvSpPr>
            <a:spLocks noChangeArrowheads="1"/>
          </p:cNvSpPr>
          <p:nvPr/>
        </p:nvSpPr>
        <p:spPr bwMode="auto">
          <a:xfrm>
            <a:off x="1649413" y="42774"/>
            <a:ext cx="8759825"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spcBef>
                <a:spcPct val="20000"/>
              </a:spcBef>
              <a:buFont typeface="Wingdings" pitchFamily="2" charset="2"/>
              <a:buNone/>
            </a:pPr>
            <a:r>
              <a:rPr lang="tr-TR" altLang="tr-TR" sz="2400" b="1" dirty="0" err="1">
                <a:solidFill>
                  <a:srgbClr val="FF0000"/>
                </a:solidFill>
                <a:latin typeface="Arial" pitchFamily="34" charset="0"/>
              </a:rPr>
              <a:t>Trombin</a:t>
            </a:r>
            <a:r>
              <a:rPr lang="tr-TR" altLang="tr-TR" sz="2400" b="1" dirty="0">
                <a:solidFill>
                  <a:srgbClr val="FF0000"/>
                </a:solidFill>
                <a:latin typeface="Arial" pitchFamily="34" charset="0"/>
              </a:rPr>
              <a:t> kan plazmasında çözünmüş fibrinojeni fibrine dönüştürür. Fibrin lifleri ağ şeklinde çökerken, kan hücrelerini de arasına alarak pıhtı oluşturur. Pıhtı kesilen damarı tıkaç gibi tıkayarak kanamayı durdurur</a:t>
            </a:r>
          </a:p>
        </p:txBody>
      </p:sp>
    </p:spTree>
    <p:extLst>
      <p:ext uri="{BB962C8B-B14F-4D97-AF65-F5344CB8AC3E}">
        <p14:creationId xmlns:p14="http://schemas.microsoft.com/office/powerpoint/2010/main" val="35545433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050" name="Object 3"/>
          <p:cNvGraphicFramePr>
            <a:graphicFrameLocks noGrp="1" noChangeAspect="1"/>
          </p:cNvGraphicFramePr>
          <p:nvPr>
            <p:ph idx="1"/>
            <p:extLst/>
          </p:nvPr>
        </p:nvGraphicFramePr>
        <p:xfrm>
          <a:off x="2207569" y="1556792"/>
          <a:ext cx="7189349" cy="4032448"/>
        </p:xfrm>
        <a:graphic>
          <a:graphicData uri="http://schemas.openxmlformats.org/presentationml/2006/ole">
            <mc:AlternateContent xmlns:mc="http://schemas.openxmlformats.org/markup-compatibility/2006">
              <mc:Choice xmlns:v="urn:schemas-microsoft-com:vml" Requires="v">
                <p:oleObj spid="_x0000_s1026" name="Bit Eşlem Resmi" r:id="rId3" imgW="5552381" imgH="3115110" progId="Paint.Picture">
                  <p:embed/>
                </p:oleObj>
              </mc:Choice>
              <mc:Fallback>
                <p:oleObj name="Bit Eşlem Resmi" r:id="rId3" imgW="5552381" imgH="3115110" progId="Paint.Picture">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07569" y="1556792"/>
                        <a:ext cx="7189349" cy="4032448"/>
                      </a:xfrm>
                      <a:prstGeom prst="rect">
                        <a:avLst/>
                      </a:prstGeom>
                      <a:noFill/>
                      <a:ln>
                        <a:noFill/>
                      </a:ln>
                      <a:effectLst/>
                      <a:extLst/>
                    </p:spPr>
                  </p:pic>
                </p:oleObj>
              </mc:Fallback>
            </mc:AlternateContent>
          </a:graphicData>
        </a:graphic>
      </p:graphicFrame>
      <p:sp>
        <p:nvSpPr>
          <p:cNvPr id="3" name="Rectangle 2"/>
          <p:cNvSpPr>
            <a:spLocks noChangeArrowheads="1"/>
          </p:cNvSpPr>
          <p:nvPr/>
        </p:nvSpPr>
        <p:spPr bwMode="auto">
          <a:xfrm>
            <a:off x="2452689" y="246063"/>
            <a:ext cx="7215187" cy="492125"/>
          </a:xfrm>
          <a:prstGeom prst="rect">
            <a:avLst/>
          </a:prstGeom>
          <a:noFill/>
          <a:ln w="9525" algn="ctr">
            <a:noFill/>
            <a:miter lim="800000"/>
            <a:headEnd/>
            <a:tailEnd/>
          </a:ln>
          <a:effectLst/>
        </p:spPr>
        <p:txBody>
          <a:bodyPr>
            <a:spAutoFit/>
          </a:bodyPr>
          <a:lstStyle/>
          <a:p>
            <a:pPr marL="342900" indent="-342900" algn="ctr">
              <a:defRPr/>
            </a:pPr>
            <a:r>
              <a:rPr lang="tr-TR" sz="2600" b="1" dirty="0">
                <a:solidFill>
                  <a:srgbClr val="00FF00"/>
                </a:solidFill>
                <a:effectLst>
                  <a:outerShdw blurRad="38100" dist="38100" dir="2700000" algn="tl">
                    <a:srgbClr val="000000"/>
                  </a:outerShdw>
                </a:effectLst>
                <a:latin typeface="Arial" pitchFamily="34" charset="0"/>
              </a:rPr>
              <a:t>Kolesterolün tıkamakta olduğu kan damarı</a:t>
            </a:r>
          </a:p>
        </p:txBody>
      </p:sp>
    </p:spTree>
    <p:extLst>
      <p:ext uri="{BB962C8B-B14F-4D97-AF65-F5344CB8AC3E}">
        <p14:creationId xmlns:p14="http://schemas.microsoft.com/office/powerpoint/2010/main" val="164588341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a:t>DOLAŞIM SİSTEMİ HASTALIKLARI</a:t>
            </a:r>
          </a:p>
        </p:txBody>
      </p:sp>
    </p:spTree>
    <p:extLst>
      <p:ext uri="{BB962C8B-B14F-4D97-AF65-F5344CB8AC3E}">
        <p14:creationId xmlns:p14="http://schemas.microsoft.com/office/powerpoint/2010/main" val="21812474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Rot="1" noChangeArrowheads="1"/>
          </p:cNvSpPr>
          <p:nvPr>
            <p:ph type="title"/>
          </p:nvPr>
        </p:nvSpPr>
        <p:spPr>
          <a:xfrm>
            <a:off x="1775520" y="188640"/>
            <a:ext cx="8229600" cy="1143000"/>
          </a:xfrm>
        </p:spPr>
        <p:txBody>
          <a:bodyPr rtlCol="0">
            <a:normAutofit fontScale="90000"/>
          </a:bodyPr>
          <a:lstStyle/>
          <a:p>
            <a:pPr defTabSz="457207">
              <a:defRPr/>
            </a:pPr>
            <a:r>
              <a:rPr lang="tr-TR" altLang="tr-TR" sz="2800" b="1" dirty="0">
                <a:solidFill>
                  <a:srgbClr val="002060"/>
                </a:solidFill>
              </a:rPr>
              <a:t>KALP YETMEZLİKLERİ: </a:t>
            </a:r>
            <a:r>
              <a:rPr lang="tr-TR" altLang="tr-TR" sz="2800" dirty="0"/>
              <a:t>Kalbe gelen kanı kalbin tekrar dokulara ihtiyacı olduğu miktarda iletememesi durumudur</a:t>
            </a:r>
            <a:r>
              <a:rPr lang="tr-TR" altLang="tr-TR" sz="4000" dirty="0"/>
              <a:t>.</a:t>
            </a:r>
          </a:p>
        </p:txBody>
      </p:sp>
      <p:sp>
        <p:nvSpPr>
          <p:cNvPr id="26627" name="Rectangle 3"/>
          <p:cNvSpPr>
            <a:spLocks noGrp="1" noRot="1" noChangeArrowheads="1"/>
          </p:cNvSpPr>
          <p:nvPr>
            <p:ph idx="1"/>
          </p:nvPr>
        </p:nvSpPr>
        <p:spPr>
          <a:xfrm>
            <a:off x="1524000" y="1556793"/>
            <a:ext cx="8686800" cy="4525963"/>
          </a:xfrm>
        </p:spPr>
        <p:txBody>
          <a:bodyPr rtlCol="0">
            <a:normAutofit/>
          </a:bodyPr>
          <a:lstStyle/>
          <a:p>
            <a:pPr marL="342906" indent="-342906" defTabSz="457207">
              <a:buClr>
                <a:schemeClr val="bg2">
                  <a:lumMod val="40000"/>
                  <a:lumOff val="60000"/>
                </a:schemeClr>
              </a:buClr>
              <a:buFont typeface="Wingdings 3" charset="2"/>
              <a:buChar char=""/>
              <a:defRPr/>
            </a:pPr>
            <a:r>
              <a:rPr lang="tr-TR" altLang="tr-TR" dirty="0">
                <a:solidFill>
                  <a:srgbClr val="FF0000"/>
                </a:solidFill>
              </a:rPr>
              <a:t>SOL KALP YETMEZLİĞİ(Akut)</a:t>
            </a:r>
          </a:p>
          <a:p>
            <a:pPr marL="342906" indent="-342906" defTabSz="457207">
              <a:buClr>
                <a:schemeClr val="bg2">
                  <a:lumMod val="40000"/>
                  <a:lumOff val="60000"/>
                </a:schemeClr>
              </a:buClr>
              <a:buFont typeface="Wingdings 3" charset="2"/>
              <a:buChar char=""/>
              <a:defRPr/>
            </a:pPr>
            <a:r>
              <a:rPr lang="tr-TR" altLang="tr-TR" dirty="0"/>
              <a:t>Sol </a:t>
            </a:r>
            <a:r>
              <a:rPr lang="tr-TR" altLang="tr-TR" dirty="0" err="1"/>
              <a:t>ventrikül</a:t>
            </a:r>
            <a:r>
              <a:rPr lang="tr-TR" altLang="tr-TR" dirty="0"/>
              <a:t>, </a:t>
            </a:r>
            <a:r>
              <a:rPr lang="tr-TR" altLang="tr-TR" dirty="0" err="1"/>
              <a:t>arterial</a:t>
            </a:r>
            <a:r>
              <a:rPr lang="tr-TR" altLang="tr-TR" dirty="0"/>
              <a:t> kanı kullanılmak üzere vücuda gönderir. </a:t>
            </a:r>
            <a:r>
              <a:rPr lang="tr-TR" altLang="tr-TR" dirty="0">
                <a:solidFill>
                  <a:srgbClr val="002060"/>
                </a:solidFill>
              </a:rPr>
              <a:t>Sol </a:t>
            </a:r>
            <a:r>
              <a:rPr lang="tr-TR" altLang="tr-TR" dirty="0" err="1">
                <a:solidFill>
                  <a:srgbClr val="002060"/>
                </a:solidFill>
              </a:rPr>
              <a:t>ventrikülün</a:t>
            </a:r>
            <a:r>
              <a:rPr lang="tr-TR" altLang="tr-TR" dirty="0">
                <a:solidFill>
                  <a:srgbClr val="002060"/>
                </a:solidFill>
              </a:rPr>
              <a:t> bu görevi yerine getirememesi haline  denir</a:t>
            </a:r>
            <a:r>
              <a:rPr lang="tr-TR" altLang="tr-TR" dirty="0"/>
              <a:t>.</a:t>
            </a:r>
          </a:p>
          <a:p>
            <a:pPr marL="342906" indent="-342906"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err="1">
                <a:solidFill>
                  <a:srgbClr val="00B050"/>
                </a:solidFill>
              </a:rPr>
              <a:t>Etyoloji</a:t>
            </a:r>
            <a:r>
              <a:rPr lang="tr-TR" altLang="tr-TR" dirty="0">
                <a:solidFill>
                  <a:srgbClr val="00B050"/>
                </a:solidFill>
              </a:rPr>
              <a:t>: </a:t>
            </a:r>
            <a:r>
              <a:rPr lang="tr-TR" altLang="tr-TR" dirty="0" err="1"/>
              <a:t>Romatizmal</a:t>
            </a:r>
            <a:r>
              <a:rPr lang="tr-TR" altLang="tr-TR" dirty="0"/>
              <a:t> kalp hastalıkları, Aort yetmezliği, </a:t>
            </a:r>
            <a:r>
              <a:rPr lang="tr-TR" altLang="tr-TR" dirty="0" err="1"/>
              <a:t>Aor</a:t>
            </a:r>
            <a:r>
              <a:rPr lang="tr-TR" altLang="tr-TR" dirty="0"/>
              <a:t> </a:t>
            </a:r>
            <a:r>
              <a:rPr lang="tr-TR" altLang="tr-TR" dirty="0" err="1"/>
              <a:t>stenozu</a:t>
            </a:r>
            <a:r>
              <a:rPr lang="tr-TR" altLang="tr-TR" dirty="0"/>
              <a:t>(aort ağzının darlığı), Mitral kapak yetmezliği(tam olarak kapanamayan kapak nedeniyle kan sol </a:t>
            </a:r>
            <a:r>
              <a:rPr lang="tr-TR" altLang="tr-TR" dirty="0" err="1"/>
              <a:t>ventrüküle</a:t>
            </a:r>
            <a:r>
              <a:rPr lang="tr-TR" altLang="tr-TR" dirty="0"/>
              <a:t> göllenir.) veya koroner arter tıkanıklığı</a:t>
            </a:r>
          </a:p>
        </p:txBody>
      </p:sp>
    </p:spTree>
    <p:extLst>
      <p:ext uri="{BB962C8B-B14F-4D97-AF65-F5344CB8AC3E}">
        <p14:creationId xmlns:p14="http://schemas.microsoft.com/office/powerpoint/2010/main" val="4578037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Rot="1" noChangeArrowheads="1"/>
          </p:cNvSpPr>
          <p:nvPr>
            <p:ph type="title"/>
          </p:nvPr>
        </p:nvSpPr>
        <p:spPr/>
        <p:txBody>
          <a:bodyPr/>
          <a:lstStyle/>
          <a:p>
            <a:endParaRPr lang="tr-TR" altLang="tr-TR"/>
          </a:p>
        </p:txBody>
      </p:sp>
      <p:sp>
        <p:nvSpPr>
          <p:cNvPr id="27651" name="Rectangle 3"/>
          <p:cNvSpPr>
            <a:spLocks noGrp="1" noRot="1" noChangeArrowheads="1"/>
          </p:cNvSpPr>
          <p:nvPr>
            <p:ph idx="1"/>
          </p:nvPr>
        </p:nvSpPr>
        <p:spPr>
          <a:xfrm>
            <a:off x="1981200" y="404813"/>
            <a:ext cx="8229600" cy="5721350"/>
          </a:xfrm>
        </p:spPr>
        <p:txBody>
          <a:bodyPr rtlCol="0">
            <a:normAutofit/>
          </a:bodyPr>
          <a:lstStyle/>
          <a:p>
            <a:pPr marL="342906" indent="-342906" algn="just" defTabSz="457207">
              <a:buClr>
                <a:schemeClr val="bg2">
                  <a:lumMod val="40000"/>
                  <a:lumOff val="60000"/>
                </a:schemeClr>
              </a:buClr>
              <a:buFont typeface="Wingdings 3" charset="2"/>
              <a:buChar char=""/>
              <a:defRPr/>
            </a:pPr>
            <a:r>
              <a:rPr lang="tr-TR" altLang="tr-TR" dirty="0">
                <a:solidFill>
                  <a:srgbClr val="FF0000"/>
                </a:solidFill>
              </a:rPr>
              <a:t>Belirti ve Bulgular</a:t>
            </a:r>
            <a:r>
              <a:rPr lang="tr-TR" altLang="tr-TR" dirty="0"/>
              <a:t>: </a:t>
            </a:r>
            <a:r>
              <a:rPr lang="tr-TR" altLang="tr-TR" dirty="0" err="1"/>
              <a:t>Dispne</a:t>
            </a:r>
            <a:r>
              <a:rPr lang="tr-TR" altLang="tr-TR" dirty="0"/>
              <a:t>(nefes darlığı) hastalığının ilk </a:t>
            </a:r>
            <a:r>
              <a:rPr lang="tr-TR" altLang="tr-TR" dirty="0" err="1"/>
              <a:t>bulgusudur.Ortopne</a:t>
            </a:r>
            <a:r>
              <a:rPr lang="tr-TR" altLang="tr-TR" dirty="0"/>
              <a:t>, Yorgunluk, kuru </a:t>
            </a:r>
            <a:r>
              <a:rPr lang="tr-TR" altLang="tr-TR" dirty="0" err="1"/>
              <a:t>öksürük,Akciğer</a:t>
            </a:r>
            <a:r>
              <a:rPr lang="tr-TR" altLang="tr-TR" dirty="0"/>
              <a:t> ödemi, Köpüklü balgam, </a:t>
            </a:r>
            <a:r>
              <a:rPr lang="tr-TR" altLang="tr-TR" dirty="0" err="1"/>
              <a:t>Taşikardi,Terleme</a:t>
            </a:r>
            <a:r>
              <a:rPr lang="tr-TR" altLang="tr-TR" dirty="0"/>
              <a:t>, </a:t>
            </a:r>
            <a:r>
              <a:rPr lang="tr-TR" altLang="tr-TR" dirty="0" err="1"/>
              <a:t>Paroksismal</a:t>
            </a:r>
            <a:r>
              <a:rPr lang="tr-TR" altLang="tr-TR" dirty="0"/>
              <a:t> </a:t>
            </a:r>
            <a:r>
              <a:rPr lang="tr-TR" altLang="tr-TR" dirty="0" err="1"/>
              <a:t>dispne</a:t>
            </a:r>
            <a:r>
              <a:rPr lang="tr-TR" altLang="tr-TR" dirty="0"/>
              <a:t>(gece gelen nefes darlığı)</a:t>
            </a:r>
          </a:p>
          <a:p>
            <a:pPr marL="342906" indent="-342906" algn="just"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a:solidFill>
                  <a:srgbClr val="FF0000"/>
                </a:solidFill>
              </a:rPr>
              <a:t>Tanı:</a:t>
            </a:r>
            <a:r>
              <a:rPr lang="tr-TR" altLang="tr-TR" dirty="0"/>
              <a:t> Fiziki </a:t>
            </a:r>
            <a:r>
              <a:rPr lang="tr-TR" altLang="tr-TR" dirty="0" err="1"/>
              <a:t>muayene,Laboratuvar</a:t>
            </a:r>
            <a:r>
              <a:rPr lang="tr-TR" altLang="tr-TR" dirty="0"/>
              <a:t> </a:t>
            </a:r>
            <a:r>
              <a:rPr lang="tr-TR" altLang="tr-TR" dirty="0" err="1"/>
              <a:t>tetkikler,telgrafi,eforlu</a:t>
            </a:r>
            <a:r>
              <a:rPr lang="tr-TR" altLang="tr-TR" dirty="0"/>
              <a:t> </a:t>
            </a:r>
            <a:r>
              <a:rPr lang="tr-TR" altLang="tr-TR" dirty="0" err="1"/>
              <a:t>kardiogram</a:t>
            </a:r>
            <a:r>
              <a:rPr lang="tr-TR" altLang="tr-TR" dirty="0"/>
              <a:t>, </a:t>
            </a:r>
            <a:r>
              <a:rPr lang="tr-TR" altLang="tr-TR" dirty="0" err="1"/>
              <a:t>anjiokardiografi</a:t>
            </a:r>
            <a:endParaRPr lang="tr-TR" altLang="tr-TR" dirty="0"/>
          </a:p>
          <a:p>
            <a:pPr marL="342906" indent="-342906" defTabSz="457207">
              <a:buClr>
                <a:schemeClr val="bg2">
                  <a:lumMod val="40000"/>
                  <a:lumOff val="60000"/>
                </a:schemeClr>
              </a:buClr>
              <a:buFont typeface="Wingdings 3" charset="2"/>
              <a:buChar char=""/>
              <a:defRPr/>
            </a:pPr>
            <a:endParaRPr lang="tr-TR" altLang="tr-TR" dirty="0"/>
          </a:p>
          <a:p>
            <a:pPr marL="342906" indent="-342906" algn="just" defTabSz="457207">
              <a:buClr>
                <a:schemeClr val="bg2">
                  <a:lumMod val="40000"/>
                  <a:lumOff val="60000"/>
                </a:schemeClr>
              </a:buClr>
              <a:buFont typeface="Wingdings 3" charset="2"/>
              <a:buChar char=""/>
              <a:defRPr/>
            </a:pPr>
            <a:r>
              <a:rPr lang="tr-TR" altLang="tr-TR" dirty="0">
                <a:solidFill>
                  <a:srgbClr val="FF0000"/>
                </a:solidFill>
              </a:rPr>
              <a:t>Tedavi</a:t>
            </a:r>
            <a:r>
              <a:rPr lang="tr-TR" altLang="tr-TR" dirty="0"/>
              <a:t>: Kalbin yükü </a:t>
            </a:r>
            <a:r>
              <a:rPr lang="tr-TR" altLang="tr-TR" dirty="0" err="1"/>
              <a:t>azaltılmalıdır.Ruhen</a:t>
            </a:r>
            <a:r>
              <a:rPr lang="tr-TR" altLang="tr-TR" dirty="0"/>
              <a:t> ve bedenen </a:t>
            </a:r>
            <a:r>
              <a:rPr lang="tr-TR" altLang="tr-TR" dirty="0" err="1"/>
              <a:t>istirahat,Kolesterol</a:t>
            </a:r>
            <a:r>
              <a:rPr lang="tr-TR" altLang="tr-TR" dirty="0"/>
              <a:t> ve tuz diyetleri </a:t>
            </a:r>
            <a:r>
              <a:rPr lang="tr-TR" altLang="tr-TR" dirty="0" err="1"/>
              <a:t>verilir.Fazla</a:t>
            </a:r>
            <a:r>
              <a:rPr lang="tr-TR" altLang="tr-TR" dirty="0"/>
              <a:t> kilo varsa </a:t>
            </a:r>
            <a:r>
              <a:rPr lang="tr-TR" altLang="tr-TR" dirty="0" err="1"/>
              <a:t>verilir.Oksijen</a:t>
            </a:r>
            <a:r>
              <a:rPr lang="tr-TR" altLang="tr-TR" dirty="0"/>
              <a:t> </a:t>
            </a:r>
            <a:r>
              <a:rPr lang="tr-TR" altLang="tr-TR" dirty="0" err="1"/>
              <a:t>inhalasyon</a:t>
            </a:r>
            <a:r>
              <a:rPr lang="tr-TR" altLang="tr-TR" dirty="0"/>
              <a:t> </a:t>
            </a:r>
            <a:r>
              <a:rPr lang="tr-TR" altLang="tr-TR" dirty="0" err="1"/>
              <a:t>tedavisi,Kalp</a:t>
            </a:r>
            <a:r>
              <a:rPr lang="tr-TR" altLang="tr-TR" dirty="0"/>
              <a:t> glikozitleri, </a:t>
            </a:r>
            <a:r>
              <a:rPr lang="tr-TR" altLang="tr-TR" dirty="0" err="1"/>
              <a:t>Diüretik</a:t>
            </a:r>
            <a:r>
              <a:rPr lang="tr-TR" altLang="tr-TR" dirty="0"/>
              <a:t> tedavi.</a:t>
            </a:r>
          </a:p>
        </p:txBody>
      </p:sp>
    </p:spTree>
    <p:extLst>
      <p:ext uri="{BB962C8B-B14F-4D97-AF65-F5344CB8AC3E}">
        <p14:creationId xmlns:p14="http://schemas.microsoft.com/office/powerpoint/2010/main" val="36423461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p:txBody>
          <a:bodyPr/>
          <a:lstStyle/>
          <a:p>
            <a:r>
              <a:rPr lang="tr-TR" altLang="tr-TR" sz="3200" dirty="0">
                <a:solidFill>
                  <a:srgbClr val="FF0000"/>
                </a:solidFill>
              </a:rPr>
              <a:t>SAĞ KALP YETMEZLİĞİ(Kronik Kalp Yetmezliği</a:t>
            </a:r>
            <a:r>
              <a:rPr lang="tr-TR" altLang="tr-TR" dirty="0">
                <a:solidFill>
                  <a:srgbClr val="FF0000"/>
                </a:solidFill>
              </a:rPr>
              <a:t>)</a:t>
            </a:r>
          </a:p>
        </p:txBody>
      </p:sp>
      <p:sp>
        <p:nvSpPr>
          <p:cNvPr id="30723" name="Rectangle 3"/>
          <p:cNvSpPr>
            <a:spLocks noGrp="1" noRot="1" noChangeArrowheads="1"/>
          </p:cNvSpPr>
          <p:nvPr>
            <p:ph idx="1"/>
          </p:nvPr>
        </p:nvSpPr>
        <p:spPr/>
        <p:txBody>
          <a:bodyPr rtlCol="0">
            <a:normAutofit fontScale="92500" lnSpcReduction="20000"/>
          </a:bodyPr>
          <a:lstStyle/>
          <a:p>
            <a:pPr marL="342906" indent="-342906" algn="just" defTabSz="457207">
              <a:lnSpc>
                <a:spcPct val="80000"/>
              </a:lnSpc>
              <a:buClr>
                <a:schemeClr val="bg2">
                  <a:lumMod val="40000"/>
                  <a:lumOff val="60000"/>
                </a:schemeClr>
              </a:buClr>
              <a:buFont typeface="Wingdings 3" charset="2"/>
              <a:buChar char=""/>
              <a:defRPr/>
            </a:pPr>
            <a:r>
              <a:rPr lang="tr-TR" altLang="tr-TR" sz="2400" b="1" dirty="0"/>
              <a:t>Sol kalp yetmezliğine bağlı olarak gelişebilir. </a:t>
            </a:r>
            <a:r>
              <a:rPr lang="tr-TR" altLang="tr-TR" sz="2400" b="1" dirty="0" err="1"/>
              <a:t>Sekonder</a:t>
            </a:r>
            <a:r>
              <a:rPr lang="tr-TR" altLang="tr-TR" sz="2400" b="1" dirty="0"/>
              <a:t> bir hastalıktır. </a:t>
            </a:r>
            <a:r>
              <a:rPr lang="tr-TR" altLang="tr-TR" sz="2400" b="1" dirty="0">
                <a:solidFill>
                  <a:srgbClr val="002060"/>
                </a:solidFill>
              </a:rPr>
              <a:t>Kanın sağ </a:t>
            </a:r>
            <a:r>
              <a:rPr lang="tr-TR" altLang="tr-TR" sz="2400" b="1" dirty="0" err="1">
                <a:solidFill>
                  <a:srgbClr val="002060"/>
                </a:solidFill>
              </a:rPr>
              <a:t>atriuma</a:t>
            </a:r>
            <a:r>
              <a:rPr lang="tr-TR" altLang="tr-TR" sz="2400" b="1" dirty="0">
                <a:solidFill>
                  <a:srgbClr val="002060"/>
                </a:solidFill>
              </a:rPr>
              <a:t> ve büyük </a:t>
            </a:r>
            <a:r>
              <a:rPr lang="tr-TR" altLang="tr-TR" sz="2400" b="1" dirty="0" err="1">
                <a:solidFill>
                  <a:srgbClr val="002060"/>
                </a:solidFill>
              </a:rPr>
              <a:t>venlere</a:t>
            </a:r>
            <a:r>
              <a:rPr lang="tr-TR" altLang="tr-TR" sz="2400" b="1" dirty="0">
                <a:solidFill>
                  <a:srgbClr val="002060"/>
                </a:solidFill>
              </a:rPr>
              <a:t> göllenmesidir.</a:t>
            </a:r>
          </a:p>
          <a:p>
            <a:pPr marL="342906" indent="-342906" algn="just" defTabSz="457207">
              <a:lnSpc>
                <a:spcPct val="80000"/>
              </a:lnSpc>
              <a:buClr>
                <a:schemeClr val="bg2">
                  <a:lumMod val="40000"/>
                  <a:lumOff val="60000"/>
                </a:schemeClr>
              </a:buClr>
              <a:buFont typeface="Wingdings 3" charset="2"/>
              <a:buChar char=""/>
              <a:defRPr/>
            </a:pPr>
            <a:endParaRPr lang="tr-TR" altLang="tr-TR" sz="2400" b="1" dirty="0">
              <a:solidFill>
                <a:srgbClr val="002060"/>
              </a:solidFill>
            </a:endParaRPr>
          </a:p>
          <a:p>
            <a:pPr marL="342906" indent="-342906" defTabSz="457207">
              <a:lnSpc>
                <a:spcPct val="80000"/>
              </a:lnSpc>
              <a:buClr>
                <a:schemeClr val="bg2">
                  <a:lumMod val="40000"/>
                  <a:lumOff val="60000"/>
                </a:schemeClr>
              </a:buClr>
              <a:buFont typeface="Wingdings 3" charset="2"/>
              <a:buChar char=""/>
              <a:defRPr/>
            </a:pPr>
            <a:r>
              <a:rPr lang="tr-TR" altLang="tr-TR" sz="2400" b="1" dirty="0" err="1">
                <a:solidFill>
                  <a:srgbClr val="00B050"/>
                </a:solidFill>
              </a:rPr>
              <a:t>Etyoloji</a:t>
            </a:r>
            <a:r>
              <a:rPr lang="tr-TR" altLang="tr-TR" sz="2400" b="1" dirty="0">
                <a:solidFill>
                  <a:srgbClr val="00B050"/>
                </a:solidFill>
              </a:rPr>
              <a:t>: </a:t>
            </a:r>
            <a:r>
              <a:rPr lang="tr-TR" altLang="tr-TR" sz="2400" dirty="0"/>
              <a:t>Sol kalp yetmezliğindeki nedenler, aritmiler, sigara gibi alışkanlıklar, bazı ilaçlar</a:t>
            </a:r>
          </a:p>
          <a:p>
            <a:pPr marL="342906" indent="-342906" defTabSz="457207">
              <a:lnSpc>
                <a:spcPct val="80000"/>
              </a:lnSpc>
              <a:buClr>
                <a:schemeClr val="bg2">
                  <a:lumMod val="40000"/>
                  <a:lumOff val="60000"/>
                </a:schemeClr>
              </a:buClr>
              <a:buFont typeface="Wingdings 3" charset="2"/>
              <a:buChar char=""/>
              <a:defRPr/>
            </a:pPr>
            <a:endParaRPr lang="tr-TR" altLang="tr-TR" sz="2400" b="1" dirty="0"/>
          </a:p>
          <a:p>
            <a:pPr marL="342906" indent="-342906" defTabSz="457207">
              <a:lnSpc>
                <a:spcPct val="80000"/>
              </a:lnSpc>
              <a:buClr>
                <a:schemeClr val="bg2">
                  <a:lumMod val="40000"/>
                  <a:lumOff val="60000"/>
                </a:schemeClr>
              </a:buClr>
              <a:buFont typeface="Wingdings 3" charset="2"/>
              <a:buChar char=""/>
              <a:defRPr/>
            </a:pPr>
            <a:r>
              <a:rPr lang="tr-TR" altLang="tr-TR" sz="2400" b="1" dirty="0">
                <a:solidFill>
                  <a:srgbClr val="00B050"/>
                </a:solidFill>
              </a:rPr>
              <a:t>Belirti ve Bulgular: </a:t>
            </a:r>
            <a:r>
              <a:rPr lang="tr-TR" altLang="tr-TR" sz="2400" dirty="0"/>
              <a:t>Çeşitli bölgelerde ödem; özellikle bacaklarda, karaciğer ve dalakta büyüme, gece idrara çıkma sıklığı fazladır.</a:t>
            </a:r>
          </a:p>
          <a:p>
            <a:pPr marL="342906" indent="-342906" defTabSz="457207">
              <a:lnSpc>
                <a:spcPct val="80000"/>
              </a:lnSpc>
              <a:buClr>
                <a:schemeClr val="bg2">
                  <a:lumMod val="40000"/>
                  <a:lumOff val="60000"/>
                </a:schemeClr>
              </a:buClr>
              <a:buFont typeface="Wingdings 3" charset="2"/>
              <a:buChar char=""/>
              <a:defRPr/>
            </a:pPr>
            <a:endParaRPr lang="tr-TR" altLang="tr-TR" sz="2400" b="1" dirty="0"/>
          </a:p>
          <a:p>
            <a:pPr marL="342906" indent="-342906" defTabSz="457207">
              <a:lnSpc>
                <a:spcPct val="80000"/>
              </a:lnSpc>
              <a:buClr>
                <a:schemeClr val="bg2">
                  <a:lumMod val="40000"/>
                  <a:lumOff val="60000"/>
                </a:schemeClr>
              </a:buClr>
              <a:buFont typeface="Wingdings 3" charset="2"/>
              <a:buChar char=""/>
              <a:defRPr/>
            </a:pPr>
            <a:r>
              <a:rPr lang="tr-TR" altLang="tr-TR" sz="2400" b="1" dirty="0">
                <a:solidFill>
                  <a:srgbClr val="00B050"/>
                </a:solidFill>
              </a:rPr>
              <a:t>Tanı:</a:t>
            </a:r>
            <a:r>
              <a:rPr lang="tr-TR" altLang="tr-TR" sz="2400" b="1" dirty="0"/>
              <a:t> </a:t>
            </a:r>
            <a:r>
              <a:rPr lang="tr-TR" altLang="tr-TR" sz="2400" dirty="0"/>
              <a:t>İyi Bir Fiziki </a:t>
            </a:r>
            <a:r>
              <a:rPr lang="tr-TR" altLang="tr-TR" sz="2400" dirty="0" err="1"/>
              <a:t>Muayene,EKG</a:t>
            </a:r>
            <a:r>
              <a:rPr lang="tr-TR" altLang="tr-TR" sz="2400" dirty="0"/>
              <a:t>, Kalp </a:t>
            </a:r>
            <a:r>
              <a:rPr lang="tr-TR" altLang="tr-TR" sz="2400" dirty="0" err="1"/>
              <a:t>katerizasyonu</a:t>
            </a:r>
            <a:r>
              <a:rPr lang="tr-TR" altLang="tr-TR" sz="2400" dirty="0"/>
              <a:t>, </a:t>
            </a:r>
            <a:r>
              <a:rPr lang="tr-TR" altLang="tr-TR" sz="2400" dirty="0" err="1"/>
              <a:t>LaboratuvarTetkikleri</a:t>
            </a:r>
            <a:endParaRPr lang="tr-TR" altLang="tr-TR" sz="2400" dirty="0"/>
          </a:p>
          <a:p>
            <a:pPr marL="342906" indent="-342906" defTabSz="457207">
              <a:lnSpc>
                <a:spcPct val="80000"/>
              </a:lnSpc>
              <a:buClr>
                <a:schemeClr val="bg2">
                  <a:lumMod val="40000"/>
                  <a:lumOff val="60000"/>
                </a:schemeClr>
              </a:buClr>
              <a:buFont typeface="Wingdings 3" charset="2"/>
              <a:buChar char=""/>
              <a:defRPr/>
            </a:pPr>
            <a:endParaRPr lang="tr-TR" altLang="tr-TR" sz="2400" b="1" dirty="0"/>
          </a:p>
          <a:p>
            <a:pPr marL="342906" indent="-342906" defTabSz="457207">
              <a:lnSpc>
                <a:spcPct val="80000"/>
              </a:lnSpc>
              <a:buClr>
                <a:schemeClr val="bg2">
                  <a:lumMod val="40000"/>
                  <a:lumOff val="60000"/>
                </a:schemeClr>
              </a:buClr>
              <a:buFont typeface="Wingdings 3" charset="2"/>
              <a:buChar char=""/>
              <a:defRPr/>
            </a:pPr>
            <a:r>
              <a:rPr lang="tr-TR" altLang="tr-TR" sz="2400" b="1" dirty="0">
                <a:solidFill>
                  <a:srgbClr val="00B050"/>
                </a:solidFill>
              </a:rPr>
              <a:t>Tedavi ve Bakım: </a:t>
            </a:r>
            <a:r>
              <a:rPr lang="tr-TR" altLang="tr-TR" sz="2400" dirty="0"/>
              <a:t>Yatak </a:t>
            </a:r>
            <a:r>
              <a:rPr lang="tr-TR" altLang="tr-TR" sz="2400" dirty="0" err="1"/>
              <a:t>istirahatı,hafif</a:t>
            </a:r>
            <a:r>
              <a:rPr lang="tr-TR" altLang="tr-TR" sz="2400" dirty="0"/>
              <a:t> kalp egzersizi, ödem için tuz diyeti, kalp glikoziti, </a:t>
            </a:r>
            <a:r>
              <a:rPr lang="tr-TR" altLang="tr-TR" sz="2400" dirty="0" err="1"/>
              <a:t>diüretik</a:t>
            </a:r>
            <a:r>
              <a:rPr lang="tr-TR" altLang="tr-TR" sz="2400" dirty="0"/>
              <a:t> tedavi</a:t>
            </a:r>
          </a:p>
          <a:p>
            <a:pPr marL="342906" indent="-342906" defTabSz="457207">
              <a:lnSpc>
                <a:spcPct val="80000"/>
              </a:lnSpc>
              <a:buClr>
                <a:schemeClr val="bg2">
                  <a:lumMod val="40000"/>
                  <a:lumOff val="60000"/>
                </a:schemeClr>
              </a:buClr>
              <a:buFont typeface="Wingdings 3" charset="2"/>
              <a:buChar char=""/>
              <a:defRPr/>
            </a:pPr>
            <a:endParaRPr lang="tr-TR" altLang="tr-TR" sz="2400" b="1" dirty="0"/>
          </a:p>
          <a:p>
            <a:pPr marL="342906" indent="-342906" defTabSz="457207">
              <a:lnSpc>
                <a:spcPct val="80000"/>
              </a:lnSpc>
              <a:buClr>
                <a:schemeClr val="bg2">
                  <a:lumMod val="40000"/>
                  <a:lumOff val="60000"/>
                </a:schemeClr>
              </a:buClr>
              <a:buFont typeface="Wingdings 3" charset="2"/>
              <a:buChar char=""/>
              <a:defRPr/>
            </a:pPr>
            <a:r>
              <a:rPr lang="tr-TR" altLang="tr-TR" sz="2400" b="1" dirty="0">
                <a:solidFill>
                  <a:srgbClr val="00B050"/>
                </a:solidFill>
              </a:rPr>
              <a:t>Komplikasyon: </a:t>
            </a:r>
            <a:r>
              <a:rPr lang="tr-TR" altLang="tr-TR" sz="2400" dirty="0"/>
              <a:t>Aritmi, kramp, baş ağrısı</a:t>
            </a:r>
          </a:p>
        </p:txBody>
      </p:sp>
    </p:spTree>
    <p:extLst>
      <p:ext uri="{BB962C8B-B14F-4D97-AF65-F5344CB8AC3E}">
        <p14:creationId xmlns:p14="http://schemas.microsoft.com/office/powerpoint/2010/main" val="32436414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rrowheads="1"/>
          </p:cNvSpPr>
          <p:nvPr>
            <p:ph type="title"/>
          </p:nvPr>
        </p:nvSpPr>
        <p:spPr/>
        <p:txBody>
          <a:bodyPr/>
          <a:lstStyle/>
          <a:p>
            <a:r>
              <a:rPr lang="tr-TR" altLang="tr-TR" dirty="0">
                <a:solidFill>
                  <a:srgbClr val="002060"/>
                </a:solidFill>
              </a:rPr>
              <a:t>KALP KAPAĞI HASTALIKLARI</a:t>
            </a:r>
          </a:p>
        </p:txBody>
      </p:sp>
      <p:sp>
        <p:nvSpPr>
          <p:cNvPr id="30723" name="Rectangle 3"/>
          <p:cNvSpPr>
            <a:spLocks noGrp="1" noRot="1" noChangeArrowheads="1"/>
          </p:cNvSpPr>
          <p:nvPr>
            <p:ph idx="1"/>
          </p:nvPr>
        </p:nvSpPr>
        <p:spPr/>
        <p:txBody>
          <a:bodyPr/>
          <a:lstStyle/>
          <a:p>
            <a:endParaRPr lang="tr-TR" altLang="tr-TR"/>
          </a:p>
        </p:txBody>
      </p:sp>
      <p:pic>
        <p:nvPicPr>
          <p:cNvPr id="30724" name="Picture 5" descr="18340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11450" y="1673226"/>
            <a:ext cx="6985000" cy="51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824548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rrowheads="1"/>
          </p:cNvSpPr>
          <p:nvPr>
            <p:ph type="title"/>
          </p:nvPr>
        </p:nvSpPr>
        <p:spPr>
          <a:ln>
            <a:solidFill>
              <a:srgbClr val="FFFF00"/>
            </a:solidFill>
            <a:miter lim="800000"/>
            <a:headEnd/>
            <a:tailEnd/>
          </a:ln>
        </p:spPr>
        <p:txBody>
          <a:bodyPr rtlCol="0">
            <a:normAutofit fontScale="90000"/>
          </a:bodyPr>
          <a:lstStyle/>
          <a:p>
            <a:pPr defTabSz="457207">
              <a:defRPr/>
            </a:pPr>
            <a:r>
              <a:rPr lang="tr-TR" altLang="tr-TR" sz="4000" dirty="0">
                <a:solidFill>
                  <a:srgbClr val="002060"/>
                </a:solidFill>
              </a:rPr>
              <a:t/>
            </a:r>
            <a:br>
              <a:rPr lang="tr-TR" altLang="tr-TR" sz="4000" dirty="0">
                <a:solidFill>
                  <a:srgbClr val="002060"/>
                </a:solidFill>
              </a:rPr>
            </a:br>
            <a:r>
              <a:rPr lang="tr-TR" altLang="tr-TR" sz="4000" dirty="0">
                <a:solidFill>
                  <a:srgbClr val="002060"/>
                </a:solidFill>
              </a:rPr>
              <a:t>KALP KAPAK HASTALIKLARI</a:t>
            </a:r>
            <a:br>
              <a:rPr lang="tr-TR" altLang="tr-TR" sz="4000" dirty="0">
                <a:solidFill>
                  <a:srgbClr val="002060"/>
                </a:solidFill>
              </a:rPr>
            </a:br>
            <a:r>
              <a:rPr lang="tr-TR" altLang="tr-TR" sz="4000" dirty="0">
                <a:solidFill>
                  <a:srgbClr val="002060"/>
                </a:solidFill>
              </a:rPr>
              <a:t/>
            </a:r>
            <a:br>
              <a:rPr lang="tr-TR" altLang="tr-TR" sz="4000" dirty="0">
                <a:solidFill>
                  <a:srgbClr val="002060"/>
                </a:solidFill>
              </a:rPr>
            </a:br>
            <a:r>
              <a:rPr lang="tr-TR" altLang="tr-TR" sz="2400" dirty="0">
                <a:solidFill>
                  <a:srgbClr val="00B0F0"/>
                </a:solidFill>
              </a:rPr>
              <a:t>MİTRAL STENOZU(Darlığı): </a:t>
            </a:r>
            <a:r>
              <a:rPr lang="tr-TR" altLang="tr-TR" sz="2400" dirty="0">
                <a:solidFill>
                  <a:srgbClr val="FF0000"/>
                </a:solidFill>
              </a:rPr>
              <a:t>Kalbin sol </a:t>
            </a:r>
            <a:r>
              <a:rPr lang="tr-TR" altLang="tr-TR" sz="2400" dirty="0" err="1">
                <a:solidFill>
                  <a:srgbClr val="FF0000"/>
                </a:solidFill>
              </a:rPr>
              <a:t>atriumu</a:t>
            </a:r>
            <a:r>
              <a:rPr lang="tr-TR" altLang="tr-TR" sz="2400" dirty="0">
                <a:solidFill>
                  <a:srgbClr val="FF0000"/>
                </a:solidFill>
              </a:rPr>
              <a:t> ve sol </a:t>
            </a:r>
            <a:r>
              <a:rPr lang="tr-TR" altLang="tr-TR" sz="2400" dirty="0" err="1">
                <a:solidFill>
                  <a:srgbClr val="FF0000"/>
                </a:solidFill>
              </a:rPr>
              <a:t>atriumu</a:t>
            </a:r>
            <a:r>
              <a:rPr lang="tr-TR" altLang="tr-TR" sz="2400" dirty="0">
                <a:solidFill>
                  <a:srgbClr val="FF0000"/>
                </a:solidFill>
              </a:rPr>
              <a:t> arasında bulunan kapağa Mitral Kapak denir</a:t>
            </a:r>
            <a:r>
              <a:rPr lang="tr-TR" altLang="tr-TR" sz="4000" dirty="0">
                <a:solidFill>
                  <a:srgbClr val="FF0000"/>
                </a:solidFill>
              </a:rPr>
              <a:t>.</a:t>
            </a:r>
          </a:p>
        </p:txBody>
      </p:sp>
      <p:sp>
        <p:nvSpPr>
          <p:cNvPr id="29699" name="Rectangle 3"/>
          <p:cNvSpPr>
            <a:spLocks noGrp="1" noRot="1" noChangeArrowheads="1"/>
          </p:cNvSpPr>
          <p:nvPr>
            <p:ph idx="1"/>
          </p:nvPr>
        </p:nvSpPr>
        <p:spPr>
          <a:xfrm>
            <a:off x="1919536" y="2204865"/>
            <a:ext cx="8229600" cy="4525963"/>
          </a:xfrm>
        </p:spPr>
        <p:txBody>
          <a:bodyPr rtlCol="0">
            <a:normAutofit fontScale="92500" lnSpcReduction="10000"/>
          </a:bodyPr>
          <a:lstStyle/>
          <a:p>
            <a:pPr marL="342906" indent="-342906" defTabSz="457207">
              <a:lnSpc>
                <a:spcPct val="80000"/>
              </a:lnSpc>
              <a:buClr>
                <a:schemeClr val="bg2">
                  <a:lumMod val="40000"/>
                  <a:lumOff val="60000"/>
                </a:schemeClr>
              </a:buClr>
              <a:buFont typeface="Wingdings 3" charset="2"/>
              <a:buChar char=""/>
              <a:defRPr/>
            </a:pPr>
            <a:r>
              <a:rPr lang="tr-TR" altLang="tr-TR" sz="2400" dirty="0" err="1">
                <a:solidFill>
                  <a:srgbClr val="00B050"/>
                </a:solidFill>
              </a:rPr>
              <a:t>Etyoloji:</a:t>
            </a:r>
            <a:r>
              <a:rPr lang="tr-TR" altLang="tr-TR" sz="2400" dirty="0" err="1"/>
              <a:t>Mitral</a:t>
            </a:r>
            <a:r>
              <a:rPr lang="tr-TR" altLang="tr-TR" sz="2400" dirty="0"/>
              <a:t> </a:t>
            </a:r>
            <a:r>
              <a:rPr lang="tr-TR" altLang="tr-TR" sz="2400" dirty="0" err="1"/>
              <a:t>stenöz,romatazmal</a:t>
            </a:r>
            <a:r>
              <a:rPr lang="tr-TR" altLang="tr-TR" sz="2400" dirty="0"/>
              <a:t> </a:t>
            </a:r>
            <a:r>
              <a:rPr lang="tr-TR" altLang="tr-TR" sz="2400" dirty="0" err="1"/>
              <a:t>hastalıklar,sifiliz,endokardit,konjenital</a:t>
            </a:r>
            <a:endParaRPr lang="tr-TR" altLang="tr-TR" sz="2400" dirty="0"/>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Belirti ve Bulgular: </a:t>
            </a:r>
            <a:r>
              <a:rPr lang="tr-TR" altLang="tr-TR" sz="2400" dirty="0"/>
              <a:t>Darlığın derecesine göre değişir.</a:t>
            </a:r>
          </a:p>
          <a:p>
            <a:pPr marL="342906" indent="-342906" defTabSz="457207">
              <a:lnSpc>
                <a:spcPct val="80000"/>
              </a:lnSpc>
              <a:buClr>
                <a:schemeClr val="bg2">
                  <a:lumMod val="40000"/>
                  <a:lumOff val="60000"/>
                </a:schemeClr>
              </a:buClr>
              <a:buFont typeface="Wingdings 3" charset="2"/>
              <a:buChar char=""/>
              <a:defRPr/>
            </a:pPr>
            <a:r>
              <a:rPr lang="tr-TR" altLang="tr-TR" sz="2400" dirty="0"/>
              <a:t>Efor </a:t>
            </a:r>
            <a:r>
              <a:rPr lang="tr-TR" altLang="tr-TR" sz="2400" dirty="0" err="1"/>
              <a:t>dispnesi,Yorgunluk</a:t>
            </a:r>
            <a:r>
              <a:rPr lang="tr-TR" altLang="tr-TR" sz="2400" dirty="0"/>
              <a:t>, kuru öksürük, </a:t>
            </a:r>
            <a:r>
              <a:rPr lang="tr-TR" altLang="tr-TR" sz="2400" dirty="0" err="1"/>
              <a:t>ortopne,ekstremitelerde</a:t>
            </a:r>
            <a:r>
              <a:rPr lang="tr-TR" altLang="tr-TR" sz="2400" dirty="0"/>
              <a:t> ısı </a:t>
            </a:r>
            <a:r>
              <a:rPr lang="tr-TR" altLang="tr-TR" sz="2400" dirty="0" err="1"/>
              <a:t>kaybı,nefes</a:t>
            </a:r>
            <a:r>
              <a:rPr lang="tr-TR" altLang="tr-TR" sz="2400" dirty="0"/>
              <a:t> </a:t>
            </a:r>
            <a:r>
              <a:rPr lang="tr-TR" altLang="tr-TR" sz="2400" dirty="0" err="1"/>
              <a:t>darlığı,basınç</a:t>
            </a:r>
            <a:r>
              <a:rPr lang="tr-TR" altLang="tr-TR" sz="2400" dirty="0"/>
              <a:t> </a:t>
            </a:r>
            <a:r>
              <a:rPr lang="tr-TR" altLang="tr-TR" sz="2400" dirty="0" err="1"/>
              <a:t>hissi,çarpıntı,taşikardi</a:t>
            </a: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t>Dudak, </a:t>
            </a:r>
            <a:r>
              <a:rPr lang="tr-TR" altLang="tr-TR" sz="2400" dirty="0" err="1"/>
              <a:t>yanak,ve</a:t>
            </a:r>
            <a:r>
              <a:rPr lang="tr-TR" altLang="tr-TR" sz="2400" dirty="0"/>
              <a:t> burunda hafif mor renk vardır.</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err="1">
                <a:solidFill>
                  <a:srgbClr val="00B050"/>
                </a:solidFill>
              </a:rPr>
              <a:t>Tanı:</a:t>
            </a:r>
            <a:r>
              <a:rPr lang="tr-TR" altLang="tr-TR" sz="2400" dirty="0" err="1"/>
              <a:t>Fiziki</a:t>
            </a:r>
            <a:r>
              <a:rPr lang="tr-TR" altLang="tr-TR" sz="2400" dirty="0"/>
              <a:t> </a:t>
            </a:r>
            <a:r>
              <a:rPr lang="tr-TR" altLang="tr-TR" sz="2400" dirty="0" err="1"/>
              <a:t>muayene,Teleradyografi,EKG,EKO</a:t>
            </a:r>
            <a:r>
              <a:rPr lang="tr-TR" altLang="tr-TR" sz="2400" dirty="0"/>
              <a:t> (darlığın derecesini belirler),kalp </a:t>
            </a:r>
            <a:r>
              <a:rPr lang="tr-TR" altLang="tr-TR" sz="2400" dirty="0" err="1"/>
              <a:t>katerterizasyon</a:t>
            </a:r>
            <a:endParaRPr lang="tr-TR" altLang="tr-TR" sz="2400" dirty="0"/>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Tedavi ve Bakım: </a:t>
            </a:r>
            <a:r>
              <a:rPr lang="tr-TR" altLang="tr-TR" sz="2400" dirty="0"/>
              <a:t>Cerrahidir. </a:t>
            </a:r>
            <a:r>
              <a:rPr lang="tr-TR" altLang="tr-TR" sz="2400" dirty="0" err="1"/>
              <a:t>Antikoagülon</a:t>
            </a:r>
            <a:r>
              <a:rPr lang="tr-TR" altLang="tr-TR" sz="2400" dirty="0"/>
              <a:t> tedavi ile cerrahi öncesi ve sonrası </a:t>
            </a:r>
            <a:r>
              <a:rPr lang="tr-TR" altLang="tr-TR" sz="2400" dirty="0" err="1"/>
              <a:t>emboli</a:t>
            </a:r>
            <a:r>
              <a:rPr lang="tr-TR" altLang="tr-TR" sz="2400" dirty="0"/>
              <a:t> riski kontrol edilir. Eğer kronik Kalp Yetmezliği gelişmişse, medikal tedavi uygulanır.</a:t>
            </a:r>
          </a:p>
        </p:txBody>
      </p:sp>
    </p:spTree>
    <p:extLst>
      <p:ext uri="{BB962C8B-B14F-4D97-AF65-F5344CB8AC3E}">
        <p14:creationId xmlns:p14="http://schemas.microsoft.com/office/powerpoint/2010/main" val="418526892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a:ln>
            <a:solidFill>
              <a:srgbClr val="FF9933"/>
            </a:solidFill>
            <a:miter lim="800000"/>
            <a:headEnd/>
            <a:tailEnd/>
          </a:ln>
        </p:spPr>
        <p:txBody>
          <a:bodyPr>
            <a:normAutofit/>
          </a:bodyPr>
          <a:lstStyle/>
          <a:p>
            <a:pPr algn="l"/>
            <a:r>
              <a:rPr lang="tr-TR" altLang="tr-TR" sz="2200" dirty="0">
                <a:solidFill>
                  <a:srgbClr val="00B0F0"/>
                </a:solidFill>
              </a:rPr>
              <a:t>MİTRAL YETMEZLİĞİ</a:t>
            </a:r>
          </a:p>
        </p:txBody>
      </p:sp>
      <p:sp>
        <p:nvSpPr>
          <p:cNvPr id="31747" name="Rectangle 3"/>
          <p:cNvSpPr>
            <a:spLocks noGrp="1" noRot="1" noChangeArrowheads="1"/>
          </p:cNvSpPr>
          <p:nvPr>
            <p:ph idx="1"/>
          </p:nvPr>
        </p:nvSpPr>
        <p:spPr/>
        <p:txBody>
          <a:bodyPr rtlCol="0">
            <a:normAutofit lnSpcReduction="10000"/>
          </a:bodyPr>
          <a:lstStyle/>
          <a:p>
            <a:pPr marL="342906" indent="-342906" defTabSz="457207">
              <a:lnSpc>
                <a:spcPct val="80000"/>
              </a:lnSpc>
              <a:buClr>
                <a:schemeClr val="bg2">
                  <a:lumMod val="40000"/>
                  <a:lumOff val="60000"/>
                </a:schemeClr>
              </a:buClr>
              <a:buFont typeface="Wingdings 3" charset="2"/>
              <a:buChar char=""/>
              <a:defRPr/>
            </a:pPr>
            <a:r>
              <a:rPr lang="tr-TR" altLang="tr-TR" dirty="0" err="1">
                <a:solidFill>
                  <a:srgbClr val="00B050"/>
                </a:solidFill>
              </a:rPr>
              <a:t>Etyoloji</a:t>
            </a:r>
            <a:r>
              <a:rPr lang="tr-TR" altLang="tr-TR" dirty="0">
                <a:solidFill>
                  <a:srgbClr val="00B050"/>
                </a:solidFill>
              </a:rPr>
              <a:t>: </a:t>
            </a:r>
            <a:r>
              <a:rPr lang="tr-TR" altLang="tr-TR" dirty="0"/>
              <a:t>mitral </a:t>
            </a:r>
            <a:r>
              <a:rPr lang="tr-TR" altLang="tr-TR" dirty="0" err="1"/>
              <a:t>stenoz,romatizmal</a:t>
            </a:r>
            <a:r>
              <a:rPr lang="tr-TR" altLang="tr-TR" dirty="0"/>
              <a:t> hastalıklar </a:t>
            </a:r>
            <a:r>
              <a:rPr lang="tr-TR" altLang="tr-TR" dirty="0" err="1"/>
              <a:t>endokardit</a:t>
            </a:r>
            <a:r>
              <a:rPr lang="tr-TR" altLang="tr-TR" dirty="0"/>
              <a:t> nedeniyle kapakların yıpranması olabilir.</a:t>
            </a:r>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dirty="0">
                <a:solidFill>
                  <a:srgbClr val="00B050"/>
                </a:solidFill>
              </a:rPr>
              <a:t>Belirti ve Bulgular:</a:t>
            </a:r>
            <a:r>
              <a:rPr lang="tr-TR" altLang="tr-TR" dirty="0"/>
              <a:t> </a:t>
            </a:r>
            <a:r>
              <a:rPr lang="tr-TR" altLang="tr-TR" dirty="0" err="1"/>
              <a:t>Hastalrda</a:t>
            </a:r>
            <a:r>
              <a:rPr lang="tr-TR" altLang="tr-TR" dirty="0"/>
              <a:t> mitral kapak darlığı </a:t>
            </a:r>
            <a:r>
              <a:rPr lang="tr-TR" altLang="tr-TR" dirty="0" err="1"/>
              <a:t>görülür,Kalpte</a:t>
            </a:r>
            <a:r>
              <a:rPr lang="tr-TR" altLang="tr-TR" dirty="0"/>
              <a:t> </a:t>
            </a:r>
            <a:r>
              <a:rPr lang="tr-TR" altLang="tr-TR" dirty="0" err="1"/>
              <a:t>üfürüm,çarpıntı</a:t>
            </a:r>
            <a:r>
              <a:rPr lang="tr-TR" altLang="tr-TR" dirty="0"/>
              <a:t>, </a:t>
            </a:r>
            <a:r>
              <a:rPr lang="tr-TR" altLang="tr-TR" dirty="0" err="1"/>
              <a:t>Yorgunluk,Göğüs</a:t>
            </a:r>
            <a:r>
              <a:rPr lang="tr-TR" altLang="tr-TR" dirty="0"/>
              <a:t> ağrısı, efor </a:t>
            </a:r>
            <a:r>
              <a:rPr lang="tr-TR" altLang="tr-TR" dirty="0" err="1"/>
              <a:t>dispnesi</a:t>
            </a:r>
            <a:r>
              <a:rPr lang="tr-TR" altLang="tr-TR" dirty="0"/>
              <a:t>, nadir akciğer </a:t>
            </a:r>
            <a:r>
              <a:rPr lang="tr-TR" altLang="tr-TR" dirty="0" err="1"/>
              <a:t>ödemi,hemoptizi,emboli</a:t>
            </a:r>
            <a:endParaRPr lang="tr-TR" altLang="tr-TR" dirty="0"/>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dirty="0">
                <a:solidFill>
                  <a:srgbClr val="00B050"/>
                </a:solidFill>
              </a:rPr>
              <a:t>Tanı:</a:t>
            </a:r>
            <a:r>
              <a:rPr lang="tr-TR" altLang="tr-TR" dirty="0"/>
              <a:t> </a:t>
            </a:r>
            <a:r>
              <a:rPr lang="tr-TR" altLang="tr-TR" dirty="0" err="1"/>
              <a:t>Anamnez,EKG,Teleradyografi</a:t>
            </a:r>
            <a:r>
              <a:rPr lang="tr-TR" altLang="tr-TR" dirty="0"/>
              <a:t>, </a:t>
            </a:r>
            <a:r>
              <a:rPr lang="tr-TR" altLang="tr-TR" dirty="0" err="1"/>
              <a:t>anjiografi</a:t>
            </a:r>
            <a:endParaRPr lang="tr-TR" altLang="tr-TR" dirty="0"/>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dirty="0">
                <a:solidFill>
                  <a:srgbClr val="00B050"/>
                </a:solidFill>
              </a:rPr>
              <a:t>Tedavi ve Bakım: </a:t>
            </a:r>
            <a:r>
              <a:rPr lang="tr-TR" altLang="tr-TR" dirty="0" err="1"/>
              <a:t>Pulmoner</a:t>
            </a:r>
            <a:r>
              <a:rPr lang="tr-TR" altLang="tr-TR" dirty="0"/>
              <a:t> ödemli hastalara Oksijen </a:t>
            </a:r>
            <a:r>
              <a:rPr lang="tr-TR" altLang="tr-TR" dirty="0" err="1"/>
              <a:t>tedavisi,Diüretik</a:t>
            </a:r>
            <a:r>
              <a:rPr lang="tr-TR" altLang="tr-TR" dirty="0"/>
              <a:t> </a:t>
            </a:r>
            <a:r>
              <a:rPr lang="tr-TR" altLang="tr-TR" dirty="0" err="1"/>
              <a:t>tedavi,cerrahi</a:t>
            </a:r>
            <a:r>
              <a:rPr lang="tr-TR" altLang="tr-TR" dirty="0"/>
              <a:t> tedaviye ek olarak sürekli </a:t>
            </a:r>
            <a:r>
              <a:rPr lang="tr-TR" altLang="tr-TR" dirty="0" err="1"/>
              <a:t>Antikoagülon</a:t>
            </a:r>
            <a:r>
              <a:rPr lang="tr-TR" altLang="tr-TR" dirty="0"/>
              <a:t> tedavi</a:t>
            </a:r>
          </a:p>
        </p:txBody>
      </p:sp>
    </p:spTree>
    <p:extLst>
      <p:ext uri="{BB962C8B-B14F-4D97-AF65-F5344CB8AC3E}">
        <p14:creationId xmlns:p14="http://schemas.microsoft.com/office/powerpoint/2010/main" val="27589311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 Box 2"/>
          <p:cNvSpPr txBox="1">
            <a:spLocks noChangeArrowheads="1"/>
          </p:cNvSpPr>
          <p:nvPr/>
        </p:nvSpPr>
        <p:spPr bwMode="auto">
          <a:xfrm>
            <a:off x="1847850" y="692151"/>
            <a:ext cx="8509000"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lnSpc>
                <a:spcPct val="130000"/>
              </a:lnSpc>
              <a:spcBef>
                <a:spcPct val="25000"/>
              </a:spcBef>
              <a:buFont typeface="Wingdings" pitchFamily="2" charset="2"/>
              <a:buNone/>
            </a:pPr>
            <a:r>
              <a:rPr lang="tr-TR" altLang="tr-TR" sz="2400" b="1" dirty="0">
                <a:latin typeface="Arial" pitchFamily="34" charset="0"/>
              </a:rPr>
              <a:t>Kanın atardamarların duvarına yaptığı basınca </a:t>
            </a:r>
            <a:r>
              <a:rPr lang="tr-TR" altLang="tr-TR" sz="2400" b="1" dirty="0">
                <a:solidFill>
                  <a:srgbClr val="FF0000"/>
                </a:solidFill>
                <a:latin typeface="Arial" pitchFamily="34" charset="0"/>
              </a:rPr>
              <a:t>tansiyon</a:t>
            </a:r>
            <a:r>
              <a:rPr lang="tr-TR" altLang="tr-TR" sz="2400" b="1" dirty="0">
                <a:latin typeface="Arial" pitchFamily="34" charset="0"/>
              </a:rPr>
              <a:t> denir. Kalp karıncığının kasılması sırasında  kanın atardamarlara yaptığı basınca büyük tansiyon denir. Yetişkin bir insanda </a:t>
            </a:r>
            <a:r>
              <a:rPr lang="tr-TR" altLang="tr-TR" sz="2400" b="1" dirty="0">
                <a:solidFill>
                  <a:srgbClr val="FF0000"/>
                </a:solidFill>
                <a:latin typeface="Arial" pitchFamily="34" charset="0"/>
              </a:rPr>
              <a:t>büyük tansiyon</a:t>
            </a:r>
            <a:r>
              <a:rPr lang="tr-TR" altLang="tr-TR" sz="2400" b="1" dirty="0">
                <a:latin typeface="Arial" pitchFamily="34" charset="0"/>
              </a:rPr>
              <a:t> </a:t>
            </a:r>
            <a:r>
              <a:rPr lang="tr-TR" altLang="tr-TR" sz="2400" b="1" dirty="0">
                <a:solidFill>
                  <a:srgbClr val="002060"/>
                </a:solidFill>
                <a:latin typeface="Arial" pitchFamily="34" charset="0"/>
              </a:rPr>
              <a:t>ortalama  120 mm Hg</a:t>
            </a:r>
            <a:r>
              <a:rPr lang="tr-TR" altLang="tr-TR" sz="2400" b="1" dirty="0">
                <a:latin typeface="Arial" pitchFamily="34" charset="0"/>
              </a:rPr>
              <a:t>’dir.</a:t>
            </a:r>
          </a:p>
          <a:p>
            <a:pPr algn="just" eaLnBrk="1" hangingPunct="1">
              <a:lnSpc>
                <a:spcPct val="130000"/>
              </a:lnSpc>
              <a:spcBef>
                <a:spcPct val="25000"/>
              </a:spcBef>
              <a:buFont typeface="Wingdings" pitchFamily="2" charset="2"/>
              <a:buNone/>
            </a:pPr>
            <a:r>
              <a:rPr lang="tr-TR" altLang="tr-TR" sz="2400" b="1" dirty="0">
                <a:latin typeface="Arial" pitchFamily="34" charset="0"/>
              </a:rPr>
              <a:t>        Kalbin dinlenmesi sırasında kanın atardamarlara yaptığı  basınca küçük tansiyon denir. Yetişkin bir  insanda ortalama </a:t>
            </a:r>
            <a:r>
              <a:rPr lang="tr-TR" altLang="tr-TR" sz="2400" b="1" dirty="0">
                <a:solidFill>
                  <a:srgbClr val="002060"/>
                </a:solidFill>
                <a:latin typeface="Arial" pitchFamily="34" charset="0"/>
              </a:rPr>
              <a:t>80 mm Hg’dir</a:t>
            </a:r>
            <a:r>
              <a:rPr lang="tr-TR" altLang="tr-TR" sz="2400" b="1" dirty="0">
                <a:latin typeface="Arial" pitchFamily="34" charset="0"/>
              </a:rPr>
              <a:t>.</a:t>
            </a:r>
          </a:p>
          <a:p>
            <a:pPr algn="just" eaLnBrk="1" hangingPunct="1">
              <a:lnSpc>
                <a:spcPct val="130000"/>
              </a:lnSpc>
              <a:spcBef>
                <a:spcPct val="25000"/>
              </a:spcBef>
              <a:buFont typeface="Wingdings" pitchFamily="2" charset="2"/>
              <a:buNone/>
            </a:pPr>
            <a:r>
              <a:rPr lang="tr-TR" altLang="tr-TR" sz="2400" b="1" dirty="0">
                <a:latin typeface="Arial" pitchFamily="34" charset="0"/>
              </a:rPr>
              <a:t>       </a:t>
            </a:r>
            <a:r>
              <a:rPr lang="tr-TR" altLang="tr-TR" sz="2400" b="1" dirty="0">
                <a:solidFill>
                  <a:srgbClr val="00B050"/>
                </a:solidFill>
                <a:latin typeface="Arial" pitchFamily="34" charset="0"/>
              </a:rPr>
              <a:t>Atardamarlardaki basıncın </a:t>
            </a:r>
            <a:r>
              <a:rPr lang="tr-TR" altLang="tr-TR" sz="2400" b="1" dirty="0">
                <a:latin typeface="Arial" pitchFamily="34" charset="0"/>
              </a:rPr>
              <a:t>sürekli, normalden yüksek olması </a:t>
            </a:r>
            <a:r>
              <a:rPr lang="tr-TR" altLang="tr-TR" sz="2400" b="1" dirty="0">
                <a:solidFill>
                  <a:srgbClr val="00B050"/>
                </a:solidFill>
                <a:latin typeface="Arial" pitchFamily="34" charset="0"/>
              </a:rPr>
              <a:t>hipertansiyona</a:t>
            </a:r>
            <a:r>
              <a:rPr lang="tr-TR" altLang="tr-TR" sz="2400" b="1" dirty="0">
                <a:latin typeface="Arial" pitchFamily="34" charset="0"/>
              </a:rPr>
              <a:t> neden olur.         </a:t>
            </a:r>
            <a:endParaRPr lang="tr-TR" altLang="tr-TR" sz="2400" dirty="0">
              <a:latin typeface="Arial" pitchFamily="34" charset="0"/>
            </a:endParaRPr>
          </a:p>
        </p:txBody>
      </p:sp>
    </p:spTree>
    <p:extLst>
      <p:ext uri="{BB962C8B-B14F-4D97-AF65-F5344CB8AC3E}">
        <p14:creationId xmlns:p14="http://schemas.microsoft.com/office/powerpoint/2010/main" val="151280683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rrowheads="1"/>
          </p:cNvSpPr>
          <p:nvPr>
            <p:ph type="title"/>
          </p:nvPr>
        </p:nvSpPr>
        <p:spPr/>
        <p:txBody>
          <a:bodyPr rtlCol="0">
            <a:normAutofit/>
          </a:bodyPr>
          <a:lstStyle/>
          <a:p>
            <a:pPr defTabSz="457207">
              <a:defRPr/>
            </a:pPr>
            <a:r>
              <a:rPr lang="tr-TR" altLang="tr-TR" sz="2400" dirty="0">
                <a:solidFill>
                  <a:srgbClr val="00B0F0"/>
                </a:solidFill>
              </a:rPr>
              <a:t>TRİKÜSPİT STENOZU</a:t>
            </a:r>
            <a:r>
              <a:rPr lang="tr-TR" altLang="tr-TR" sz="2400" dirty="0">
                <a:solidFill>
                  <a:srgbClr val="00B0F0"/>
                </a:solidFill>
                <a:sym typeface="Wingdings" panose="05000000000000000000" pitchFamily="2" charset="2"/>
              </a:rPr>
              <a:t> DARLIĞI</a:t>
            </a:r>
            <a:r>
              <a:rPr lang="tr-TR" altLang="tr-TR" sz="2800" dirty="0">
                <a:solidFill>
                  <a:srgbClr val="FF0000"/>
                </a:solidFill>
                <a:sym typeface="Wingdings" panose="05000000000000000000" pitchFamily="2" charset="2"/>
              </a:rPr>
              <a:t/>
            </a:r>
            <a:br>
              <a:rPr lang="tr-TR" altLang="tr-TR" sz="2800" dirty="0">
                <a:solidFill>
                  <a:srgbClr val="FF0000"/>
                </a:solidFill>
                <a:sym typeface="Wingdings" panose="05000000000000000000" pitchFamily="2" charset="2"/>
              </a:rPr>
            </a:br>
            <a:r>
              <a:rPr lang="tr-TR" altLang="tr-TR" sz="2800" dirty="0" err="1">
                <a:solidFill>
                  <a:srgbClr val="003300"/>
                </a:solidFill>
                <a:sym typeface="Wingdings" panose="05000000000000000000" pitchFamily="2" charset="2"/>
              </a:rPr>
              <a:t>Triküspit</a:t>
            </a:r>
            <a:r>
              <a:rPr lang="tr-TR" altLang="tr-TR" sz="2800" dirty="0">
                <a:solidFill>
                  <a:srgbClr val="003300"/>
                </a:solidFill>
                <a:sym typeface="Wingdings" panose="05000000000000000000" pitchFamily="2" charset="2"/>
              </a:rPr>
              <a:t> kapak, sağ </a:t>
            </a:r>
            <a:r>
              <a:rPr lang="tr-TR" altLang="tr-TR" sz="2800" dirty="0" err="1">
                <a:solidFill>
                  <a:srgbClr val="003300"/>
                </a:solidFill>
                <a:sym typeface="Wingdings" panose="05000000000000000000" pitchFamily="2" charset="2"/>
              </a:rPr>
              <a:t>atriumla</a:t>
            </a:r>
            <a:r>
              <a:rPr lang="tr-TR" altLang="tr-TR" sz="2800" dirty="0">
                <a:solidFill>
                  <a:srgbClr val="003300"/>
                </a:solidFill>
                <a:sym typeface="Wingdings" panose="05000000000000000000" pitchFamily="2" charset="2"/>
              </a:rPr>
              <a:t> sağ </a:t>
            </a:r>
            <a:r>
              <a:rPr lang="tr-TR" altLang="tr-TR" sz="2800" dirty="0" err="1">
                <a:solidFill>
                  <a:srgbClr val="003300"/>
                </a:solidFill>
                <a:sym typeface="Wingdings" panose="05000000000000000000" pitchFamily="2" charset="2"/>
              </a:rPr>
              <a:t>ventrikül</a:t>
            </a:r>
            <a:r>
              <a:rPr lang="tr-TR" altLang="tr-TR" sz="2800" dirty="0">
                <a:solidFill>
                  <a:srgbClr val="003300"/>
                </a:solidFill>
                <a:sym typeface="Wingdings" panose="05000000000000000000" pitchFamily="2" charset="2"/>
              </a:rPr>
              <a:t> arasında bulunarak sağ </a:t>
            </a:r>
            <a:r>
              <a:rPr lang="tr-TR" altLang="tr-TR" sz="2800" dirty="0" err="1">
                <a:solidFill>
                  <a:srgbClr val="003300"/>
                </a:solidFill>
                <a:sym typeface="Wingdings" panose="05000000000000000000" pitchFamily="2" charset="2"/>
              </a:rPr>
              <a:t>atriumdan</a:t>
            </a:r>
            <a:r>
              <a:rPr lang="tr-TR" altLang="tr-TR" sz="2800" dirty="0">
                <a:solidFill>
                  <a:srgbClr val="003300"/>
                </a:solidFill>
                <a:sym typeface="Wingdings" panose="05000000000000000000" pitchFamily="2" charset="2"/>
              </a:rPr>
              <a:t> sağ </a:t>
            </a:r>
            <a:r>
              <a:rPr lang="tr-TR" altLang="tr-TR" sz="2800" dirty="0" err="1">
                <a:solidFill>
                  <a:srgbClr val="003300"/>
                </a:solidFill>
                <a:sym typeface="Wingdings" panose="05000000000000000000" pitchFamily="2" charset="2"/>
              </a:rPr>
              <a:t>ventriküle</a:t>
            </a:r>
            <a:r>
              <a:rPr lang="tr-TR" altLang="tr-TR" sz="2800" dirty="0">
                <a:solidFill>
                  <a:srgbClr val="003300"/>
                </a:solidFill>
                <a:sym typeface="Wingdings" panose="05000000000000000000" pitchFamily="2" charset="2"/>
              </a:rPr>
              <a:t> geçmesini sağlar.</a:t>
            </a:r>
            <a:endParaRPr lang="tr-TR" altLang="tr-TR" sz="2800" dirty="0">
              <a:solidFill>
                <a:srgbClr val="003300"/>
              </a:solidFill>
            </a:endParaRPr>
          </a:p>
        </p:txBody>
      </p:sp>
      <p:sp>
        <p:nvSpPr>
          <p:cNvPr id="33795" name="Rectangle 3"/>
          <p:cNvSpPr>
            <a:spLocks noGrp="1" noRot="1" noChangeArrowheads="1"/>
          </p:cNvSpPr>
          <p:nvPr>
            <p:ph idx="1"/>
          </p:nvPr>
        </p:nvSpPr>
        <p:spPr>
          <a:xfrm>
            <a:off x="2362200" y="2065338"/>
            <a:ext cx="8007350" cy="4030662"/>
          </a:xfrm>
        </p:spPr>
        <p:txBody>
          <a:bodyPr/>
          <a:lstStyle/>
          <a:p>
            <a:endParaRPr lang="tr-TR" altLang="tr-TR"/>
          </a:p>
        </p:txBody>
      </p:sp>
      <p:pic>
        <p:nvPicPr>
          <p:cNvPr id="33796" name="Picture 4" descr="KALP YAP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3388" y="1916114"/>
            <a:ext cx="8964612" cy="4941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28242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txBody>
          <a:bodyPr>
            <a:normAutofit/>
          </a:bodyPr>
          <a:lstStyle/>
          <a:p>
            <a:pPr algn="l"/>
            <a:r>
              <a:rPr lang="tr-TR" altLang="tr-TR" sz="2200" dirty="0">
                <a:solidFill>
                  <a:srgbClr val="00B0F0"/>
                </a:solidFill>
              </a:rPr>
              <a:t>TRİKÜSPİT STENOZU</a:t>
            </a:r>
            <a:r>
              <a:rPr lang="tr-TR" altLang="tr-TR" sz="2200" dirty="0">
                <a:solidFill>
                  <a:srgbClr val="00B0F0"/>
                </a:solidFill>
                <a:sym typeface="Wingdings" panose="05000000000000000000" pitchFamily="2" charset="2"/>
              </a:rPr>
              <a:t> DARLIĞI: </a:t>
            </a:r>
            <a:r>
              <a:rPr lang="tr-TR" altLang="tr-TR" sz="2400" dirty="0">
                <a:solidFill>
                  <a:srgbClr val="FF0000"/>
                </a:solidFill>
                <a:sym typeface="Wingdings" panose="05000000000000000000" pitchFamily="2" charset="2"/>
              </a:rPr>
              <a:t>N</a:t>
            </a:r>
            <a:r>
              <a:rPr lang="tr-TR" sz="2400" dirty="0">
                <a:solidFill>
                  <a:srgbClr val="FF0000"/>
                </a:solidFill>
              </a:rPr>
              <a:t>ormalde tamamen açılarak kanın sağ </a:t>
            </a:r>
            <a:r>
              <a:rPr lang="tr-TR" sz="2400" dirty="0" err="1">
                <a:solidFill>
                  <a:srgbClr val="FF0000"/>
                </a:solidFill>
              </a:rPr>
              <a:t>atriumdan</a:t>
            </a:r>
            <a:r>
              <a:rPr lang="tr-TR" sz="2400" dirty="0">
                <a:solidFill>
                  <a:srgbClr val="FF0000"/>
                </a:solidFill>
              </a:rPr>
              <a:t> sağ </a:t>
            </a:r>
            <a:r>
              <a:rPr lang="tr-TR" sz="2400" dirty="0" err="1">
                <a:solidFill>
                  <a:srgbClr val="FF0000"/>
                </a:solidFill>
              </a:rPr>
              <a:t>ventriküle</a:t>
            </a:r>
            <a:r>
              <a:rPr lang="tr-TR" sz="2400" dirty="0">
                <a:solidFill>
                  <a:srgbClr val="FF0000"/>
                </a:solidFill>
              </a:rPr>
              <a:t> geçişine izin veren </a:t>
            </a:r>
            <a:r>
              <a:rPr lang="tr-TR" sz="2400" dirty="0" err="1">
                <a:solidFill>
                  <a:srgbClr val="FF0000"/>
                </a:solidFill>
              </a:rPr>
              <a:t>triküspit</a:t>
            </a:r>
            <a:r>
              <a:rPr lang="tr-TR" sz="2400" dirty="0">
                <a:solidFill>
                  <a:srgbClr val="FF0000"/>
                </a:solidFill>
              </a:rPr>
              <a:t> kapağın, çeşitli nedenlerle daralarak bu geçişe engel oluşturmasıdır.</a:t>
            </a:r>
            <a:endParaRPr lang="tr-TR" altLang="tr-TR" sz="2200" dirty="0">
              <a:solidFill>
                <a:srgbClr val="FF0000"/>
              </a:solidFill>
            </a:endParaRPr>
          </a:p>
        </p:txBody>
      </p:sp>
      <p:sp>
        <p:nvSpPr>
          <p:cNvPr id="33795" name="Rectangle 3"/>
          <p:cNvSpPr>
            <a:spLocks noGrp="1" noRot="1" noChangeArrowheads="1"/>
          </p:cNvSpPr>
          <p:nvPr>
            <p:ph idx="1"/>
          </p:nvPr>
        </p:nvSpPr>
        <p:spPr>
          <a:xfrm>
            <a:off x="1919536" y="1628801"/>
            <a:ext cx="8229600" cy="4824413"/>
          </a:xfrm>
        </p:spPr>
        <p:txBody>
          <a:bodyPr rtlCol="0">
            <a:normAutofit fontScale="92500" lnSpcReduction="10000"/>
          </a:bodyPr>
          <a:lstStyle/>
          <a:p>
            <a:pPr marL="342906" indent="-342906" defTabSz="457207">
              <a:buClr>
                <a:schemeClr val="bg2">
                  <a:lumMod val="40000"/>
                  <a:lumOff val="60000"/>
                </a:schemeClr>
              </a:buClr>
              <a:buFont typeface="Wingdings 3" charset="2"/>
              <a:buChar char=""/>
              <a:defRPr/>
            </a:pPr>
            <a:r>
              <a:rPr lang="tr-TR" altLang="tr-TR" sz="2400" dirty="0" err="1">
                <a:solidFill>
                  <a:srgbClr val="00B050"/>
                </a:solidFill>
              </a:rPr>
              <a:t>Etyoloji</a:t>
            </a:r>
            <a:r>
              <a:rPr lang="tr-TR" altLang="tr-TR" sz="2400" dirty="0">
                <a:solidFill>
                  <a:srgbClr val="00B050"/>
                </a:solidFill>
              </a:rPr>
              <a:t>: </a:t>
            </a:r>
            <a:r>
              <a:rPr lang="tr-TR" altLang="tr-TR" sz="2400" dirty="0" err="1"/>
              <a:t>Romatizmal</a:t>
            </a:r>
            <a:r>
              <a:rPr lang="tr-TR" altLang="tr-TR" sz="2400" dirty="0"/>
              <a:t> </a:t>
            </a:r>
            <a:r>
              <a:rPr lang="tr-TR" altLang="tr-TR" sz="2400" dirty="0" err="1"/>
              <a:t>hastalıklar,Konjenital</a:t>
            </a:r>
            <a:r>
              <a:rPr lang="tr-TR" altLang="tr-TR" sz="2400" dirty="0"/>
              <a:t>, </a:t>
            </a:r>
            <a:r>
              <a:rPr lang="tr-TR" altLang="tr-TR" sz="2400" dirty="0" err="1"/>
              <a:t>bakteriyal</a:t>
            </a:r>
            <a:r>
              <a:rPr lang="tr-TR" altLang="tr-TR" sz="2400" dirty="0"/>
              <a:t> </a:t>
            </a:r>
            <a:r>
              <a:rPr lang="tr-TR" altLang="tr-TR" sz="2400" dirty="0" err="1"/>
              <a:t>endokardit</a:t>
            </a:r>
            <a:r>
              <a:rPr lang="tr-TR" altLang="tr-TR" sz="2400" dirty="0"/>
              <a:t> başlıca nedenlerdir.</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a:solidFill>
                  <a:srgbClr val="00B050"/>
                </a:solidFill>
              </a:rPr>
              <a:t>Belirti ve Bulgular: </a:t>
            </a:r>
            <a:r>
              <a:rPr lang="tr-TR" altLang="tr-TR" sz="2400" dirty="0"/>
              <a:t>Karaciğerin sağ kadranında büyümeye bağlı şikayetler, bacaklarda </a:t>
            </a:r>
            <a:r>
              <a:rPr lang="tr-TR" altLang="tr-TR" sz="2400" dirty="0" err="1"/>
              <a:t>ödem,bilirubin</a:t>
            </a:r>
            <a:r>
              <a:rPr lang="tr-TR" altLang="tr-TR" sz="2400" dirty="0"/>
              <a:t> seviyesinin artması, boyun </a:t>
            </a:r>
            <a:r>
              <a:rPr lang="tr-TR" altLang="tr-TR" sz="2400" dirty="0" err="1"/>
              <a:t>venleri</a:t>
            </a:r>
            <a:r>
              <a:rPr lang="tr-TR" altLang="tr-TR" sz="2400" dirty="0"/>
              <a:t> </a:t>
            </a:r>
            <a:r>
              <a:rPr lang="tr-TR" altLang="tr-TR" sz="2400" dirty="0" err="1"/>
              <a:t>dilate</a:t>
            </a:r>
            <a:r>
              <a:rPr lang="tr-TR" altLang="tr-TR" sz="2400" dirty="0"/>
              <a:t> olmuş, </a:t>
            </a:r>
            <a:r>
              <a:rPr lang="tr-TR" altLang="tr-TR" sz="2400" dirty="0" err="1"/>
              <a:t>juguler</a:t>
            </a:r>
            <a:r>
              <a:rPr lang="tr-TR" altLang="tr-TR" sz="2400" dirty="0"/>
              <a:t> </a:t>
            </a:r>
            <a:r>
              <a:rPr lang="tr-TR" altLang="tr-TR" sz="2400" dirty="0" err="1"/>
              <a:t>venlerde</a:t>
            </a:r>
            <a:r>
              <a:rPr lang="tr-TR" altLang="tr-TR" sz="2400" dirty="0"/>
              <a:t> dolgunlaşma</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a:solidFill>
                  <a:srgbClr val="00B050"/>
                </a:solidFill>
              </a:rPr>
              <a:t>Tanı: </a:t>
            </a:r>
            <a:r>
              <a:rPr lang="tr-TR" altLang="tr-TR" sz="2400" dirty="0"/>
              <a:t>Fiziki </a:t>
            </a:r>
            <a:r>
              <a:rPr lang="tr-TR" altLang="tr-TR" sz="2400" dirty="0" err="1"/>
              <a:t>muayene,anamnez,teleradyografi,EKG,EKO</a:t>
            </a:r>
            <a:r>
              <a:rPr lang="tr-TR" altLang="tr-TR" sz="2400" dirty="0"/>
              <a:t>, </a:t>
            </a:r>
            <a:r>
              <a:rPr lang="tr-TR" altLang="tr-TR" sz="2400" dirty="0" err="1"/>
              <a:t>Anjiografi</a:t>
            </a:r>
            <a:endParaRPr lang="tr-TR" altLang="tr-TR" sz="2400" dirty="0"/>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a:solidFill>
                  <a:srgbClr val="00B050"/>
                </a:solidFill>
              </a:rPr>
              <a:t>Tedavi: </a:t>
            </a:r>
            <a:r>
              <a:rPr lang="tr-TR" altLang="tr-TR" sz="2400" dirty="0"/>
              <a:t>Neden ortadan kaldırılır. Medikal </a:t>
            </a:r>
            <a:r>
              <a:rPr lang="tr-TR" altLang="tr-TR" sz="2400" dirty="0" err="1"/>
              <a:t>tedavi,asit</a:t>
            </a:r>
            <a:r>
              <a:rPr lang="tr-TR" altLang="tr-TR" sz="2400" dirty="0"/>
              <a:t> ve ödemi azaltmak için </a:t>
            </a:r>
            <a:r>
              <a:rPr lang="tr-TR" altLang="tr-TR" sz="2400" dirty="0" err="1"/>
              <a:t>diüretik</a:t>
            </a:r>
            <a:r>
              <a:rPr lang="tr-TR" altLang="tr-TR" sz="2400" dirty="0"/>
              <a:t> </a:t>
            </a:r>
            <a:r>
              <a:rPr lang="tr-TR" altLang="tr-TR" sz="2400" dirty="0" err="1"/>
              <a:t>tedavi,kesin</a:t>
            </a:r>
            <a:r>
              <a:rPr lang="tr-TR" altLang="tr-TR" sz="2400" dirty="0"/>
              <a:t> tedavi cerrahidir.</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a:solidFill>
                  <a:srgbClr val="00B050"/>
                </a:solidFill>
              </a:rPr>
              <a:t>Komplikasyon: </a:t>
            </a:r>
            <a:r>
              <a:rPr lang="tr-TR" altLang="tr-TR" sz="2400" dirty="0"/>
              <a:t>Karaciğer sirozu, </a:t>
            </a:r>
            <a:r>
              <a:rPr lang="tr-TR" altLang="tr-TR" sz="2400" dirty="0" err="1"/>
              <a:t>emboli,enfeksiyon</a:t>
            </a:r>
            <a:endParaRPr lang="tr-TR" altLang="tr-TR" sz="2400" dirty="0"/>
          </a:p>
        </p:txBody>
      </p:sp>
    </p:spTree>
    <p:extLst>
      <p:ext uri="{BB962C8B-B14F-4D97-AF65-F5344CB8AC3E}">
        <p14:creationId xmlns:p14="http://schemas.microsoft.com/office/powerpoint/2010/main" val="25220181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p:txBody>
          <a:bodyPr/>
          <a:lstStyle/>
          <a:p>
            <a:pPr algn="l"/>
            <a:r>
              <a:rPr lang="tr-TR" altLang="tr-TR" sz="2200" dirty="0">
                <a:solidFill>
                  <a:srgbClr val="00B0F0"/>
                </a:solidFill>
              </a:rPr>
              <a:t>TRİKÜSPİT YETMEZLİĞİ</a:t>
            </a:r>
            <a:r>
              <a:rPr lang="tr-TR" altLang="tr-TR" sz="2800" dirty="0"/>
              <a:t>: </a:t>
            </a:r>
            <a:r>
              <a:rPr lang="tr-TR" altLang="tr-TR" sz="2400" dirty="0" err="1">
                <a:solidFill>
                  <a:srgbClr val="FF0000"/>
                </a:solidFill>
              </a:rPr>
              <a:t>Triküspit</a:t>
            </a:r>
            <a:r>
              <a:rPr lang="tr-TR" altLang="tr-TR" sz="2400" dirty="0">
                <a:solidFill>
                  <a:srgbClr val="FF0000"/>
                </a:solidFill>
              </a:rPr>
              <a:t>, kapağın tam olarak kapanamamasına bağlı olarak kanın sağ </a:t>
            </a:r>
            <a:r>
              <a:rPr lang="tr-TR" altLang="tr-TR" sz="2400" dirty="0" err="1">
                <a:solidFill>
                  <a:srgbClr val="FF0000"/>
                </a:solidFill>
              </a:rPr>
              <a:t>ventrikülde</a:t>
            </a:r>
            <a:r>
              <a:rPr lang="tr-TR" altLang="tr-TR" sz="2400" dirty="0">
                <a:solidFill>
                  <a:srgbClr val="FF0000"/>
                </a:solidFill>
              </a:rPr>
              <a:t> göllenmesi</a:t>
            </a:r>
            <a:r>
              <a:rPr lang="tr-TR" altLang="tr-TR" sz="2400" dirty="0"/>
              <a:t>.</a:t>
            </a:r>
          </a:p>
        </p:txBody>
      </p:sp>
      <p:sp>
        <p:nvSpPr>
          <p:cNvPr id="34819" name="Rectangle 3"/>
          <p:cNvSpPr>
            <a:spLocks noGrp="1" noRot="1" noChangeArrowheads="1"/>
          </p:cNvSpPr>
          <p:nvPr>
            <p:ph idx="1"/>
          </p:nvPr>
        </p:nvSpPr>
        <p:spPr/>
        <p:txBody>
          <a:bodyPr rtlCol="0">
            <a:normAutofit lnSpcReduction="10000"/>
          </a:bodyPr>
          <a:lstStyle/>
          <a:p>
            <a:pPr marL="342906" indent="-342906" defTabSz="457207">
              <a:lnSpc>
                <a:spcPct val="80000"/>
              </a:lnSpc>
              <a:buClr>
                <a:schemeClr val="bg2">
                  <a:lumMod val="40000"/>
                  <a:lumOff val="60000"/>
                </a:schemeClr>
              </a:buClr>
              <a:buFont typeface="Wingdings 3" charset="2"/>
              <a:buChar char=""/>
              <a:defRPr/>
            </a:pPr>
            <a:r>
              <a:rPr lang="tr-TR" altLang="tr-TR" sz="2400" dirty="0" err="1">
                <a:solidFill>
                  <a:srgbClr val="00B050"/>
                </a:solidFill>
              </a:rPr>
              <a:t>Etyoloji:</a:t>
            </a:r>
            <a:r>
              <a:rPr lang="tr-TR" altLang="tr-TR" sz="2400" dirty="0" err="1"/>
              <a:t>Romatizmal</a:t>
            </a:r>
            <a:r>
              <a:rPr lang="tr-TR" altLang="tr-TR" sz="2400" dirty="0"/>
              <a:t> </a:t>
            </a:r>
            <a:r>
              <a:rPr lang="tr-TR" altLang="tr-TR" sz="2400" dirty="0" err="1"/>
              <a:t>endokardit,kapağı</a:t>
            </a:r>
            <a:r>
              <a:rPr lang="tr-TR" altLang="tr-TR" sz="2400" dirty="0"/>
              <a:t> tutan kasların fonksiyonel </a:t>
            </a:r>
            <a:r>
              <a:rPr lang="tr-TR" altLang="tr-TR" sz="2400" dirty="0" err="1"/>
              <a:t>bozukluğu,pulmoner</a:t>
            </a:r>
            <a:r>
              <a:rPr lang="tr-TR" altLang="tr-TR" sz="2400" dirty="0"/>
              <a:t> hipertansiyon</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Belirti ve Bulgular:</a:t>
            </a:r>
          </a:p>
          <a:p>
            <a:pPr marL="342906" indent="-342906" defTabSz="457207">
              <a:lnSpc>
                <a:spcPct val="80000"/>
              </a:lnSpc>
              <a:buClr>
                <a:schemeClr val="bg2">
                  <a:lumMod val="40000"/>
                  <a:lumOff val="60000"/>
                </a:schemeClr>
              </a:buClr>
              <a:buFont typeface="Wingdings 3" charset="2"/>
              <a:buChar char=""/>
              <a:defRPr/>
            </a:pPr>
            <a:r>
              <a:rPr lang="tr-TR" altLang="tr-TR" sz="2400" dirty="0"/>
              <a:t>Karaciğerin büyümesi ile sağ üst kadranda </a:t>
            </a:r>
            <a:r>
              <a:rPr lang="tr-TR" altLang="tr-TR" sz="2400" dirty="0" err="1"/>
              <a:t>ağrı,parmaklarda</a:t>
            </a:r>
            <a:r>
              <a:rPr lang="tr-TR" altLang="tr-TR" sz="2400" dirty="0"/>
              <a:t> </a:t>
            </a:r>
            <a:r>
              <a:rPr lang="tr-TR" altLang="tr-TR" sz="2400" dirty="0" err="1"/>
              <a:t>çomaklaşma,dudaklarda</a:t>
            </a:r>
            <a:r>
              <a:rPr lang="tr-TR" altLang="tr-TR" sz="2400" dirty="0"/>
              <a:t> morarma(</a:t>
            </a:r>
            <a:r>
              <a:rPr lang="tr-TR" altLang="tr-TR" sz="2400" dirty="0" err="1"/>
              <a:t>siyanoz</a:t>
            </a:r>
            <a:r>
              <a:rPr lang="tr-TR" altLang="tr-TR" sz="2400" dirty="0"/>
              <a:t>),</a:t>
            </a:r>
            <a:r>
              <a:rPr lang="tr-TR" altLang="tr-TR" sz="2400" dirty="0" err="1"/>
              <a:t>sarılık,GİS</a:t>
            </a:r>
            <a:r>
              <a:rPr lang="tr-TR" altLang="tr-TR" sz="2400" dirty="0"/>
              <a:t> </a:t>
            </a:r>
            <a:r>
              <a:rPr lang="tr-TR" altLang="tr-TR" sz="2400" dirty="0" err="1"/>
              <a:t>kanamaları,asit</a:t>
            </a:r>
            <a:r>
              <a:rPr lang="tr-TR" altLang="tr-TR" sz="2400" dirty="0"/>
              <a:t> ve ödem görülür.</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Tanı: </a:t>
            </a:r>
            <a:r>
              <a:rPr lang="tr-TR" altLang="tr-TR" sz="2400" dirty="0"/>
              <a:t>Fiziki muayene </a:t>
            </a:r>
            <a:r>
              <a:rPr lang="tr-TR" altLang="tr-TR" sz="2400" dirty="0" err="1"/>
              <a:t>önemlidir.Boyun</a:t>
            </a:r>
            <a:r>
              <a:rPr lang="tr-TR" altLang="tr-TR" sz="2400" dirty="0"/>
              <a:t> </a:t>
            </a:r>
            <a:r>
              <a:rPr lang="tr-TR" altLang="tr-TR" sz="2400" dirty="0" err="1"/>
              <a:t>venleri</a:t>
            </a:r>
            <a:r>
              <a:rPr lang="tr-TR" altLang="tr-TR" sz="2400" dirty="0"/>
              <a:t> </a:t>
            </a:r>
            <a:r>
              <a:rPr lang="tr-TR" altLang="tr-TR" sz="2400" dirty="0" err="1"/>
              <a:t>dolgundur.Üfürüm</a:t>
            </a:r>
            <a:r>
              <a:rPr lang="tr-TR" altLang="tr-TR" sz="2400" dirty="0"/>
              <a:t> sesi </a:t>
            </a:r>
            <a:r>
              <a:rPr lang="tr-TR" altLang="tr-TR" sz="2400" dirty="0" err="1"/>
              <a:t>alınır,Teleradyografi,kan</a:t>
            </a:r>
            <a:r>
              <a:rPr lang="tr-TR" altLang="tr-TR" sz="2400" dirty="0"/>
              <a:t> </a:t>
            </a:r>
            <a:r>
              <a:rPr lang="tr-TR" altLang="tr-TR" sz="2400" dirty="0" err="1"/>
              <a:t>tetkikleri,EKG,EKO</a:t>
            </a:r>
            <a:endParaRPr lang="tr-TR" altLang="tr-TR" sz="2400" dirty="0"/>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Tedavi ve Bakım: </a:t>
            </a:r>
            <a:r>
              <a:rPr lang="tr-TR" altLang="tr-TR" sz="2400" dirty="0"/>
              <a:t>Cerrahi yeterli </a:t>
            </a:r>
            <a:r>
              <a:rPr lang="tr-TR" altLang="tr-TR" sz="2400" dirty="0" err="1"/>
              <a:t>soniç</a:t>
            </a:r>
            <a:r>
              <a:rPr lang="tr-TR" altLang="tr-TR" sz="2400" dirty="0"/>
              <a:t> </a:t>
            </a:r>
            <a:r>
              <a:rPr lang="tr-TR" altLang="tr-TR" sz="2400" dirty="0" err="1"/>
              <a:t>vermeyebilir.Nedene</a:t>
            </a:r>
            <a:r>
              <a:rPr lang="tr-TR" altLang="tr-TR" sz="2400" dirty="0"/>
              <a:t> yönelik </a:t>
            </a:r>
            <a:r>
              <a:rPr lang="tr-TR" altLang="tr-TR" sz="2400" dirty="0" err="1"/>
              <a:t>tedavi,neden</a:t>
            </a:r>
            <a:r>
              <a:rPr lang="tr-TR" altLang="tr-TR" sz="2400" dirty="0"/>
              <a:t> genelde </a:t>
            </a:r>
            <a:r>
              <a:rPr lang="tr-TR" altLang="tr-TR" sz="2400" dirty="0" err="1"/>
              <a:t>romatizmal</a:t>
            </a:r>
            <a:r>
              <a:rPr lang="tr-TR" altLang="tr-TR" sz="2400" dirty="0"/>
              <a:t> </a:t>
            </a:r>
            <a:r>
              <a:rPr lang="tr-TR" altLang="tr-TR" sz="2400" dirty="0" err="1"/>
              <a:t>hastalıklardır.ileri</a:t>
            </a:r>
            <a:r>
              <a:rPr lang="tr-TR" altLang="tr-TR" sz="2400" dirty="0"/>
              <a:t> derecede kapak değişir suni kapak takılır. </a:t>
            </a:r>
          </a:p>
        </p:txBody>
      </p:sp>
    </p:spTree>
    <p:extLst>
      <p:ext uri="{BB962C8B-B14F-4D97-AF65-F5344CB8AC3E}">
        <p14:creationId xmlns:p14="http://schemas.microsoft.com/office/powerpoint/2010/main" val="33556272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rrowheads="1"/>
          </p:cNvSpPr>
          <p:nvPr>
            <p:ph type="title"/>
          </p:nvPr>
        </p:nvSpPr>
        <p:spPr>
          <a:xfrm>
            <a:off x="1992313" y="549275"/>
            <a:ext cx="8229600" cy="1143000"/>
          </a:xfrm>
        </p:spPr>
        <p:txBody>
          <a:bodyPr rtlCol="0">
            <a:normAutofit fontScale="90000"/>
          </a:bodyPr>
          <a:lstStyle/>
          <a:p>
            <a:pPr defTabSz="457207">
              <a:defRPr/>
            </a:pPr>
            <a:r>
              <a:rPr lang="tr-TR" altLang="tr-TR" sz="2800" dirty="0">
                <a:solidFill>
                  <a:srgbClr val="00B0F0"/>
                </a:solidFill>
              </a:rPr>
              <a:t>AORT STENOZU(Aort Darlığı):</a:t>
            </a:r>
            <a:r>
              <a:rPr lang="tr-TR" altLang="tr-TR" sz="2400" dirty="0">
                <a:solidFill>
                  <a:srgbClr val="00B0F0"/>
                </a:solidFill>
              </a:rPr>
              <a:t> </a:t>
            </a:r>
            <a:r>
              <a:rPr lang="tr-TR" altLang="tr-TR" sz="2400" dirty="0">
                <a:solidFill>
                  <a:srgbClr val="FF0000"/>
                </a:solidFill>
              </a:rPr>
              <a:t>Aort, sol </a:t>
            </a:r>
            <a:r>
              <a:rPr lang="tr-TR" altLang="tr-TR" sz="2400" dirty="0" err="1">
                <a:solidFill>
                  <a:srgbClr val="FF0000"/>
                </a:solidFill>
              </a:rPr>
              <a:t>ventrikülden</a:t>
            </a:r>
            <a:r>
              <a:rPr lang="tr-TR" altLang="tr-TR" sz="2400" dirty="0">
                <a:solidFill>
                  <a:srgbClr val="FF0000"/>
                </a:solidFill>
              </a:rPr>
              <a:t> çıkarak tüm vücuda oksijenden zengin kanı dağıtır.  </a:t>
            </a:r>
            <a:r>
              <a:rPr lang="tr-TR" altLang="tr-TR" sz="2400" dirty="0" err="1">
                <a:solidFill>
                  <a:srgbClr val="FF0000"/>
                </a:solidFill>
              </a:rPr>
              <a:t>Semilunar</a:t>
            </a:r>
            <a:r>
              <a:rPr lang="tr-TR" altLang="tr-TR" sz="2400" dirty="0">
                <a:solidFill>
                  <a:srgbClr val="FF0000"/>
                </a:solidFill>
              </a:rPr>
              <a:t> kapakların (Aort ağzını kapatır) darlığı nedeniyle aorta yeterli kan geçemez kan dağılamaz.</a:t>
            </a:r>
            <a:br>
              <a:rPr lang="tr-TR" altLang="tr-TR" sz="2400" dirty="0">
                <a:solidFill>
                  <a:srgbClr val="FF0000"/>
                </a:solidFill>
              </a:rPr>
            </a:br>
            <a:r>
              <a:rPr lang="tr-TR" altLang="tr-TR" sz="2400" dirty="0">
                <a:solidFill>
                  <a:srgbClr val="FF0000"/>
                </a:solidFill>
              </a:rPr>
              <a:t/>
            </a:r>
            <a:br>
              <a:rPr lang="tr-TR" altLang="tr-TR" sz="2400" dirty="0">
                <a:solidFill>
                  <a:srgbClr val="FF0000"/>
                </a:solidFill>
              </a:rPr>
            </a:br>
            <a:endParaRPr lang="tr-TR" altLang="tr-TR" sz="2400" dirty="0">
              <a:solidFill>
                <a:srgbClr val="FF0000"/>
              </a:solidFill>
            </a:endParaRPr>
          </a:p>
        </p:txBody>
      </p:sp>
      <p:sp>
        <p:nvSpPr>
          <p:cNvPr id="35843" name="Rectangle 3"/>
          <p:cNvSpPr>
            <a:spLocks noGrp="1" noRot="1" noChangeArrowheads="1"/>
          </p:cNvSpPr>
          <p:nvPr>
            <p:ph idx="1"/>
          </p:nvPr>
        </p:nvSpPr>
        <p:spPr/>
        <p:txBody>
          <a:bodyPr rtlCol="0">
            <a:normAutofit/>
          </a:bodyPr>
          <a:lstStyle/>
          <a:p>
            <a:pPr marL="342906" indent="-342906"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err="1">
                <a:solidFill>
                  <a:srgbClr val="00B050"/>
                </a:solidFill>
              </a:rPr>
              <a:t>Etyoloji:</a:t>
            </a:r>
            <a:r>
              <a:rPr lang="tr-TR" altLang="tr-TR" dirty="0" err="1"/>
              <a:t>Romatizmal</a:t>
            </a:r>
            <a:r>
              <a:rPr lang="tr-TR" altLang="tr-TR" dirty="0"/>
              <a:t> </a:t>
            </a:r>
            <a:r>
              <a:rPr lang="tr-TR" altLang="tr-TR" dirty="0" err="1"/>
              <a:t>endokarditte</a:t>
            </a:r>
            <a:r>
              <a:rPr lang="tr-TR" altLang="tr-TR" dirty="0"/>
              <a:t> görülür,</a:t>
            </a:r>
          </a:p>
          <a:p>
            <a:pPr marL="342906" indent="-342906" defTabSz="457207">
              <a:buClr>
                <a:schemeClr val="bg2">
                  <a:lumMod val="40000"/>
                  <a:lumOff val="60000"/>
                </a:schemeClr>
              </a:buClr>
              <a:buFont typeface="Wingdings 3" charset="2"/>
              <a:buChar char=""/>
              <a:defRPr/>
            </a:pPr>
            <a:r>
              <a:rPr lang="tr-TR" altLang="tr-TR" dirty="0"/>
              <a:t>Belirti ve Bulgular: </a:t>
            </a:r>
            <a:r>
              <a:rPr lang="tr-TR" altLang="tr-TR" dirty="0" err="1"/>
              <a:t>Dispne</a:t>
            </a:r>
            <a:r>
              <a:rPr lang="tr-TR" altLang="tr-TR" dirty="0"/>
              <a:t>, </a:t>
            </a:r>
            <a:r>
              <a:rPr lang="tr-TR" altLang="tr-TR" dirty="0" err="1"/>
              <a:t>Senkop</a:t>
            </a:r>
            <a:r>
              <a:rPr lang="tr-TR" altLang="tr-TR" dirty="0"/>
              <a:t>, </a:t>
            </a:r>
            <a:r>
              <a:rPr lang="tr-TR" altLang="tr-TR" dirty="0" err="1"/>
              <a:t>Anjina</a:t>
            </a:r>
            <a:r>
              <a:rPr lang="tr-TR" altLang="tr-TR" dirty="0"/>
              <a:t> </a:t>
            </a:r>
            <a:r>
              <a:rPr lang="tr-TR" altLang="tr-TR" dirty="0" err="1"/>
              <a:t>Pektoris</a:t>
            </a:r>
            <a:r>
              <a:rPr lang="tr-TR" altLang="tr-TR" dirty="0"/>
              <a:t>(Kalp kasının yeterli beslenememesi)</a:t>
            </a:r>
          </a:p>
          <a:p>
            <a:pPr marL="342906" indent="-342906" defTabSz="457207">
              <a:buClr>
                <a:schemeClr val="bg2">
                  <a:lumMod val="40000"/>
                  <a:lumOff val="60000"/>
                </a:schemeClr>
              </a:buClr>
              <a:buFont typeface="Wingdings 3" charset="2"/>
              <a:buChar char=""/>
              <a:defRPr/>
            </a:pPr>
            <a:r>
              <a:rPr lang="tr-TR" altLang="tr-TR" dirty="0">
                <a:solidFill>
                  <a:srgbClr val="00B050"/>
                </a:solidFill>
              </a:rPr>
              <a:t>Tanı:</a:t>
            </a:r>
            <a:r>
              <a:rPr lang="tr-TR" altLang="tr-TR" dirty="0"/>
              <a:t> Fiziki </a:t>
            </a:r>
            <a:r>
              <a:rPr lang="tr-TR" altLang="tr-TR" dirty="0" err="1"/>
              <a:t>muayene,Doppler,Anjiografi</a:t>
            </a:r>
            <a:r>
              <a:rPr lang="tr-TR" altLang="tr-TR" dirty="0"/>
              <a:t>, EKG</a:t>
            </a:r>
          </a:p>
          <a:p>
            <a:pPr marL="342906" indent="-342906" defTabSz="457207">
              <a:buClr>
                <a:schemeClr val="bg2">
                  <a:lumMod val="40000"/>
                  <a:lumOff val="60000"/>
                </a:schemeClr>
              </a:buClr>
              <a:buFont typeface="Wingdings 3" charset="2"/>
              <a:buChar char=""/>
              <a:defRPr/>
            </a:pPr>
            <a:r>
              <a:rPr lang="tr-TR" altLang="tr-TR" dirty="0">
                <a:solidFill>
                  <a:srgbClr val="00B050"/>
                </a:solidFill>
              </a:rPr>
              <a:t>Tedavi ve Bakım: </a:t>
            </a:r>
            <a:r>
              <a:rPr lang="tr-TR" altLang="tr-TR" dirty="0"/>
              <a:t>Darlığın derecesine göre cerrahi tedavi. Cerrahiden önce </a:t>
            </a:r>
            <a:r>
              <a:rPr lang="tr-TR" altLang="tr-TR" dirty="0" err="1"/>
              <a:t>Antikoagülon</a:t>
            </a:r>
            <a:r>
              <a:rPr lang="tr-TR" altLang="tr-TR" dirty="0"/>
              <a:t> tedavi yapılır.</a:t>
            </a:r>
          </a:p>
          <a:p>
            <a:pPr marL="342906" indent="-342906" defTabSz="457207">
              <a:buClr>
                <a:schemeClr val="bg2">
                  <a:lumMod val="40000"/>
                  <a:lumOff val="60000"/>
                </a:schemeClr>
              </a:buClr>
              <a:buFont typeface="Wingdings 3" charset="2"/>
              <a:buChar char=""/>
              <a:defRPr/>
            </a:pPr>
            <a:r>
              <a:rPr lang="tr-TR" altLang="tr-TR" dirty="0"/>
              <a:t>Kalp kası iltihaplarına karşılık Antibiyotik tedavisi uygulanır.</a:t>
            </a:r>
          </a:p>
          <a:p>
            <a:pPr marL="342906" indent="-342906" defTabSz="457207">
              <a:buClr>
                <a:schemeClr val="bg2">
                  <a:lumMod val="40000"/>
                  <a:lumOff val="60000"/>
                </a:schemeClr>
              </a:buClr>
              <a:buFont typeface="Wingdings 3" charset="2"/>
              <a:buChar char=""/>
              <a:defRPr/>
            </a:pPr>
            <a:endParaRPr lang="tr-TR" altLang="tr-TR" dirty="0"/>
          </a:p>
        </p:txBody>
      </p:sp>
    </p:spTree>
    <p:extLst>
      <p:ext uri="{BB962C8B-B14F-4D97-AF65-F5344CB8AC3E}">
        <p14:creationId xmlns:p14="http://schemas.microsoft.com/office/powerpoint/2010/main" val="28617689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1991544" y="476672"/>
            <a:ext cx="8229600" cy="1143000"/>
          </a:xfrm>
        </p:spPr>
        <p:txBody>
          <a:bodyPr>
            <a:normAutofit fontScale="90000"/>
          </a:bodyPr>
          <a:lstStyle/>
          <a:p>
            <a:pPr algn="l"/>
            <a:r>
              <a:rPr lang="tr-TR" altLang="tr-TR" sz="2200" dirty="0">
                <a:solidFill>
                  <a:srgbClr val="00B0F0"/>
                </a:solidFill>
              </a:rPr>
              <a:t>AORT YETMEZLİĞİ: </a:t>
            </a:r>
            <a:r>
              <a:rPr lang="tr-TR" sz="1800" dirty="0">
                <a:solidFill>
                  <a:srgbClr val="FF0000"/>
                </a:solidFill>
              </a:rPr>
              <a:t>Aort kapak yetmezliği, aort kapaklarının yeterince kapanamamasıdır. Bu durumlarda sol karıncığın kasılarak aorta atardamarına pompaladığı kanın bir bölümü, kalbin gevşeme döneminde, geriye yeniden sol karıncığa döner. Böylece sol karıncık geri sızmış olan bir miktar kanı sürekli olarak yeniden ileri pompalamak zorunda kalır. Bu ise sol kalbin iş yükünü artırır. İş yükünün artışına paralel olarak da sol kalp büyümek zorunda kalır. Bu ise zamanla kalp yetmezliği oluşmasına sebep olur.</a:t>
            </a:r>
            <a:r>
              <a:rPr lang="tr-TR" altLang="tr-TR" sz="1300" dirty="0">
                <a:solidFill>
                  <a:srgbClr val="00B0F0"/>
                </a:solidFill>
              </a:rPr>
              <a:t/>
            </a:r>
            <a:br>
              <a:rPr lang="tr-TR" altLang="tr-TR" sz="1300" dirty="0">
                <a:solidFill>
                  <a:srgbClr val="00B0F0"/>
                </a:solidFill>
              </a:rPr>
            </a:br>
            <a:endParaRPr lang="tr-TR" altLang="tr-TR" sz="1300" dirty="0">
              <a:solidFill>
                <a:srgbClr val="00B0F0"/>
              </a:solidFill>
            </a:endParaRPr>
          </a:p>
        </p:txBody>
      </p:sp>
      <p:sp>
        <p:nvSpPr>
          <p:cNvPr id="36867" name="Rectangle 3"/>
          <p:cNvSpPr>
            <a:spLocks noGrp="1" noRot="1" noChangeArrowheads="1"/>
          </p:cNvSpPr>
          <p:nvPr>
            <p:ph idx="1"/>
          </p:nvPr>
        </p:nvSpPr>
        <p:spPr>
          <a:xfrm>
            <a:off x="1991544" y="1916833"/>
            <a:ext cx="8229600" cy="4525963"/>
          </a:xfrm>
        </p:spPr>
        <p:txBody>
          <a:bodyPr rtlCol="0">
            <a:normAutofit/>
          </a:bodyPr>
          <a:lstStyle/>
          <a:p>
            <a:pPr marL="342906" indent="-342906" defTabSz="457207">
              <a:lnSpc>
                <a:spcPct val="80000"/>
              </a:lnSpc>
              <a:buClr>
                <a:schemeClr val="bg2">
                  <a:lumMod val="40000"/>
                  <a:lumOff val="60000"/>
                </a:schemeClr>
              </a:buClr>
              <a:buFont typeface="Wingdings 3" charset="2"/>
              <a:buChar char=""/>
              <a:defRPr/>
            </a:pPr>
            <a:r>
              <a:rPr lang="tr-TR" altLang="tr-TR" dirty="0" err="1">
                <a:solidFill>
                  <a:srgbClr val="00B050"/>
                </a:solidFill>
              </a:rPr>
              <a:t>Etyoloji:</a:t>
            </a:r>
            <a:r>
              <a:rPr lang="tr-TR" altLang="tr-TR" dirty="0" err="1"/>
              <a:t>Romatizmal</a:t>
            </a:r>
            <a:r>
              <a:rPr lang="tr-TR" altLang="tr-TR" dirty="0"/>
              <a:t> </a:t>
            </a:r>
            <a:r>
              <a:rPr lang="tr-TR" altLang="tr-TR" dirty="0" err="1"/>
              <a:t>endokardit,travma</a:t>
            </a:r>
            <a:r>
              <a:rPr lang="tr-TR" altLang="tr-TR" dirty="0"/>
              <a:t>, </a:t>
            </a:r>
            <a:r>
              <a:rPr lang="tr-TR" altLang="tr-TR" dirty="0" err="1"/>
              <a:t>sifiliz</a:t>
            </a:r>
            <a:r>
              <a:rPr lang="tr-TR" altLang="tr-TR" dirty="0"/>
              <a:t>, efor </a:t>
            </a:r>
            <a:r>
              <a:rPr lang="tr-TR" altLang="tr-TR" dirty="0" err="1"/>
              <a:t>dispnesi,Paroksismal</a:t>
            </a:r>
            <a:r>
              <a:rPr lang="tr-TR" altLang="tr-TR" dirty="0"/>
              <a:t> </a:t>
            </a:r>
            <a:r>
              <a:rPr lang="tr-TR" altLang="tr-TR" dirty="0" err="1"/>
              <a:t>dispne</a:t>
            </a:r>
            <a:r>
              <a:rPr lang="tr-TR" altLang="tr-TR" dirty="0"/>
              <a:t>, </a:t>
            </a:r>
            <a:r>
              <a:rPr lang="tr-TR" altLang="tr-TR" dirty="0" err="1"/>
              <a:t>Ortopne,Çarpıntı,Akciğer</a:t>
            </a:r>
            <a:r>
              <a:rPr lang="tr-TR" altLang="tr-TR" dirty="0"/>
              <a:t> </a:t>
            </a:r>
            <a:r>
              <a:rPr lang="tr-TR" altLang="tr-TR" dirty="0" err="1"/>
              <a:t>ödemi,Ten</a:t>
            </a:r>
            <a:r>
              <a:rPr lang="tr-TR" altLang="tr-TR" dirty="0"/>
              <a:t> solukluğu, </a:t>
            </a:r>
            <a:r>
              <a:rPr lang="tr-TR" altLang="tr-TR" dirty="0" err="1"/>
              <a:t>diastolsırasında</a:t>
            </a:r>
            <a:r>
              <a:rPr lang="tr-TR" altLang="tr-TR" dirty="0"/>
              <a:t> </a:t>
            </a:r>
            <a:r>
              <a:rPr lang="tr-TR" altLang="tr-TR" dirty="0" err="1"/>
              <a:t>üfürüm,Arterler</a:t>
            </a:r>
            <a:r>
              <a:rPr lang="tr-TR" altLang="tr-TR" dirty="0"/>
              <a:t> de tabanca sesi denilen üfürüm</a:t>
            </a:r>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dirty="0" err="1">
                <a:solidFill>
                  <a:srgbClr val="00B050"/>
                </a:solidFill>
              </a:rPr>
              <a:t>Tanı:</a:t>
            </a:r>
            <a:r>
              <a:rPr lang="tr-TR" altLang="tr-TR" dirty="0" err="1"/>
              <a:t>Fiziki</a:t>
            </a:r>
            <a:r>
              <a:rPr lang="tr-TR" altLang="tr-TR" dirty="0"/>
              <a:t> </a:t>
            </a:r>
            <a:r>
              <a:rPr lang="tr-TR" altLang="tr-TR" dirty="0" err="1"/>
              <a:t>bulgular,EKG</a:t>
            </a:r>
            <a:r>
              <a:rPr lang="tr-TR" altLang="tr-TR" dirty="0"/>
              <a:t>, </a:t>
            </a:r>
            <a:r>
              <a:rPr lang="tr-TR" altLang="tr-TR" dirty="0" err="1"/>
              <a:t>Teleradyografi</a:t>
            </a:r>
            <a:endParaRPr lang="tr-TR" altLang="tr-TR" dirty="0"/>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dirty="0" err="1">
                <a:solidFill>
                  <a:srgbClr val="00B050"/>
                </a:solidFill>
              </a:rPr>
              <a:t>Tedavi:</a:t>
            </a:r>
            <a:r>
              <a:rPr lang="tr-TR" altLang="tr-TR" dirty="0" err="1"/>
              <a:t>Cerrahi</a:t>
            </a:r>
            <a:r>
              <a:rPr lang="tr-TR" altLang="tr-TR" dirty="0"/>
              <a:t> öncesi ve sonrası penisilin tedavisi amaç; </a:t>
            </a:r>
            <a:r>
              <a:rPr lang="tr-TR" altLang="tr-TR" dirty="0" err="1"/>
              <a:t>endokarditi</a:t>
            </a:r>
            <a:r>
              <a:rPr lang="tr-TR" altLang="tr-TR" dirty="0"/>
              <a:t> önlemektir. Cerrahi sonrası </a:t>
            </a:r>
            <a:r>
              <a:rPr lang="tr-TR" altLang="tr-TR" dirty="0" err="1"/>
              <a:t>Antikoagülan</a:t>
            </a:r>
            <a:r>
              <a:rPr lang="tr-TR" altLang="tr-TR" dirty="0"/>
              <a:t> tedavi</a:t>
            </a:r>
          </a:p>
        </p:txBody>
      </p:sp>
    </p:spTree>
    <p:extLst>
      <p:ext uri="{BB962C8B-B14F-4D97-AF65-F5344CB8AC3E}">
        <p14:creationId xmlns:p14="http://schemas.microsoft.com/office/powerpoint/2010/main" val="296141120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rrowheads="1"/>
          </p:cNvSpPr>
          <p:nvPr>
            <p:ph type="title"/>
          </p:nvPr>
        </p:nvSpPr>
        <p:spPr>
          <a:xfrm>
            <a:off x="2178051" y="320676"/>
            <a:ext cx="8061325" cy="1350963"/>
          </a:xfrm>
        </p:spPr>
        <p:txBody>
          <a:bodyPr/>
          <a:lstStyle/>
          <a:p>
            <a:endParaRPr lang="tr-TR" altLang="tr-TR"/>
          </a:p>
        </p:txBody>
      </p:sp>
      <p:sp>
        <p:nvSpPr>
          <p:cNvPr id="38915" name="Rectangle 3"/>
          <p:cNvSpPr>
            <a:spLocks noGrp="1" noRot="1" noChangeArrowheads="1"/>
          </p:cNvSpPr>
          <p:nvPr>
            <p:ph idx="1"/>
          </p:nvPr>
        </p:nvSpPr>
        <p:spPr/>
        <p:txBody>
          <a:bodyPr/>
          <a:lstStyle/>
          <a:p>
            <a:endParaRPr lang="tr-TR" altLang="tr-TR"/>
          </a:p>
        </p:txBody>
      </p:sp>
      <p:pic>
        <p:nvPicPr>
          <p:cNvPr id="38916" name="Picture 5" descr="kalpses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79651" y="333376"/>
            <a:ext cx="7777163" cy="6524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559039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rrowheads="1"/>
          </p:cNvSpPr>
          <p:nvPr>
            <p:ph type="title"/>
          </p:nvPr>
        </p:nvSpPr>
        <p:spPr/>
        <p:txBody>
          <a:bodyPr>
            <a:normAutofit/>
          </a:bodyPr>
          <a:lstStyle/>
          <a:p>
            <a:pPr algn="l"/>
            <a:r>
              <a:rPr lang="tr-TR" altLang="tr-TR" sz="2200" dirty="0">
                <a:solidFill>
                  <a:schemeClr val="tx2">
                    <a:lumMod val="75000"/>
                  </a:schemeClr>
                </a:solidFill>
              </a:rPr>
              <a:t>KORONER DAMAR HASTALIKLARI</a:t>
            </a:r>
          </a:p>
        </p:txBody>
      </p:sp>
      <p:sp>
        <p:nvSpPr>
          <p:cNvPr id="38915" name="Rectangle 3"/>
          <p:cNvSpPr>
            <a:spLocks noGrp="1" noRot="1" noChangeArrowheads="1"/>
          </p:cNvSpPr>
          <p:nvPr>
            <p:ph idx="1"/>
          </p:nvPr>
        </p:nvSpPr>
        <p:spPr/>
        <p:txBody>
          <a:bodyPr rtlCol="0">
            <a:normAutofit/>
          </a:bodyPr>
          <a:lstStyle/>
          <a:p>
            <a:pPr marL="342906" indent="-342906" defTabSz="457207">
              <a:lnSpc>
                <a:spcPct val="80000"/>
              </a:lnSpc>
              <a:buClr>
                <a:schemeClr val="bg2">
                  <a:lumMod val="40000"/>
                  <a:lumOff val="60000"/>
                </a:schemeClr>
              </a:buClr>
              <a:buFont typeface="Wingdings 3" charset="2"/>
              <a:buChar char=""/>
              <a:defRPr/>
            </a:pPr>
            <a:r>
              <a:rPr lang="tr-TR" altLang="tr-TR" sz="2000" dirty="0">
                <a:solidFill>
                  <a:srgbClr val="FF0000"/>
                </a:solidFill>
              </a:rPr>
              <a:t>KORONER SKLEROZ: </a:t>
            </a:r>
            <a:r>
              <a:rPr lang="tr-TR" altLang="tr-TR" dirty="0"/>
              <a:t>Koroner damarlar, aort başlangıcından çıkarak tüm kalbe dağılan ve kalp kasının beslenmesini sağlayan damarlardır.</a:t>
            </a:r>
          </a:p>
          <a:p>
            <a:pPr marL="342906" indent="-342906" defTabSz="457207">
              <a:lnSpc>
                <a:spcPct val="80000"/>
              </a:lnSpc>
              <a:buClr>
                <a:schemeClr val="bg2">
                  <a:lumMod val="40000"/>
                  <a:lumOff val="60000"/>
                </a:schemeClr>
              </a:buClr>
              <a:buFont typeface="Wingdings 3" charset="2"/>
              <a:buChar char=""/>
              <a:defRPr/>
            </a:pPr>
            <a:endParaRPr lang="tr-TR" altLang="tr-TR" dirty="0"/>
          </a:p>
          <a:p>
            <a:pPr marL="342906" indent="-342906" defTabSz="457207">
              <a:lnSpc>
                <a:spcPct val="80000"/>
              </a:lnSpc>
              <a:buClr>
                <a:schemeClr val="bg2">
                  <a:lumMod val="40000"/>
                  <a:lumOff val="60000"/>
                </a:schemeClr>
              </a:buClr>
              <a:buFont typeface="Wingdings 3" charset="2"/>
              <a:buChar char=""/>
              <a:defRPr/>
            </a:pPr>
            <a:r>
              <a:rPr lang="tr-TR" altLang="tr-TR" sz="1800" dirty="0">
                <a:solidFill>
                  <a:srgbClr val="FF0000"/>
                </a:solidFill>
              </a:rPr>
              <a:t>ANJİNO PEKTORİS: </a:t>
            </a:r>
            <a:r>
              <a:rPr lang="tr-TR" altLang="tr-TR" dirty="0" err="1"/>
              <a:t>Anjino</a:t>
            </a:r>
            <a:r>
              <a:rPr lang="tr-TR" altLang="tr-TR" dirty="0"/>
              <a:t> </a:t>
            </a:r>
            <a:r>
              <a:rPr lang="tr-TR" altLang="tr-TR" dirty="0" err="1"/>
              <a:t>Pektoris</a:t>
            </a:r>
            <a:r>
              <a:rPr lang="tr-TR" altLang="tr-TR" dirty="0"/>
              <a:t>, kalp kasının </a:t>
            </a:r>
            <a:r>
              <a:rPr lang="tr-TR" altLang="tr-TR" dirty="0" err="1"/>
              <a:t>iskemine</a:t>
            </a:r>
            <a:r>
              <a:rPr lang="tr-TR" altLang="tr-TR" dirty="0"/>
              <a:t> bağlı olarak göğüste hissedilen ağrı ve rahatsızlık semptomudur.</a:t>
            </a:r>
          </a:p>
          <a:p>
            <a:pPr marL="342906" indent="-342906" defTabSz="457207">
              <a:lnSpc>
                <a:spcPct val="80000"/>
              </a:lnSpc>
              <a:buClr>
                <a:schemeClr val="bg2">
                  <a:lumMod val="40000"/>
                  <a:lumOff val="60000"/>
                </a:schemeClr>
              </a:buClr>
              <a:buFont typeface="Wingdings 3" charset="2"/>
              <a:buChar char=""/>
              <a:defRPr/>
            </a:pPr>
            <a:r>
              <a:rPr lang="tr-TR" altLang="tr-TR" dirty="0" err="1"/>
              <a:t>Anjina</a:t>
            </a:r>
            <a:r>
              <a:rPr lang="tr-TR" altLang="tr-TR" dirty="0"/>
              <a:t> sıklıkla </a:t>
            </a:r>
            <a:r>
              <a:rPr lang="tr-TR" altLang="tr-TR" dirty="0" err="1"/>
              <a:t>sternum</a:t>
            </a:r>
            <a:r>
              <a:rPr lang="tr-TR" altLang="tr-TR" dirty="0"/>
              <a:t> altında </a:t>
            </a:r>
            <a:r>
              <a:rPr lang="tr-TR" altLang="tr-TR" dirty="0" err="1"/>
              <a:t>lokalizedir.Bilekler</a:t>
            </a:r>
            <a:r>
              <a:rPr lang="tr-TR" altLang="tr-TR" dirty="0"/>
              <a:t> ve ellere dağılabilir.</a:t>
            </a:r>
          </a:p>
          <a:p>
            <a:pPr marL="342906" indent="-342906" defTabSz="457207">
              <a:lnSpc>
                <a:spcPct val="80000"/>
              </a:lnSpc>
              <a:buClr>
                <a:schemeClr val="bg2">
                  <a:lumMod val="40000"/>
                  <a:lumOff val="60000"/>
                </a:schemeClr>
              </a:buClr>
              <a:buFont typeface="Wingdings 3" charset="2"/>
              <a:buChar char=""/>
              <a:defRPr/>
            </a:pPr>
            <a:r>
              <a:rPr lang="tr-TR" altLang="tr-TR" dirty="0"/>
              <a:t>Nadiren boyun ve çeneyi </a:t>
            </a:r>
            <a:r>
              <a:rPr lang="tr-TR" altLang="tr-TR" dirty="0" err="1"/>
              <a:t>tutabilir.Sıkıştırıcı</a:t>
            </a:r>
            <a:r>
              <a:rPr lang="tr-TR" altLang="tr-TR" dirty="0"/>
              <a:t> tarzda göğüste basınç hissi uyandıran ağrılardır. </a:t>
            </a:r>
          </a:p>
        </p:txBody>
      </p:sp>
    </p:spTree>
    <p:extLst>
      <p:ext uri="{BB962C8B-B14F-4D97-AF65-F5344CB8AC3E}">
        <p14:creationId xmlns:p14="http://schemas.microsoft.com/office/powerpoint/2010/main" val="40251875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p:txBody>
          <a:bodyPr>
            <a:normAutofit/>
          </a:bodyPr>
          <a:lstStyle/>
          <a:p>
            <a:pPr algn="l"/>
            <a:r>
              <a:rPr lang="tr-TR" altLang="tr-TR" sz="2200" dirty="0">
                <a:solidFill>
                  <a:srgbClr val="00B0F0"/>
                </a:solidFill>
              </a:rPr>
              <a:t>ANJİNO PEKTORİS</a:t>
            </a:r>
          </a:p>
        </p:txBody>
      </p:sp>
      <p:sp>
        <p:nvSpPr>
          <p:cNvPr id="39939" name="Rectangle 3"/>
          <p:cNvSpPr>
            <a:spLocks noGrp="1" noRot="1" noChangeArrowheads="1"/>
          </p:cNvSpPr>
          <p:nvPr>
            <p:ph idx="1"/>
          </p:nvPr>
        </p:nvSpPr>
        <p:spPr>
          <a:xfrm>
            <a:off x="1991544" y="1412777"/>
            <a:ext cx="8424936" cy="4525963"/>
          </a:xfrm>
        </p:spPr>
        <p:txBody>
          <a:bodyPr rtlCol="0">
            <a:normAutofit fontScale="92500" lnSpcReduction="20000"/>
          </a:bodyPr>
          <a:lstStyle/>
          <a:p>
            <a:pPr marL="342906" indent="-342906" defTabSz="457207">
              <a:lnSpc>
                <a:spcPct val="80000"/>
              </a:lnSpc>
              <a:buClr>
                <a:schemeClr val="bg2">
                  <a:lumMod val="40000"/>
                  <a:lumOff val="60000"/>
                </a:schemeClr>
              </a:buClr>
              <a:buFont typeface="Wingdings 3" charset="2"/>
              <a:buChar char=""/>
              <a:defRPr/>
            </a:pPr>
            <a:r>
              <a:rPr lang="tr-TR" altLang="tr-TR" sz="2400" dirty="0" err="1">
                <a:solidFill>
                  <a:srgbClr val="00B050"/>
                </a:solidFill>
              </a:rPr>
              <a:t>Etyoloji</a:t>
            </a:r>
            <a:r>
              <a:rPr lang="tr-TR" altLang="tr-TR" sz="2400" dirty="0">
                <a:solidFill>
                  <a:srgbClr val="00B050"/>
                </a:solidFill>
              </a:rPr>
              <a:t>:</a:t>
            </a:r>
            <a:r>
              <a:rPr lang="tr-TR" altLang="tr-TR" sz="2400" dirty="0"/>
              <a:t> Sigara, </a:t>
            </a:r>
            <a:r>
              <a:rPr lang="tr-TR" altLang="tr-TR" sz="2400" dirty="0" err="1"/>
              <a:t>ateroskleroz</a:t>
            </a:r>
            <a:r>
              <a:rPr lang="tr-TR" altLang="tr-TR" sz="2400" dirty="0"/>
              <a:t>, koroner arter spazmı, yüksek kolesterol ve ileri yaşlar. Hastalar ağrıyı “Göğsüme biri oturmuş gibi ağırlık var “diye tarif ederler. Ağrıyı fazla yemek </a:t>
            </a:r>
            <a:r>
              <a:rPr lang="tr-TR" altLang="tr-TR" sz="2400" dirty="0" err="1"/>
              <a:t>yemek</a:t>
            </a:r>
            <a:r>
              <a:rPr lang="tr-TR" altLang="tr-TR" sz="2400" dirty="0"/>
              <a:t> başlatabilir. </a:t>
            </a:r>
            <a:r>
              <a:rPr lang="tr-TR" altLang="tr-TR" sz="2400" dirty="0" err="1"/>
              <a:t>Anjina</a:t>
            </a:r>
            <a:r>
              <a:rPr lang="tr-TR" altLang="tr-TR" sz="2400" dirty="0"/>
              <a:t>, üzüntü, heyecan ,stres gibi nedenler den ortaya çıkabilir.</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Belirti ve Bulgular:</a:t>
            </a:r>
            <a:r>
              <a:rPr lang="tr-TR" altLang="tr-TR" sz="2400" dirty="0"/>
              <a:t> Ağrı hareketle geldiği için, hastalar yavaş hareket eder. Ağrı istirahat durumunda geçer</a:t>
            </a:r>
          </a:p>
          <a:p>
            <a:pPr marL="342906" indent="-342906" defTabSz="457207">
              <a:lnSpc>
                <a:spcPct val="80000"/>
              </a:lnSpc>
              <a:buClr>
                <a:schemeClr val="bg2">
                  <a:lumMod val="40000"/>
                  <a:lumOff val="60000"/>
                </a:schemeClr>
              </a:buClr>
              <a:buFont typeface="Wingdings 3" charset="2"/>
              <a:buChar char=""/>
              <a:defRPr/>
            </a:pPr>
            <a:r>
              <a:rPr lang="tr-TR" altLang="tr-TR" sz="2400" dirty="0"/>
              <a:t>Stres, yorgunluk, heyecan sol kola, boyuna, sırta ve karın üstüne kramp ve ağrı baskı bulunur.</a:t>
            </a:r>
          </a:p>
          <a:p>
            <a:pPr marL="342906" indent="-342906" defTabSz="457207">
              <a:lnSpc>
                <a:spcPct val="80000"/>
              </a:lnSpc>
              <a:buClr>
                <a:schemeClr val="bg2">
                  <a:lumMod val="40000"/>
                  <a:lumOff val="60000"/>
                </a:schemeClr>
              </a:buClr>
              <a:buFont typeface="Wingdings 3" charset="2"/>
              <a:buChar char=""/>
              <a:defRPr/>
            </a:pPr>
            <a:r>
              <a:rPr lang="tr-TR" altLang="tr-TR" sz="2400" dirty="0"/>
              <a:t>Şiddetli kramplarda hasta, hava açlığı ve ölüm korkusu hisseder.</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Komplikasyonları: </a:t>
            </a:r>
            <a:r>
              <a:rPr lang="tr-TR" altLang="tr-TR" sz="2400" dirty="0" err="1"/>
              <a:t>Miyokard</a:t>
            </a:r>
            <a:r>
              <a:rPr lang="tr-TR" altLang="tr-TR" sz="2400" dirty="0"/>
              <a:t> enfarktüsü ve ani ölümler.</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Tedavi ve Bakım: </a:t>
            </a:r>
            <a:r>
              <a:rPr lang="tr-TR" altLang="tr-TR" sz="2400" dirty="0"/>
              <a:t>Kilolu hastaların zayıflaması, Hipertansiyonun kontrol altına alınması, sigaranın bırakılması, Hastanın istirahati, dil altı nitrogliserin tedavi, oksijen tedavisi</a:t>
            </a:r>
          </a:p>
        </p:txBody>
      </p:sp>
    </p:spTree>
    <p:extLst>
      <p:ext uri="{BB962C8B-B14F-4D97-AF65-F5344CB8AC3E}">
        <p14:creationId xmlns:p14="http://schemas.microsoft.com/office/powerpoint/2010/main" val="150974942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rrowheads="1"/>
          </p:cNvSpPr>
          <p:nvPr>
            <p:ph type="title"/>
          </p:nvPr>
        </p:nvSpPr>
        <p:spPr>
          <a:xfrm>
            <a:off x="1981200" y="274639"/>
            <a:ext cx="8218488" cy="1425575"/>
          </a:xfrm>
        </p:spPr>
        <p:txBody>
          <a:bodyPr rtlCol="0">
            <a:normAutofit fontScale="90000"/>
          </a:bodyPr>
          <a:lstStyle/>
          <a:p>
            <a:pPr defTabSz="457207">
              <a:defRPr/>
            </a:pPr>
            <a:r>
              <a:rPr lang="tr-TR" altLang="tr-TR" sz="2400" dirty="0">
                <a:solidFill>
                  <a:srgbClr val="00B0F0"/>
                </a:solidFill>
              </a:rPr>
              <a:t>MYOKARD ENFARKTÜSÜ: </a:t>
            </a:r>
            <a:r>
              <a:rPr lang="tr-TR" altLang="tr-TR" sz="2800" dirty="0">
                <a:solidFill>
                  <a:srgbClr val="FF0000"/>
                </a:solidFill>
              </a:rPr>
              <a:t>Miyokardın yeterince beslenememesine bağlı olarak gelişen, miyokart dokusunda zamanla oluşan </a:t>
            </a:r>
            <a:r>
              <a:rPr lang="tr-TR" altLang="tr-TR" sz="2800" dirty="0" err="1">
                <a:solidFill>
                  <a:srgbClr val="FF0000"/>
                </a:solidFill>
              </a:rPr>
              <a:t>iskemi</a:t>
            </a:r>
            <a:r>
              <a:rPr lang="tr-TR" altLang="tr-TR" sz="2800" dirty="0">
                <a:solidFill>
                  <a:srgbClr val="FF0000"/>
                </a:solidFill>
              </a:rPr>
              <a:t> ve hücre nekrozuyla seyreden ağır bir hastalık.</a:t>
            </a:r>
            <a:r>
              <a:rPr lang="tr-TR" altLang="tr-TR" sz="2800" dirty="0"/>
              <a:t/>
            </a:r>
            <a:br>
              <a:rPr lang="tr-TR" altLang="tr-TR" sz="2800" dirty="0"/>
            </a:br>
            <a:endParaRPr lang="tr-TR" altLang="tr-TR" sz="2800" dirty="0"/>
          </a:p>
        </p:txBody>
      </p:sp>
      <p:sp>
        <p:nvSpPr>
          <p:cNvPr id="40963" name="Rectangle 3"/>
          <p:cNvSpPr>
            <a:spLocks noGrp="1" noRot="1" noChangeArrowheads="1"/>
          </p:cNvSpPr>
          <p:nvPr>
            <p:ph idx="1"/>
          </p:nvPr>
        </p:nvSpPr>
        <p:spPr>
          <a:xfrm>
            <a:off x="1992313" y="1773238"/>
            <a:ext cx="8229600" cy="4525962"/>
          </a:xfrm>
        </p:spPr>
        <p:txBody>
          <a:bodyPr rtlCol="0">
            <a:normAutofit fontScale="92500" lnSpcReduction="10000"/>
          </a:bodyPr>
          <a:lstStyle/>
          <a:p>
            <a:pPr marL="342906" indent="-342906" defTabSz="457207">
              <a:lnSpc>
                <a:spcPct val="80000"/>
              </a:lnSpc>
              <a:buClr>
                <a:schemeClr val="bg2">
                  <a:lumMod val="40000"/>
                  <a:lumOff val="60000"/>
                </a:schemeClr>
              </a:buClr>
              <a:buFont typeface="Wingdings 3" charset="2"/>
              <a:buChar char=""/>
              <a:defRPr/>
            </a:pPr>
            <a:r>
              <a:rPr lang="tr-TR" altLang="tr-TR" sz="2400" dirty="0" err="1">
                <a:solidFill>
                  <a:srgbClr val="00B050"/>
                </a:solidFill>
              </a:rPr>
              <a:t>Etyoloji:</a:t>
            </a:r>
            <a:r>
              <a:rPr lang="tr-TR" altLang="tr-TR" sz="2400" dirty="0" err="1"/>
              <a:t>koroner</a:t>
            </a:r>
            <a:r>
              <a:rPr lang="tr-TR" altLang="tr-TR" sz="2400" dirty="0"/>
              <a:t> arter tıkanmaları</a:t>
            </a:r>
          </a:p>
          <a:p>
            <a:pPr marL="342906" indent="-342906" defTabSz="457207">
              <a:lnSpc>
                <a:spcPct val="80000"/>
              </a:lnSpc>
              <a:buClr>
                <a:schemeClr val="bg2">
                  <a:lumMod val="40000"/>
                  <a:lumOff val="60000"/>
                </a:schemeClr>
              </a:buClr>
              <a:buFont typeface="Wingdings 3" charset="2"/>
              <a:buChar char=""/>
              <a:defRPr/>
            </a:pPr>
            <a:r>
              <a:rPr lang="tr-TR" altLang="tr-TR" sz="2400" dirty="0"/>
              <a:t>Belirti ve Bulgular: Göğüs ağrısı tipik belirtidir. Bu ağrı kola, sırta, boyna dağılır ve </a:t>
            </a:r>
            <a:r>
              <a:rPr lang="tr-TR" altLang="tr-TR" sz="2400" dirty="0" err="1"/>
              <a:t>sternumun</a:t>
            </a:r>
            <a:r>
              <a:rPr lang="tr-TR" altLang="tr-TR" sz="2400" dirty="0"/>
              <a:t> arkasında hissedilen sıkıştırıcı bir özellik </a:t>
            </a:r>
            <a:r>
              <a:rPr lang="tr-TR" altLang="tr-TR" sz="2400" dirty="0" err="1"/>
              <a:t>gösterir.Ağrı</a:t>
            </a:r>
            <a:r>
              <a:rPr lang="tr-TR" altLang="tr-TR" sz="2400" dirty="0"/>
              <a:t> uzun süreli ve </a:t>
            </a:r>
            <a:r>
              <a:rPr lang="tr-TR" altLang="tr-TR" sz="2400" dirty="0" err="1"/>
              <a:t>anjino</a:t>
            </a:r>
            <a:r>
              <a:rPr lang="tr-TR" altLang="tr-TR" sz="2400" dirty="0"/>
              <a:t> tarzındadır.</a:t>
            </a:r>
          </a:p>
          <a:p>
            <a:pPr marL="342906" indent="-342906" defTabSz="457207">
              <a:lnSpc>
                <a:spcPct val="80000"/>
              </a:lnSpc>
              <a:buClr>
                <a:schemeClr val="bg2">
                  <a:lumMod val="40000"/>
                  <a:lumOff val="60000"/>
                </a:schemeClr>
              </a:buClr>
              <a:buFont typeface="Wingdings 3" charset="2"/>
              <a:buChar char=""/>
              <a:defRPr/>
            </a:pPr>
            <a:r>
              <a:rPr lang="tr-TR" altLang="tr-TR" sz="2400" dirty="0"/>
              <a:t>Hastanın yüzü soluktur, teni terlidir ve gri renk veren </a:t>
            </a:r>
            <a:r>
              <a:rPr lang="tr-TR" altLang="tr-TR" sz="2400" dirty="0" err="1"/>
              <a:t>siyanoz</a:t>
            </a:r>
            <a:r>
              <a:rPr lang="tr-TR" altLang="tr-TR" sz="2400" dirty="0"/>
              <a:t> vardır.</a:t>
            </a:r>
          </a:p>
          <a:p>
            <a:pPr marL="342906" indent="-342906" defTabSz="457207">
              <a:lnSpc>
                <a:spcPct val="80000"/>
              </a:lnSpc>
              <a:buClr>
                <a:schemeClr val="bg2">
                  <a:lumMod val="40000"/>
                  <a:lumOff val="60000"/>
                </a:schemeClr>
              </a:buClr>
              <a:buFont typeface="Wingdings 3" charset="2"/>
              <a:buChar char=""/>
              <a:defRPr/>
            </a:pPr>
            <a:r>
              <a:rPr lang="tr-TR" altLang="tr-TR" sz="2400" dirty="0"/>
              <a:t>Nefes </a:t>
            </a:r>
            <a:r>
              <a:rPr lang="tr-TR" altLang="tr-TR" sz="2400" dirty="0" err="1"/>
              <a:t>darlığı,kalp</a:t>
            </a:r>
            <a:r>
              <a:rPr lang="tr-TR" altLang="tr-TR" sz="2400" dirty="0"/>
              <a:t> atımlarında düzensizlik, ölüm korkusu, </a:t>
            </a:r>
            <a:r>
              <a:rPr lang="tr-TR" altLang="tr-TR" sz="2400" dirty="0" err="1"/>
              <a:t>ateş,Bulantı</a:t>
            </a:r>
            <a:r>
              <a:rPr lang="tr-TR" altLang="tr-TR" sz="2400" dirty="0"/>
              <a:t>, </a:t>
            </a:r>
            <a:r>
              <a:rPr lang="tr-TR" altLang="tr-TR" sz="2400" dirty="0" err="1"/>
              <a:t>kusma,Baş</a:t>
            </a:r>
            <a:r>
              <a:rPr lang="tr-TR" altLang="tr-TR" sz="2400" dirty="0"/>
              <a:t> dönmesi</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Komplikasyon: </a:t>
            </a:r>
            <a:r>
              <a:rPr lang="tr-TR" altLang="tr-TR" sz="2400" dirty="0"/>
              <a:t>Ani ölümler, </a:t>
            </a:r>
            <a:r>
              <a:rPr lang="tr-TR" altLang="tr-TR" sz="2400" dirty="0" err="1"/>
              <a:t>aritmi,kalp</a:t>
            </a:r>
            <a:r>
              <a:rPr lang="tr-TR" altLang="tr-TR" sz="2400" dirty="0"/>
              <a:t> kasının yırtılması.</a:t>
            </a:r>
          </a:p>
          <a:p>
            <a:pPr marL="342906" indent="-342906" defTabSz="457207">
              <a:lnSpc>
                <a:spcPct val="80000"/>
              </a:lnSpc>
              <a:buClr>
                <a:schemeClr val="bg2">
                  <a:lumMod val="40000"/>
                  <a:lumOff val="60000"/>
                </a:schemeClr>
              </a:buClr>
              <a:buFont typeface="Wingdings 3" charset="2"/>
              <a:buChar char=""/>
              <a:defRPr/>
            </a:pPr>
            <a:endParaRPr lang="tr-TR" altLang="tr-TR" sz="2400" dirty="0"/>
          </a:p>
          <a:p>
            <a:pPr marL="342906" indent="-342906" defTabSz="457207">
              <a:lnSpc>
                <a:spcPct val="80000"/>
              </a:lnSpc>
              <a:buClr>
                <a:schemeClr val="bg2">
                  <a:lumMod val="40000"/>
                  <a:lumOff val="60000"/>
                </a:schemeClr>
              </a:buClr>
              <a:buFont typeface="Wingdings 3" charset="2"/>
              <a:buChar char=""/>
              <a:defRPr/>
            </a:pPr>
            <a:r>
              <a:rPr lang="tr-TR" altLang="tr-TR" sz="2400" dirty="0">
                <a:solidFill>
                  <a:srgbClr val="00B050"/>
                </a:solidFill>
              </a:rPr>
              <a:t>Tedavi: </a:t>
            </a:r>
            <a:r>
              <a:rPr lang="tr-TR" altLang="tr-TR" sz="2400" dirty="0"/>
              <a:t>nitratlar </a:t>
            </a:r>
            <a:r>
              <a:rPr lang="tr-TR" altLang="tr-TR" sz="2400" dirty="0" err="1"/>
              <a:t>verilir.Ağrı</a:t>
            </a:r>
            <a:r>
              <a:rPr lang="tr-TR" altLang="tr-TR" sz="2400" dirty="0"/>
              <a:t> kontrol altına alınmışsa kardiyoloji bölümüne sevk </a:t>
            </a:r>
            <a:r>
              <a:rPr lang="tr-TR" altLang="tr-TR" sz="2400" dirty="0" err="1"/>
              <a:t>edilir.Yatak</a:t>
            </a:r>
            <a:r>
              <a:rPr lang="tr-TR" altLang="tr-TR" sz="2400" dirty="0"/>
              <a:t> </a:t>
            </a:r>
            <a:r>
              <a:rPr lang="tr-TR" altLang="tr-TR" sz="2400" dirty="0" err="1"/>
              <a:t>istirahatı,Oksijen</a:t>
            </a:r>
            <a:r>
              <a:rPr lang="tr-TR" altLang="tr-TR" sz="2400" dirty="0"/>
              <a:t> </a:t>
            </a:r>
            <a:r>
              <a:rPr lang="tr-TR" altLang="tr-TR" sz="2400" dirty="0" err="1"/>
              <a:t>tedavisi,Analjezik</a:t>
            </a:r>
            <a:r>
              <a:rPr lang="tr-TR" altLang="tr-TR" sz="2400" dirty="0"/>
              <a:t> olarak Morfin verilir. Hasta Monitör ve devamlı EKG kontrolü altında tutulur. Koroner </a:t>
            </a:r>
            <a:r>
              <a:rPr lang="tr-TR" altLang="tr-TR" sz="2400" dirty="0" err="1"/>
              <a:t>anjiografi,balon</a:t>
            </a:r>
            <a:r>
              <a:rPr lang="tr-TR" altLang="tr-TR" sz="2400" dirty="0"/>
              <a:t> </a:t>
            </a:r>
            <a:r>
              <a:rPr lang="tr-TR" altLang="tr-TR" sz="2400" dirty="0" err="1"/>
              <a:t>anjiografisi,acil</a:t>
            </a:r>
            <a:r>
              <a:rPr lang="tr-TR" altLang="tr-TR" sz="2400" dirty="0"/>
              <a:t> </a:t>
            </a:r>
            <a:r>
              <a:rPr lang="tr-TR" altLang="tr-TR" sz="2400" dirty="0" err="1"/>
              <a:t>by-pass</a:t>
            </a:r>
            <a:r>
              <a:rPr lang="tr-TR" altLang="tr-TR" sz="2400" dirty="0"/>
              <a:t> kritik durumlarda</a:t>
            </a:r>
          </a:p>
        </p:txBody>
      </p:sp>
    </p:spTree>
    <p:extLst>
      <p:ext uri="{BB962C8B-B14F-4D97-AF65-F5344CB8AC3E}">
        <p14:creationId xmlns:p14="http://schemas.microsoft.com/office/powerpoint/2010/main" val="417848909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rrowheads="1"/>
          </p:cNvSpPr>
          <p:nvPr>
            <p:ph type="title"/>
          </p:nvPr>
        </p:nvSpPr>
        <p:spPr/>
        <p:txBody>
          <a:bodyPr rtlCol="0">
            <a:normAutofit/>
          </a:bodyPr>
          <a:lstStyle/>
          <a:p>
            <a:pPr defTabSz="457207">
              <a:defRPr/>
            </a:pPr>
            <a:r>
              <a:rPr lang="tr-TR" altLang="tr-TR" sz="2400" dirty="0">
                <a:solidFill>
                  <a:srgbClr val="00B0F0"/>
                </a:solidFill>
              </a:rPr>
              <a:t>KORPULMONALE: </a:t>
            </a:r>
            <a:r>
              <a:rPr lang="tr-TR" altLang="tr-TR" sz="2800" dirty="0"/>
              <a:t>Akciğerlerin ve akciğer atardamarlarının hastalığı sonucu oluşan kalp hastalığıdır.</a:t>
            </a:r>
            <a:br>
              <a:rPr lang="tr-TR" altLang="tr-TR" sz="2800" dirty="0"/>
            </a:br>
            <a:endParaRPr lang="tr-TR" altLang="tr-TR" sz="2800" dirty="0"/>
          </a:p>
        </p:txBody>
      </p:sp>
      <p:sp>
        <p:nvSpPr>
          <p:cNvPr id="41987" name="Rectangle 3"/>
          <p:cNvSpPr>
            <a:spLocks noGrp="1" noRot="1" noChangeArrowheads="1"/>
          </p:cNvSpPr>
          <p:nvPr>
            <p:ph idx="1"/>
          </p:nvPr>
        </p:nvSpPr>
        <p:spPr>
          <a:xfrm>
            <a:off x="2135188" y="1412876"/>
            <a:ext cx="8281292" cy="4968453"/>
          </a:xfrm>
        </p:spPr>
        <p:txBody>
          <a:bodyPr rtlCol="0">
            <a:normAutofit fontScale="92500" lnSpcReduction="20000"/>
          </a:bodyPr>
          <a:lstStyle/>
          <a:p>
            <a:pPr marL="342906" indent="-342906" defTabSz="457207">
              <a:buClr>
                <a:schemeClr val="bg2">
                  <a:lumMod val="40000"/>
                  <a:lumOff val="60000"/>
                </a:schemeClr>
              </a:buClr>
              <a:buFont typeface="Wingdings 3" charset="2"/>
              <a:buChar char=""/>
              <a:defRPr/>
            </a:pPr>
            <a:r>
              <a:rPr lang="tr-TR" altLang="tr-TR" sz="2400" b="1" dirty="0">
                <a:solidFill>
                  <a:schemeClr val="accent6">
                    <a:lumMod val="75000"/>
                  </a:schemeClr>
                </a:solidFill>
              </a:rPr>
              <a:t>KONJENİTAL KALP HASTALIKLARI</a:t>
            </a:r>
            <a:r>
              <a:rPr lang="tr-TR" altLang="tr-TR" sz="2400" dirty="0">
                <a:solidFill>
                  <a:schemeClr val="accent6">
                    <a:lumMod val="75000"/>
                  </a:schemeClr>
                </a:solidFill>
              </a:rPr>
              <a:t>:</a:t>
            </a:r>
          </a:p>
          <a:p>
            <a:pPr marL="342906" indent="-342906" defTabSz="457207">
              <a:buClr>
                <a:schemeClr val="bg2">
                  <a:lumMod val="40000"/>
                  <a:lumOff val="60000"/>
                </a:schemeClr>
              </a:buClr>
              <a:buFont typeface="Wingdings 3" charset="2"/>
              <a:buChar char=""/>
              <a:defRPr/>
            </a:pPr>
            <a:r>
              <a:rPr lang="tr-TR" altLang="tr-TR" sz="2400" dirty="0"/>
              <a:t>Fetüsün genetik olarak gelişme bozukluğunda veya gebelik döneminde geçirilen hastalık anne karnındaki gelişimi sırasında kalpte ve büyük damarlarda meydana gelen </a:t>
            </a:r>
            <a:r>
              <a:rPr lang="tr-TR" altLang="tr-TR" sz="2400" dirty="0" err="1"/>
              <a:t>defektler</a:t>
            </a:r>
            <a:r>
              <a:rPr lang="tr-TR" altLang="tr-TR" sz="2400" dirty="0"/>
              <a:t> ve anomaliler </a:t>
            </a:r>
            <a:r>
              <a:rPr lang="tr-TR" altLang="tr-TR" sz="2400" dirty="0" err="1"/>
              <a:t>dir</a:t>
            </a:r>
            <a:r>
              <a:rPr lang="tr-TR" altLang="tr-TR" sz="2400" dirty="0"/>
              <a:t>.</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a:solidFill>
                  <a:srgbClr val="00B0F0"/>
                </a:solidFill>
              </a:rPr>
              <a:t>Hipertansiyon:</a:t>
            </a:r>
            <a:r>
              <a:rPr lang="tr-TR" altLang="tr-TR" sz="2400" dirty="0"/>
              <a:t> </a:t>
            </a:r>
            <a:r>
              <a:rPr lang="tr-TR" altLang="tr-TR" sz="2400" dirty="0" err="1"/>
              <a:t>Arteriyel</a:t>
            </a:r>
            <a:r>
              <a:rPr lang="tr-TR" altLang="tr-TR" sz="2400" dirty="0"/>
              <a:t> sistemdeki kan basıncına </a:t>
            </a:r>
            <a:r>
              <a:rPr lang="tr-TR" altLang="tr-TR" sz="2400" dirty="0">
                <a:solidFill>
                  <a:srgbClr val="FF0000"/>
                </a:solidFill>
              </a:rPr>
              <a:t>Tansiyon </a:t>
            </a:r>
            <a:r>
              <a:rPr lang="tr-TR" altLang="tr-TR" sz="2400" dirty="0"/>
              <a:t>adı verilir.</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err="1">
                <a:solidFill>
                  <a:srgbClr val="0070C0"/>
                </a:solidFill>
              </a:rPr>
              <a:t>Sistolik</a:t>
            </a:r>
            <a:r>
              <a:rPr lang="tr-TR" altLang="tr-TR" sz="2400" dirty="0">
                <a:solidFill>
                  <a:srgbClr val="0070C0"/>
                </a:solidFill>
              </a:rPr>
              <a:t> Basınç: </a:t>
            </a:r>
            <a:r>
              <a:rPr lang="tr-TR" altLang="tr-TR" sz="2400" dirty="0"/>
              <a:t>Kalbin </a:t>
            </a:r>
            <a:r>
              <a:rPr lang="tr-TR" altLang="tr-TR" sz="2400" dirty="0" err="1"/>
              <a:t>ventriküllerin</a:t>
            </a:r>
            <a:r>
              <a:rPr lang="tr-TR" altLang="tr-TR" sz="2400" dirty="0"/>
              <a:t> kasılmasıyla kanın arter duvarında oluşturduğu basınca denir.</a:t>
            </a:r>
          </a:p>
          <a:p>
            <a:pPr marL="342906" indent="-342906" defTabSz="457207">
              <a:buClr>
                <a:schemeClr val="bg2">
                  <a:lumMod val="40000"/>
                  <a:lumOff val="60000"/>
                </a:schemeClr>
              </a:buClr>
              <a:buFont typeface="Wingdings 3" charset="2"/>
              <a:buChar char=""/>
              <a:defRPr/>
            </a:pPr>
            <a:endParaRPr lang="tr-TR" altLang="tr-TR" sz="2400" dirty="0"/>
          </a:p>
          <a:p>
            <a:pPr marL="342906" indent="-342906" defTabSz="457207">
              <a:buClr>
                <a:schemeClr val="bg2">
                  <a:lumMod val="40000"/>
                  <a:lumOff val="60000"/>
                </a:schemeClr>
              </a:buClr>
              <a:buFont typeface="Wingdings 3" charset="2"/>
              <a:buChar char=""/>
              <a:defRPr/>
            </a:pPr>
            <a:r>
              <a:rPr lang="tr-TR" altLang="tr-TR" sz="2400" dirty="0" err="1">
                <a:solidFill>
                  <a:srgbClr val="0070C0"/>
                </a:solidFill>
              </a:rPr>
              <a:t>Diastol</a:t>
            </a:r>
            <a:r>
              <a:rPr lang="tr-TR" altLang="tr-TR" sz="2400" dirty="0">
                <a:solidFill>
                  <a:srgbClr val="0070C0"/>
                </a:solidFill>
              </a:rPr>
              <a:t> Basınç: </a:t>
            </a:r>
            <a:r>
              <a:rPr lang="tr-TR" altLang="tr-TR" sz="2400" dirty="0"/>
              <a:t>Kanın kalbe dönüşü sırasında </a:t>
            </a:r>
            <a:r>
              <a:rPr lang="tr-TR" altLang="tr-TR" sz="2400" dirty="0" err="1"/>
              <a:t>ventriküller</a:t>
            </a:r>
            <a:r>
              <a:rPr lang="tr-TR" altLang="tr-TR" sz="2400" dirty="0"/>
              <a:t> gevşer, bu gevşeme anında arterlerde meydana gelen basınç tır. Normal Tansiyon: 120/80mm/Hg’dir. 140/90mm/Hg üzeri Hipertansiyon olarak değerlendirilir.</a:t>
            </a:r>
          </a:p>
        </p:txBody>
      </p:sp>
    </p:spTree>
    <p:extLst>
      <p:ext uri="{BB962C8B-B14F-4D97-AF65-F5344CB8AC3E}">
        <p14:creationId xmlns:p14="http://schemas.microsoft.com/office/powerpoint/2010/main" val="31051817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ChangeArrowheads="1"/>
          </p:cNvSpPr>
          <p:nvPr/>
        </p:nvSpPr>
        <p:spPr bwMode="auto">
          <a:xfrm>
            <a:off x="5078414" y="2920484"/>
            <a:ext cx="184731"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wrap="none"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endParaRPr lang="tr-TR" altLang="tr-TR"/>
          </a:p>
        </p:txBody>
      </p:sp>
      <p:pic>
        <p:nvPicPr>
          <p:cNvPr id="39939" name="Picture 3" descr="http://www.insanmucizesi.com/res/res_im/14b.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6361114" y="260350"/>
            <a:ext cx="4141787" cy="1466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7492" name="Rectangle 4"/>
          <p:cNvSpPr>
            <a:spLocks noChangeArrowheads="1"/>
          </p:cNvSpPr>
          <p:nvPr/>
        </p:nvSpPr>
        <p:spPr bwMode="auto">
          <a:xfrm>
            <a:off x="1708150" y="123825"/>
            <a:ext cx="4438650" cy="641350"/>
          </a:xfrm>
          <a:prstGeom prst="rect">
            <a:avLst/>
          </a:prstGeom>
          <a:noFill/>
          <a:ln w="9525" algn="ctr">
            <a:noFill/>
            <a:miter lim="800000"/>
            <a:headEnd/>
            <a:tailEnd/>
          </a:ln>
          <a:effectLst/>
        </p:spPr>
        <p:txBody>
          <a:bodyPr>
            <a:spAutoFit/>
          </a:bodyPr>
          <a:lstStyle/>
          <a:p>
            <a:pPr marL="342900" indent="-342900">
              <a:spcBef>
                <a:spcPct val="50000"/>
              </a:spcBef>
              <a:defRPr/>
            </a:pPr>
            <a:r>
              <a:rPr lang="tr-TR" sz="3600" b="1" dirty="0">
                <a:solidFill>
                  <a:srgbClr val="FF9900"/>
                </a:solidFill>
                <a:effectLst>
                  <a:outerShdw blurRad="38100" dist="38100" dir="2700000" algn="tl">
                    <a:srgbClr val="000000"/>
                  </a:outerShdw>
                </a:effectLst>
                <a:latin typeface="Arial" pitchFamily="34" charset="0"/>
              </a:rPr>
              <a:t>Kanın Görevleri</a:t>
            </a:r>
          </a:p>
        </p:txBody>
      </p:sp>
      <p:sp>
        <p:nvSpPr>
          <p:cNvPr id="447493" name="Rectangle 5"/>
          <p:cNvSpPr>
            <a:spLocks noChangeArrowheads="1"/>
          </p:cNvSpPr>
          <p:nvPr/>
        </p:nvSpPr>
        <p:spPr bwMode="auto">
          <a:xfrm>
            <a:off x="1643064" y="1684330"/>
            <a:ext cx="7712075" cy="954107"/>
          </a:xfrm>
          <a:prstGeom prst="rect">
            <a:avLst/>
          </a:prstGeom>
          <a:noFill/>
          <a:ln w="9525" algn="ctr">
            <a:noFill/>
            <a:miter lim="800000"/>
            <a:headEnd/>
            <a:tailEnd/>
          </a:ln>
          <a:effectLst/>
        </p:spPr>
        <p:txBody>
          <a:bodyPr anchor="ctr">
            <a:spAutoFit/>
          </a:bodyPr>
          <a:lstStyle/>
          <a:p>
            <a:pPr>
              <a:defRPr/>
            </a:pPr>
            <a:r>
              <a:rPr lang="tr-TR" sz="2800" b="1" dirty="0">
                <a:solidFill>
                  <a:srgbClr val="FF0000"/>
                </a:solidFill>
                <a:effectLst>
                  <a:outerShdw blurRad="38100" dist="38100" dir="2700000" algn="tl">
                    <a:srgbClr val="000000"/>
                  </a:outerShdw>
                </a:effectLst>
                <a:latin typeface="Arial" pitchFamily="34" charset="0"/>
              </a:rPr>
              <a:t> Kanın görevlerini dört bölümde inceleyebiliriz:</a:t>
            </a:r>
          </a:p>
        </p:txBody>
      </p:sp>
      <p:sp>
        <p:nvSpPr>
          <p:cNvPr id="447494" name="Rectangle 6"/>
          <p:cNvSpPr>
            <a:spLocks noChangeArrowheads="1"/>
          </p:cNvSpPr>
          <p:nvPr/>
        </p:nvSpPr>
        <p:spPr bwMode="auto">
          <a:xfrm>
            <a:off x="4452144" y="2630608"/>
            <a:ext cx="3706464" cy="1815882"/>
          </a:xfrm>
          <a:prstGeom prst="rect">
            <a:avLst/>
          </a:prstGeom>
          <a:noFill/>
          <a:ln w="9525" algn="ctr">
            <a:noFill/>
            <a:miter lim="800000"/>
            <a:headEnd/>
            <a:tailEnd/>
          </a:ln>
          <a:effectLst/>
        </p:spPr>
        <p:txBody>
          <a:bodyPr wrap="none" anchor="ctr">
            <a:spAutoFit/>
          </a:bodyPr>
          <a:lstStyle/>
          <a:p>
            <a:pPr marL="342900" indent="-342900">
              <a:buFontTx/>
              <a:buAutoNum type="arabicPeriod"/>
              <a:defRPr/>
            </a:pPr>
            <a:r>
              <a:rPr lang="tr-TR" sz="2800" b="1" dirty="0">
                <a:solidFill>
                  <a:srgbClr val="002060"/>
                </a:solidFill>
                <a:effectLst>
                  <a:outerShdw blurRad="38100" dist="38100" dir="2700000" algn="tl">
                    <a:srgbClr val="000000"/>
                  </a:outerShdw>
                </a:effectLst>
                <a:latin typeface="Arial" pitchFamily="34" charset="0"/>
              </a:rPr>
              <a:t> Taşıma görevi</a:t>
            </a:r>
          </a:p>
          <a:p>
            <a:pPr marL="342900" indent="-342900">
              <a:buFontTx/>
              <a:buAutoNum type="arabicPeriod"/>
              <a:defRPr/>
            </a:pPr>
            <a:r>
              <a:rPr lang="tr-TR" sz="2800" b="1" dirty="0">
                <a:solidFill>
                  <a:srgbClr val="002060"/>
                </a:solidFill>
                <a:effectLst>
                  <a:outerShdw blurRad="38100" dist="38100" dir="2700000" algn="tl">
                    <a:srgbClr val="000000"/>
                  </a:outerShdw>
                </a:effectLst>
                <a:latin typeface="Arial" pitchFamily="34" charset="0"/>
              </a:rPr>
              <a:t> Düzenleme görevi</a:t>
            </a:r>
          </a:p>
          <a:p>
            <a:pPr marL="342900" indent="-342900">
              <a:buFontTx/>
              <a:buAutoNum type="arabicPeriod"/>
              <a:defRPr/>
            </a:pPr>
            <a:r>
              <a:rPr lang="tr-TR" sz="2800" b="1" dirty="0">
                <a:solidFill>
                  <a:srgbClr val="002060"/>
                </a:solidFill>
                <a:effectLst>
                  <a:outerShdw blurRad="38100" dist="38100" dir="2700000" algn="tl">
                    <a:srgbClr val="000000"/>
                  </a:outerShdw>
                </a:effectLst>
                <a:latin typeface="Arial" pitchFamily="34" charset="0"/>
              </a:rPr>
              <a:t> Savunma görevi</a:t>
            </a:r>
          </a:p>
          <a:p>
            <a:pPr marL="342900" indent="-342900">
              <a:buFontTx/>
              <a:buAutoNum type="arabicPeriod"/>
              <a:defRPr/>
            </a:pPr>
            <a:r>
              <a:rPr lang="tr-TR" sz="2800" b="1" dirty="0">
                <a:solidFill>
                  <a:srgbClr val="002060"/>
                </a:solidFill>
                <a:effectLst>
                  <a:outerShdw blurRad="38100" dist="38100" dir="2700000" algn="tl">
                    <a:srgbClr val="000000"/>
                  </a:outerShdw>
                </a:effectLst>
                <a:latin typeface="Arial" pitchFamily="34" charset="0"/>
              </a:rPr>
              <a:t> Koruma görevi  </a:t>
            </a:r>
          </a:p>
        </p:txBody>
      </p:sp>
      <p:pic>
        <p:nvPicPr>
          <p:cNvPr id="39943" name="Picture 7" descr="Blood%20cells%20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43064" y="4681775"/>
            <a:ext cx="2508721" cy="203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4" name="Picture 8" descr="Blood_Cells_Large"/>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865362" y="4728103"/>
            <a:ext cx="2650381" cy="19422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531424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rrowheads="1"/>
          </p:cNvSpPr>
          <p:nvPr>
            <p:ph type="title"/>
          </p:nvPr>
        </p:nvSpPr>
        <p:spPr>
          <a:xfrm>
            <a:off x="1847850" y="0"/>
            <a:ext cx="8540750" cy="1143000"/>
          </a:xfrm>
        </p:spPr>
        <p:txBody>
          <a:bodyPr>
            <a:normAutofit/>
          </a:bodyPr>
          <a:lstStyle/>
          <a:p>
            <a:pPr algn="l"/>
            <a:r>
              <a:rPr lang="tr-TR" altLang="tr-TR" sz="2200" dirty="0">
                <a:solidFill>
                  <a:srgbClr val="00B0F0"/>
                </a:solidFill>
              </a:rPr>
              <a:t>HİPERTANSİYON</a:t>
            </a:r>
          </a:p>
        </p:txBody>
      </p:sp>
      <p:sp>
        <p:nvSpPr>
          <p:cNvPr id="43011" name="Rectangle 3"/>
          <p:cNvSpPr>
            <a:spLocks noGrp="1" noRot="1" noChangeArrowheads="1"/>
          </p:cNvSpPr>
          <p:nvPr>
            <p:ph idx="1"/>
          </p:nvPr>
        </p:nvSpPr>
        <p:spPr>
          <a:xfrm>
            <a:off x="1703512" y="1052737"/>
            <a:ext cx="8540750" cy="4498975"/>
          </a:xfrm>
        </p:spPr>
        <p:txBody>
          <a:bodyPr rtlCol="0">
            <a:normAutofit fontScale="77500" lnSpcReduction="20000"/>
          </a:bodyPr>
          <a:lstStyle/>
          <a:p>
            <a:pPr marL="342906" indent="-342906" algn="just" defTabSz="457207">
              <a:buClr>
                <a:schemeClr val="bg2">
                  <a:lumMod val="40000"/>
                  <a:lumOff val="60000"/>
                </a:schemeClr>
              </a:buClr>
              <a:buFont typeface="Wingdings 3" charset="2"/>
              <a:buChar char=""/>
              <a:defRPr/>
            </a:pPr>
            <a:r>
              <a:rPr lang="tr-TR" altLang="tr-TR" dirty="0" err="1">
                <a:solidFill>
                  <a:srgbClr val="FF0000"/>
                </a:solidFill>
              </a:rPr>
              <a:t>Etyoloji</a:t>
            </a:r>
            <a:r>
              <a:rPr lang="tr-TR" altLang="tr-TR" dirty="0" err="1"/>
              <a:t>:Yaşın</a:t>
            </a:r>
            <a:r>
              <a:rPr lang="tr-TR" altLang="tr-TR" dirty="0"/>
              <a:t> 40 yaşın üzerinde olması</a:t>
            </a:r>
          </a:p>
          <a:p>
            <a:pPr marL="342906" indent="-342906" algn="just" defTabSz="457207">
              <a:buClr>
                <a:schemeClr val="bg2">
                  <a:lumMod val="40000"/>
                  <a:lumOff val="60000"/>
                </a:schemeClr>
              </a:buClr>
              <a:buFont typeface="Wingdings 3" charset="2"/>
              <a:buChar char=""/>
              <a:defRPr/>
            </a:pPr>
            <a:r>
              <a:rPr lang="tr-TR" altLang="tr-TR" dirty="0"/>
              <a:t>Erkeklerde kadınlara oranla daha fazla görülmesi</a:t>
            </a:r>
          </a:p>
          <a:p>
            <a:pPr marL="342906" indent="-342906" algn="just" defTabSz="457207">
              <a:buClr>
                <a:schemeClr val="bg2">
                  <a:lumMod val="40000"/>
                  <a:lumOff val="60000"/>
                </a:schemeClr>
              </a:buClr>
              <a:buFont typeface="Wingdings 3" charset="2"/>
              <a:buChar char=""/>
              <a:defRPr/>
            </a:pPr>
            <a:r>
              <a:rPr lang="tr-TR" altLang="tr-TR" dirty="0" err="1"/>
              <a:t>Kalıtım,Şişmanlık</a:t>
            </a:r>
            <a:r>
              <a:rPr lang="tr-TR" altLang="tr-TR" dirty="0"/>
              <a:t>, stres, sigara ve alkol, Fazla tuz alımı</a:t>
            </a:r>
          </a:p>
          <a:p>
            <a:pPr marL="342906" indent="-342906"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a:solidFill>
                  <a:srgbClr val="FF0000"/>
                </a:solidFill>
              </a:rPr>
              <a:t>Belirti ve Bulgular</a:t>
            </a:r>
            <a:r>
              <a:rPr lang="tr-TR" altLang="tr-TR" dirty="0"/>
              <a:t>: Baş ağrısı, Kulak çınlaması, </a:t>
            </a:r>
            <a:r>
              <a:rPr lang="tr-TR" altLang="tr-TR" dirty="0" err="1"/>
              <a:t>Vertigo</a:t>
            </a:r>
            <a:r>
              <a:rPr lang="tr-TR" altLang="tr-TR" dirty="0"/>
              <a:t>, </a:t>
            </a:r>
            <a:r>
              <a:rPr lang="tr-TR" altLang="tr-TR" dirty="0" err="1"/>
              <a:t>Epistaksis</a:t>
            </a:r>
            <a:r>
              <a:rPr lang="tr-TR" altLang="tr-TR" dirty="0"/>
              <a:t>, Çarpıntı, </a:t>
            </a:r>
            <a:r>
              <a:rPr lang="tr-TR" altLang="tr-TR" dirty="0" err="1"/>
              <a:t>Dispne</a:t>
            </a:r>
            <a:r>
              <a:rPr lang="tr-TR" altLang="tr-TR" dirty="0"/>
              <a:t>, </a:t>
            </a:r>
            <a:r>
              <a:rPr lang="tr-TR" altLang="tr-TR" dirty="0" err="1"/>
              <a:t>Ortopne</a:t>
            </a:r>
            <a:r>
              <a:rPr lang="tr-TR" altLang="tr-TR" dirty="0"/>
              <a:t>, </a:t>
            </a:r>
            <a:r>
              <a:rPr lang="tr-TR" altLang="tr-TR" dirty="0" err="1"/>
              <a:t>Mental</a:t>
            </a:r>
            <a:r>
              <a:rPr lang="tr-TR" altLang="tr-TR" dirty="0"/>
              <a:t> bozukluk, </a:t>
            </a:r>
            <a:r>
              <a:rPr lang="tr-TR" altLang="tr-TR" dirty="0" err="1"/>
              <a:t>Dalgınlık,nokturi</a:t>
            </a:r>
            <a:endParaRPr lang="tr-TR" altLang="tr-TR" dirty="0"/>
          </a:p>
          <a:p>
            <a:pPr marL="342906" indent="-342906"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err="1">
                <a:solidFill>
                  <a:srgbClr val="FF0000"/>
                </a:solidFill>
              </a:rPr>
              <a:t>KOMPLİKASYONLAR</a:t>
            </a:r>
            <a:r>
              <a:rPr lang="tr-TR" altLang="tr-TR" dirty="0" err="1"/>
              <a:t>:Damarsal</a:t>
            </a:r>
            <a:r>
              <a:rPr lang="tr-TR" altLang="tr-TR" dirty="0"/>
              <a:t> bozukluk, kalpte </a:t>
            </a:r>
            <a:r>
              <a:rPr lang="tr-TR" altLang="tr-TR" dirty="0" err="1"/>
              <a:t>atrofi</a:t>
            </a:r>
            <a:r>
              <a:rPr lang="tr-TR" altLang="tr-TR" dirty="0"/>
              <a:t>, gözde ödem, kanama, körlük, böbrek yetmezliği, atak</a:t>
            </a:r>
          </a:p>
          <a:p>
            <a:pPr marL="342906" indent="-342906" defTabSz="457207">
              <a:buClr>
                <a:schemeClr val="bg2">
                  <a:lumMod val="40000"/>
                  <a:lumOff val="60000"/>
                </a:schemeClr>
              </a:buClr>
              <a:buFont typeface="Wingdings 3" charset="2"/>
              <a:buChar char=""/>
              <a:defRPr/>
            </a:pPr>
            <a:endParaRPr lang="tr-TR" altLang="tr-TR" dirty="0"/>
          </a:p>
          <a:p>
            <a:pPr marL="342906" indent="-342906" defTabSz="457207">
              <a:buClr>
                <a:schemeClr val="bg2">
                  <a:lumMod val="40000"/>
                  <a:lumOff val="60000"/>
                </a:schemeClr>
              </a:buClr>
              <a:buFont typeface="Wingdings 3" charset="2"/>
              <a:buChar char=""/>
              <a:defRPr/>
            </a:pPr>
            <a:r>
              <a:rPr lang="tr-TR" altLang="tr-TR" dirty="0" err="1">
                <a:solidFill>
                  <a:srgbClr val="FF0000"/>
                </a:solidFill>
              </a:rPr>
              <a:t>TEDAVİ</a:t>
            </a:r>
            <a:r>
              <a:rPr lang="tr-TR" altLang="tr-TR" dirty="0" err="1"/>
              <a:t>:Tedavisi</a:t>
            </a:r>
            <a:r>
              <a:rPr lang="tr-TR" altLang="tr-TR" dirty="0"/>
              <a:t> hayat boyudur. Düzenli ağır olmayan egzersizler, Sigara ve alkolün bırakılması, Vücuttaki yağ oranının azaltma, Tuz alımını kısıtlama, </a:t>
            </a:r>
            <a:r>
              <a:rPr lang="tr-TR" altLang="tr-TR" dirty="0" err="1"/>
              <a:t>K,Mg,Ca</a:t>
            </a:r>
            <a:r>
              <a:rPr lang="tr-TR" altLang="tr-TR" dirty="0"/>
              <a:t> alımları </a:t>
            </a:r>
            <a:r>
              <a:rPr lang="tr-TR" altLang="tr-TR" dirty="0" err="1"/>
              <a:t>düzenlenir,Stersten</a:t>
            </a:r>
            <a:r>
              <a:rPr lang="tr-TR" altLang="tr-TR" dirty="0"/>
              <a:t> uzak </a:t>
            </a:r>
            <a:r>
              <a:rPr lang="tr-TR" altLang="tr-TR" dirty="0" err="1"/>
              <a:t>durulur.İlaç</a:t>
            </a:r>
            <a:r>
              <a:rPr lang="tr-TR" altLang="tr-TR" dirty="0"/>
              <a:t> tedavisi</a:t>
            </a:r>
          </a:p>
        </p:txBody>
      </p:sp>
    </p:spTree>
    <p:extLst>
      <p:ext uri="{BB962C8B-B14F-4D97-AF65-F5344CB8AC3E}">
        <p14:creationId xmlns:p14="http://schemas.microsoft.com/office/powerpoint/2010/main" val="37189073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Rot="1" noChangeArrowheads="1"/>
          </p:cNvSpPr>
          <p:nvPr>
            <p:ph type="title"/>
          </p:nvPr>
        </p:nvSpPr>
        <p:spPr>
          <a:xfrm>
            <a:off x="2063750" y="-674688"/>
            <a:ext cx="8229600" cy="1876426"/>
          </a:xfrm>
        </p:spPr>
        <p:txBody>
          <a:bodyPr/>
          <a:lstStyle/>
          <a:p>
            <a:r>
              <a:rPr lang="tr-TR" altLang="tr-TR" sz="3200" dirty="0">
                <a:solidFill>
                  <a:srgbClr val="9900CC"/>
                </a:solidFill>
              </a:rPr>
              <a:t>PERİFERİK DAMAR HASTALIKLARI</a:t>
            </a:r>
          </a:p>
        </p:txBody>
      </p:sp>
      <p:sp>
        <p:nvSpPr>
          <p:cNvPr id="44035" name="Rectangle 3"/>
          <p:cNvSpPr>
            <a:spLocks noGrp="1" noRot="1" noChangeArrowheads="1"/>
          </p:cNvSpPr>
          <p:nvPr>
            <p:ph idx="1"/>
          </p:nvPr>
        </p:nvSpPr>
        <p:spPr>
          <a:xfrm>
            <a:off x="1992313" y="1125538"/>
            <a:ext cx="8229600" cy="5327650"/>
          </a:xfrm>
        </p:spPr>
        <p:txBody>
          <a:bodyPr rtlCol="0">
            <a:normAutofit/>
          </a:bodyPr>
          <a:lstStyle/>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9900CC"/>
                </a:solidFill>
              </a:rPr>
              <a:t>1.ARTERİOSKLEROZ(ASO</a:t>
            </a:r>
            <a:r>
              <a:rPr lang="tr-TR" altLang="tr-TR" dirty="0"/>
              <a:t>):Büyük ve geniş çaplı arterlerin esnekliğinin kaybolması, </a:t>
            </a:r>
            <a:r>
              <a:rPr lang="tr-TR" altLang="tr-TR" dirty="0" err="1"/>
              <a:t>kalınlaşması,arter</a:t>
            </a:r>
            <a:r>
              <a:rPr lang="tr-TR" altLang="tr-TR" dirty="0"/>
              <a:t> lümeninin daralmasıdır. Alt </a:t>
            </a:r>
            <a:r>
              <a:rPr lang="tr-TR" altLang="tr-TR" dirty="0" err="1"/>
              <a:t>ekstremitelerde</a:t>
            </a:r>
            <a:r>
              <a:rPr lang="tr-TR" altLang="tr-TR" dirty="0"/>
              <a:t> görülen tıkayıcı hastalıklar arasında en sık görülenidir.</a:t>
            </a:r>
          </a:p>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9900CC"/>
                </a:solidFill>
              </a:rPr>
              <a:t>2.TROMBOANJİTİS OBLİTERANS</a:t>
            </a:r>
            <a:r>
              <a:rPr lang="tr-TR" altLang="tr-TR" dirty="0"/>
              <a:t> (</a:t>
            </a:r>
            <a:r>
              <a:rPr lang="tr-TR" altLang="tr-TR" dirty="0" err="1"/>
              <a:t>Buerger</a:t>
            </a:r>
            <a:r>
              <a:rPr lang="tr-TR" altLang="tr-TR" dirty="0"/>
              <a:t> Hastalığı): </a:t>
            </a:r>
            <a:r>
              <a:rPr lang="tr-TR" altLang="tr-TR" dirty="0" err="1"/>
              <a:t>Ekstremitelerde</a:t>
            </a:r>
            <a:r>
              <a:rPr lang="tr-TR" altLang="tr-TR" dirty="0"/>
              <a:t> küçük ve orta çapta arter ile </a:t>
            </a:r>
            <a:r>
              <a:rPr lang="tr-TR" altLang="tr-TR" dirty="0" err="1"/>
              <a:t>venlerin</a:t>
            </a:r>
            <a:r>
              <a:rPr lang="tr-TR" altLang="tr-TR" dirty="0"/>
              <a:t> tutarak zamanla damarların tıkanması.</a:t>
            </a:r>
          </a:p>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9900CC"/>
                </a:solidFill>
              </a:rPr>
              <a:t>3.RAYNAUD HASTALIĞI</a:t>
            </a:r>
            <a:r>
              <a:rPr lang="tr-TR" altLang="tr-TR" dirty="0"/>
              <a:t>: Parmaklarda arterlerin </a:t>
            </a:r>
            <a:r>
              <a:rPr lang="tr-TR" altLang="tr-TR" dirty="0" err="1"/>
              <a:t>vazokonstrüksiyonu</a:t>
            </a:r>
            <a:r>
              <a:rPr lang="tr-TR" altLang="tr-TR" dirty="0"/>
              <a:t> ile oluşan soğukluk, </a:t>
            </a:r>
            <a:r>
              <a:rPr lang="tr-TR" altLang="tr-TR" dirty="0" err="1"/>
              <a:t>siyanoz</a:t>
            </a:r>
            <a:r>
              <a:rPr lang="tr-TR" altLang="tr-TR" dirty="0"/>
              <a:t> ve ağrı ile karakterize bir hastalık.</a:t>
            </a:r>
          </a:p>
        </p:txBody>
      </p:sp>
    </p:spTree>
    <p:extLst>
      <p:ext uri="{BB962C8B-B14F-4D97-AF65-F5344CB8AC3E}">
        <p14:creationId xmlns:p14="http://schemas.microsoft.com/office/powerpoint/2010/main" val="25703765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altLang="tr-TR" dirty="0">
                <a:solidFill>
                  <a:srgbClr val="9900CC"/>
                </a:solidFill>
              </a:rPr>
              <a:t>PERİFERİK DAMAR HASTALIKLARI</a:t>
            </a:r>
            <a:endParaRPr lang="tr-TR" dirty="0"/>
          </a:p>
        </p:txBody>
      </p:sp>
      <p:sp>
        <p:nvSpPr>
          <p:cNvPr id="3" name="İçerik Yer Tutucusu 2"/>
          <p:cNvSpPr>
            <a:spLocks noGrp="1"/>
          </p:cNvSpPr>
          <p:nvPr>
            <p:ph idx="1"/>
          </p:nvPr>
        </p:nvSpPr>
        <p:spPr/>
        <p:txBody>
          <a:bodyPr/>
          <a:lstStyle/>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9900CC"/>
                </a:solidFill>
              </a:rPr>
              <a:t>4.VARİSLER</a:t>
            </a:r>
            <a:r>
              <a:rPr lang="tr-TR" altLang="tr-TR" dirty="0"/>
              <a:t>: </a:t>
            </a:r>
            <a:r>
              <a:rPr lang="tr-TR" altLang="tr-TR" dirty="0" err="1"/>
              <a:t>Venler</a:t>
            </a:r>
            <a:r>
              <a:rPr lang="tr-TR" altLang="tr-TR" dirty="0"/>
              <a:t> kanı kalbe getiren damarlardır. Bu damarların bacaklarda yüzeysel genişlemesi, uzaması, büklümlü görünmesine denir.</a:t>
            </a:r>
          </a:p>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9900CC"/>
                </a:solidFill>
              </a:rPr>
              <a:t>5.TROMBOFLEBİT</a:t>
            </a:r>
            <a:r>
              <a:rPr lang="tr-TR" altLang="tr-TR" dirty="0"/>
              <a:t>: Yüzeysel </a:t>
            </a:r>
            <a:r>
              <a:rPr lang="tr-TR" altLang="tr-TR" dirty="0" err="1"/>
              <a:t>venlerde</a:t>
            </a:r>
            <a:r>
              <a:rPr lang="tr-TR" altLang="tr-TR" dirty="0"/>
              <a:t> </a:t>
            </a:r>
            <a:r>
              <a:rPr lang="tr-TR" altLang="tr-TR" dirty="0" err="1"/>
              <a:t>trombozisle</a:t>
            </a:r>
            <a:r>
              <a:rPr lang="tr-TR" altLang="tr-TR" dirty="0"/>
              <a:t> beraber </a:t>
            </a:r>
            <a:r>
              <a:rPr lang="tr-TR" altLang="tr-TR" dirty="0" err="1"/>
              <a:t>inflamasyon</a:t>
            </a:r>
            <a:r>
              <a:rPr lang="tr-TR" altLang="tr-TR" dirty="0"/>
              <a:t> gelişmesidir.</a:t>
            </a:r>
          </a:p>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7030A0"/>
                </a:solidFill>
              </a:rPr>
              <a:t>6-FLEBOTROMBOZ:</a:t>
            </a:r>
            <a:r>
              <a:rPr lang="tr-TR" altLang="tr-TR" dirty="0"/>
              <a:t> </a:t>
            </a:r>
            <a:r>
              <a:rPr lang="tr-TR" altLang="tr-TR" dirty="0" err="1"/>
              <a:t>Ven</a:t>
            </a:r>
            <a:r>
              <a:rPr lang="tr-TR" altLang="tr-TR" dirty="0"/>
              <a:t> içinde pıhtının </a:t>
            </a:r>
            <a:r>
              <a:rPr lang="tr-TR" altLang="tr-TR" dirty="0" err="1"/>
              <a:t>ven</a:t>
            </a:r>
            <a:r>
              <a:rPr lang="tr-TR" altLang="tr-TR" dirty="0"/>
              <a:t> duvarına zayıf bir şekilde tutunması demektir.</a:t>
            </a:r>
          </a:p>
          <a:p>
            <a:pPr marL="342906" indent="-342906" algn="just" defTabSz="457207">
              <a:lnSpc>
                <a:spcPct val="80000"/>
              </a:lnSpc>
              <a:buClr>
                <a:schemeClr val="bg2">
                  <a:lumMod val="40000"/>
                  <a:lumOff val="60000"/>
                </a:schemeClr>
              </a:buClr>
              <a:buFont typeface="Wingdings 3" charset="2"/>
              <a:buChar char=""/>
              <a:defRPr/>
            </a:pPr>
            <a:r>
              <a:rPr lang="tr-TR" altLang="tr-TR" dirty="0">
                <a:solidFill>
                  <a:srgbClr val="7030A0"/>
                </a:solidFill>
              </a:rPr>
              <a:t>7-ENDARERİTLER: </a:t>
            </a:r>
            <a:r>
              <a:rPr lang="tr-TR" altLang="tr-TR" dirty="0"/>
              <a:t>Arter duvarının iç tabakasının </a:t>
            </a:r>
            <a:r>
              <a:rPr lang="tr-TR" altLang="tr-TR" dirty="0" err="1"/>
              <a:t>inflamasyonudur</a:t>
            </a:r>
            <a:r>
              <a:rPr lang="tr-TR" altLang="tr-TR" dirty="0"/>
              <a:t>.</a:t>
            </a:r>
          </a:p>
          <a:p>
            <a:endParaRPr lang="tr-TR" dirty="0"/>
          </a:p>
        </p:txBody>
      </p:sp>
    </p:spTree>
    <p:extLst>
      <p:ext uri="{BB962C8B-B14F-4D97-AF65-F5344CB8AC3E}">
        <p14:creationId xmlns:p14="http://schemas.microsoft.com/office/powerpoint/2010/main" val="321277089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Rot="1" noChangeArrowheads="1"/>
          </p:cNvSpPr>
          <p:nvPr>
            <p:ph type="title"/>
          </p:nvPr>
        </p:nvSpPr>
        <p:spPr/>
        <p:txBody>
          <a:bodyPr/>
          <a:lstStyle/>
          <a:p>
            <a:r>
              <a:rPr lang="tr-TR" altLang="tr-TR" sz="3200" dirty="0">
                <a:solidFill>
                  <a:srgbClr val="FF9900"/>
                </a:solidFill>
              </a:rPr>
              <a:t>KALP VE DAMAR HASTALIKLARINDA GENEL TEDAVİ YÖNTEMLERİ</a:t>
            </a:r>
          </a:p>
        </p:txBody>
      </p:sp>
      <p:sp>
        <p:nvSpPr>
          <p:cNvPr id="45059" name="Rectangle 3"/>
          <p:cNvSpPr>
            <a:spLocks noGrp="1" noRot="1" noChangeArrowheads="1"/>
          </p:cNvSpPr>
          <p:nvPr>
            <p:ph idx="1"/>
          </p:nvPr>
        </p:nvSpPr>
        <p:spPr>
          <a:xfrm>
            <a:off x="1847850" y="1773238"/>
            <a:ext cx="8007350" cy="4191000"/>
          </a:xfrm>
        </p:spPr>
        <p:txBody>
          <a:bodyPr rtlCol="0">
            <a:normAutofit lnSpcReduction="10000"/>
          </a:bodyPr>
          <a:lstStyle/>
          <a:p>
            <a:pPr marL="0" indent="0" defTabSz="457207">
              <a:buClr>
                <a:schemeClr val="bg2">
                  <a:lumMod val="40000"/>
                  <a:lumOff val="60000"/>
                </a:schemeClr>
              </a:buClr>
              <a:buNone/>
              <a:defRPr/>
            </a:pPr>
            <a:r>
              <a:rPr lang="tr-TR" altLang="tr-TR" sz="2400" dirty="0"/>
              <a:t>Hastaya hastalığının risk faktörlerini anlatmak</a:t>
            </a:r>
          </a:p>
          <a:p>
            <a:pPr marL="0" indent="0" defTabSz="457207">
              <a:buClr>
                <a:schemeClr val="bg2">
                  <a:lumMod val="40000"/>
                  <a:lumOff val="60000"/>
                </a:schemeClr>
              </a:buClr>
              <a:buNone/>
              <a:defRPr/>
            </a:pPr>
            <a:r>
              <a:rPr lang="tr-TR" altLang="tr-TR" sz="2400" dirty="0"/>
              <a:t>Hastaya Tuzdan kısıtlı diyet vermek</a:t>
            </a:r>
          </a:p>
          <a:p>
            <a:pPr marL="0" indent="0" defTabSz="457207">
              <a:buClr>
                <a:schemeClr val="bg2">
                  <a:lumMod val="40000"/>
                  <a:lumOff val="60000"/>
                </a:schemeClr>
              </a:buClr>
              <a:buNone/>
              <a:defRPr/>
            </a:pPr>
            <a:r>
              <a:rPr lang="tr-TR" altLang="tr-TR" sz="2400" dirty="0"/>
              <a:t>Düzenli egzersiz yapmasını sağlamak</a:t>
            </a:r>
          </a:p>
          <a:p>
            <a:pPr marL="0" indent="0" defTabSz="457207">
              <a:buClr>
                <a:schemeClr val="bg2">
                  <a:lumMod val="40000"/>
                  <a:lumOff val="60000"/>
                </a:schemeClr>
              </a:buClr>
              <a:buNone/>
              <a:defRPr/>
            </a:pPr>
            <a:r>
              <a:rPr lang="tr-TR" altLang="tr-TR" sz="2400" dirty="0"/>
              <a:t>Hastanın kilo kontrolünü sağlamak</a:t>
            </a:r>
          </a:p>
          <a:p>
            <a:pPr marL="0" indent="0" defTabSz="457207">
              <a:buClr>
                <a:schemeClr val="bg2">
                  <a:lumMod val="40000"/>
                  <a:lumOff val="60000"/>
                </a:schemeClr>
              </a:buClr>
              <a:buNone/>
              <a:defRPr/>
            </a:pPr>
            <a:r>
              <a:rPr lang="tr-TR" altLang="tr-TR" sz="2400" dirty="0"/>
              <a:t>Sigara, alkol ve madde bağımlısı iseler bırakmaları</a:t>
            </a:r>
          </a:p>
          <a:p>
            <a:pPr marL="0" indent="0" defTabSz="457207">
              <a:buClr>
                <a:schemeClr val="bg2">
                  <a:lumMod val="40000"/>
                  <a:lumOff val="60000"/>
                </a:schemeClr>
              </a:buClr>
              <a:buNone/>
              <a:defRPr/>
            </a:pPr>
            <a:r>
              <a:rPr lang="tr-TR" altLang="tr-TR" sz="2400" dirty="0"/>
              <a:t>Diyabetli iseler kontrol altına alınması</a:t>
            </a:r>
          </a:p>
          <a:p>
            <a:pPr marL="0" indent="0" defTabSz="457207">
              <a:buClr>
                <a:schemeClr val="bg2">
                  <a:lumMod val="40000"/>
                  <a:lumOff val="60000"/>
                </a:schemeClr>
              </a:buClr>
              <a:buNone/>
              <a:defRPr/>
            </a:pPr>
            <a:r>
              <a:rPr lang="tr-TR" altLang="tr-TR" sz="2400" dirty="0"/>
              <a:t>Kolesterol kontrolü yapılmalı</a:t>
            </a:r>
          </a:p>
          <a:p>
            <a:pPr marL="0" indent="0" defTabSz="457207">
              <a:buClr>
                <a:schemeClr val="bg2">
                  <a:lumMod val="40000"/>
                  <a:lumOff val="60000"/>
                </a:schemeClr>
              </a:buClr>
              <a:buNone/>
              <a:defRPr/>
            </a:pPr>
            <a:r>
              <a:rPr lang="tr-TR" altLang="tr-TR" sz="2400" dirty="0"/>
              <a:t>Hipertansiyonlu hastalarda Tansiyon </a:t>
            </a:r>
          </a:p>
          <a:p>
            <a:pPr marL="0" indent="0" defTabSz="457207">
              <a:buClr>
                <a:schemeClr val="bg2">
                  <a:lumMod val="40000"/>
                  <a:lumOff val="60000"/>
                </a:schemeClr>
              </a:buClr>
              <a:buNone/>
              <a:defRPr/>
            </a:pPr>
            <a:r>
              <a:rPr lang="tr-TR" altLang="tr-TR" sz="2400" dirty="0"/>
              <a:t>kontrol altına alınmalıdır.</a:t>
            </a:r>
          </a:p>
          <a:p>
            <a:pPr marL="0" indent="0" defTabSz="457207">
              <a:buClr>
                <a:schemeClr val="bg2">
                  <a:lumMod val="40000"/>
                  <a:lumOff val="60000"/>
                </a:schemeClr>
              </a:buClr>
              <a:buNone/>
              <a:defRPr/>
            </a:pPr>
            <a:r>
              <a:rPr lang="tr-TR" altLang="tr-TR" sz="2400" dirty="0"/>
              <a:t>Uygun ilaç tedavisi verilir.</a:t>
            </a:r>
          </a:p>
        </p:txBody>
      </p:sp>
      <p:pic>
        <p:nvPicPr>
          <p:cNvPr id="46084" name="Picture 4" descr="7[1]"/>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7464426" y="3789364"/>
            <a:ext cx="3203575" cy="3068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5" name="Picture 5" descr="animasyon29[1]"/>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8616950" y="1484314"/>
            <a:ext cx="2051050" cy="16716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57056967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33492" y="274639"/>
            <a:ext cx="8682989" cy="6526913"/>
          </a:xfrm>
        </p:spPr>
      </p:pic>
    </p:spTree>
    <p:extLst>
      <p:ext uri="{BB962C8B-B14F-4D97-AF65-F5344CB8AC3E}">
        <p14:creationId xmlns:p14="http://schemas.microsoft.com/office/powerpoint/2010/main" val="2149113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olidFill>
              </a:rPr>
              <a:t>LÖSEMİLER </a:t>
            </a:r>
          </a:p>
        </p:txBody>
      </p:sp>
      <p:sp>
        <p:nvSpPr>
          <p:cNvPr id="7" name="İçerik Yer Tutucusu 6"/>
          <p:cNvSpPr>
            <a:spLocks noGrp="1"/>
          </p:cNvSpPr>
          <p:nvPr>
            <p:ph idx="1"/>
          </p:nvPr>
        </p:nvSpPr>
        <p:spPr/>
        <p:txBody>
          <a:bodyPr/>
          <a:lstStyle/>
          <a:p>
            <a:r>
              <a:rPr lang="tr-TR" dirty="0"/>
              <a:t>Lösemi, kanda bulunan beyaz kan hücrelerinin kontrolsüz bir biçimde çoğalması ve normal fonksiyonlarını yapamaması ile ortaya çıkan bir kanser türüdür.</a:t>
            </a:r>
          </a:p>
          <a:p>
            <a:r>
              <a:rPr lang="tr-TR" dirty="0"/>
              <a:t>Çocukluk yaş grubunda daha sık görülür.</a:t>
            </a:r>
          </a:p>
          <a:p>
            <a:r>
              <a:rPr lang="tr-TR" dirty="0"/>
              <a:t>Bu yaş grubunda erken tanı ile hastalık </a:t>
            </a:r>
            <a:r>
              <a:rPr lang="tr-TR" dirty="0" err="1"/>
              <a:t>küratif</a:t>
            </a:r>
            <a:r>
              <a:rPr lang="tr-TR" dirty="0"/>
              <a:t> olabilmektedir.</a:t>
            </a:r>
          </a:p>
        </p:txBody>
      </p:sp>
    </p:spTree>
    <p:extLst>
      <p:ext uri="{BB962C8B-B14F-4D97-AF65-F5344CB8AC3E}">
        <p14:creationId xmlns:p14="http://schemas.microsoft.com/office/powerpoint/2010/main" val="3658256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olidFill>
              </a:rPr>
              <a:t>LÖSEMİYE NEDEN OLAN ETKENLER </a:t>
            </a:r>
          </a:p>
        </p:txBody>
      </p:sp>
      <p:sp>
        <p:nvSpPr>
          <p:cNvPr id="7" name="İçerik Yer Tutucusu 6"/>
          <p:cNvSpPr>
            <a:spLocks noGrp="1"/>
          </p:cNvSpPr>
          <p:nvPr>
            <p:ph idx="1"/>
          </p:nvPr>
        </p:nvSpPr>
        <p:spPr/>
        <p:txBody>
          <a:bodyPr/>
          <a:lstStyle/>
          <a:p>
            <a:r>
              <a:rPr lang="tr-TR" dirty="0"/>
              <a:t>Kimyasal maddeler.</a:t>
            </a:r>
          </a:p>
          <a:p>
            <a:r>
              <a:rPr lang="tr-TR" dirty="0"/>
              <a:t>Gıdalardaki katkı maddeleri.</a:t>
            </a:r>
          </a:p>
          <a:p>
            <a:r>
              <a:rPr lang="tr-TR" dirty="0"/>
              <a:t>Kullanılan ilaçlar.</a:t>
            </a:r>
          </a:p>
          <a:p>
            <a:r>
              <a:rPr lang="tr-TR" dirty="0"/>
              <a:t>Radyasyona maruz kalma.</a:t>
            </a:r>
          </a:p>
          <a:p>
            <a:r>
              <a:rPr lang="tr-TR" dirty="0"/>
              <a:t>Zehirli gazlar.</a:t>
            </a:r>
          </a:p>
        </p:txBody>
      </p:sp>
      <p:pic>
        <p:nvPicPr>
          <p:cNvPr id="3" name="Resim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726818" y="3068961"/>
            <a:ext cx="3941182" cy="3057203"/>
          </a:xfrm>
          <a:prstGeom prst="rect">
            <a:avLst/>
          </a:prstGeom>
        </p:spPr>
      </p:pic>
    </p:spTree>
    <p:extLst>
      <p:ext uri="{BB962C8B-B14F-4D97-AF65-F5344CB8AC3E}">
        <p14:creationId xmlns:p14="http://schemas.microsoft.com/office/powerpoint/2010/main" val="92301957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75520" y="274639"/>
            <a:ext cx="8712968" cy="6489503"/>
          </a:xfrm>
        </p:spPr>
      </p:pic>
    </p:spTree>
    <p:extLst>
      <p:ext uri="{BB962C8B-B14F-4D97-AF65-F5344CB8AC3E}">
        <p14:creationId xmlns:p14="http://schemas.microsoft.com/office/powerpoint/2010/main" val="1296142583"/>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81200" y="274638"/>
            <a:ext cx="8435280" cy="6178698"/>
          </a:xfrm>
        </p:spPr>
      </p:pic>
    </p:spTree>
    <p:extLst>
      <p:ext uri="{BB962C8B-B14F-4D97-AF65-F5344CB8AC3E}">
        <p14:creationId xmlns:p14="http://schemas.microsoft.com/office/powerpoint/2010/main" val="372633377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olidFill>
              </a:rPr>
              <a:t>LENFOMALAR</a:t>
            </a:r>
          </a:p>
        </p:txBody>
      </p:sp>
      <p:sp>
        <p:nvSpPr>
          <p:cNvPr id="3" name="İçerik Yer Tutucusu 2"/>
          <p:cNvSpPr>
            <a:spLocks noGrp="1"/>
          </p:cNvSpPr>
          <p:nvPr>
            <p:ph idx="1"/>
          </p:nvPr>
        </p:nvSpPr>
        <p:spPr/>
        <p:txBody>
          <a:bodyPr>
            <a:normAutofit/>
          </a:bodyPr>
          <a:lstStyle/>
          <a:p>
            <a:r>
              <a:rPr lang="tr-TR" dirty="0" err="1"/>
              <a:t>Lenfoma</a:t>
            </a:r>
            <a:r>
              <a:rPr lang="tr-TR" dirty="0"/>
              <a:t>, bağışıklık sisteminin parçalarından biri olan lenfatik sistemden köken alan kanserleri anlatan genel bir terimdir.</a:t>
            </a:r>
          </a:p>
          <a:p>
            <a:r>
              <a:rPr lang="tr-TR" dirty="0"/>
              <a:t> </a:t>
            </a:r>
            <a:r>
              <a:rPr lang="tr-TR" dirty="0" err="1"/>
              <a:t>Lenfomalar</a:t>
            </a:r>
            <a:r>
              <a:rPr lang="tr-TR" dirty="0"/>
              <a:t>; lenf bezi kanseri olarak bilinirler ancak organlarda da lenf bezini tutmadan hastalık ortaya çıkarabilir.</a:t>
            </a:r>
          </a:p>
          <a:p>
            <a:r>
              <a:rPr lang="tr-TR" dirty="0" err="1"/>
              <a:t>Lenfomaların</a:t>
            </a:r>
            <a:r>
              <a:rPr lang="tr-TR" dirty="0"/>
              <a:t> birçok farklı alt tipi olmasına rağmen temel olarak iki tipi vardır:</a:t>
            </a:r>
          </a:p>
          <a:p>
            <a:pPr marL="0" indent="0">
              <a:buNone/>
            </a:pPr>
            <a:r>
              <a:rPr lang="tr-TR" dirty="0"/>
              <a:t>	</a:t>
            </a:r>
            <a:r>
              <a:rPr lang="tr-TR" dirty="0" err="1"/>
              <a:t>Hodgkin</a:t>
            </a:r>
            <a:r>
              <a:rPr lang="tr-TR" dirty="0"/>
              <a:t> </a:t>
            </a:r>
            <a:r>
              <a:rPr lang="tr-TR" dirty="0" err="1"/>
              <a:t>lenfoma</a:t>
            </a:r>
            <a:r>
              <a:rPr lang="tr-TR" dirty="0"/>
              <a:t> (</a:t>
            </a:r>
            <a:r>
              <a:rPr lang="tr-TR" dirty="0" err="1"/>
              <a:t>Hodgkin</a:t>
            </a:r>
            <a:r>
              <a:rPr lang="tr-TR" dirty="0"/>
              <a:t> hastalığı)</a:t>
            </a:r>
          </a:p>
          <a:p>
            <a:pPr marL="457200" lvl="1" indent="0">
              <a:buNone/>
            </a:pPr>
            <a:r>
              <a:rPr lang="tr-TR" dirty="0"/>
              <a:t>	</a:t>
            </a:r>
            <a:r>
              <a:rPr lang="tr-TR" dirty="0" err="1"/>
              <a:t>Non-Hodgkin</a:t>
            </a:r>
            <a:r>
              <a:rPr lang="tr-TR" dirty="0"/>
              <a:t> </a:t>
            </a:r>
            <a:r>
              <a:rPr lang="tr-TR" dirty="0" err="1"/>
              <a:t>lenfoma</a:t>
            </a:r>
            <a:r>
              <a:rPr lang="tr-TR" dirty="0"/>
              <a:t> (veya </a:t>
            </a:r>
            <a:r>
              <a:rPr lang="tr-TR" dirty="0" err="1"/>
              <a:t>Hodgkin</a:t>
            </a:r>
            <a:r>
              <a:rPr lang="tr-TR" dirty="0"/>
              <a:t> </a:t>
            </a:r>
            <a:r>
              <a:rPr lang="tr-TR" dirty="0" err="1"/>
              <a:t>lenfoma</a:t>
            </a:r>
            <a:r>
              <a:rPr lang="tr-TR" dirty="0"/>
              <a:t> 	dışındaki tüm </a:t>
            </a:r>
            <a:r>
              <a:rPr lang="tr-TR" dirty="0" err="1"/>
              <a:t>lenfomalar</a:t>
            </a:r>
            <a:r>
              <a:rPr lang="tr-TR" dirty="0"/>
              <a:t>)</a:t>
            </a:r>
          </a:p>
        </p:txBody>
      </p:sp>
    </p:spTree>
    <p:extLst>
      <p:ext uri="{BB962C8B-B14F-4D97-AF65-F5344CB8AC3E}">
        <p14:creationId xmlns:p14="http://schemas.microsoft.com/office/powerpoint/2010/main" val="14230265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8514" name="Rectangle 2"/>
          <p:cNvSpPr>
            <a:spLocks noChangeArrowheads="1"/>
          </p:cNvSpPr>
          <p:nvPr/>
        </p:nvSpPr>
        <p:spPr bwMode="auto">
          <a:xfrm>
            <a:off x="1776413" y="681039"/>
            <a:ext cx="2844946" cy="492443"/>
          </a:xfrm>
          <a:prstGeom prst="rect">
            <a:avLst/>
          </a:prstGeom>
          <a:noFill/>
          <a:ln w="9525" algn="ctr">
            <a:noFill/>
            <a:miter lim="800000"/>
            <a:headEnd/>
            <a:tailEnd/>
          </a:ln>
          <a:effectLst/>
        </p:spPr>
        <p:txBody>
          <a:bodyPr wrap="none">
            <a:spAutoFit/>
          </a:bodyPr>
          <a:lstStyle/>
          <a:p>
            <a:pPr marL="342900" indent="-342900">
              <a:buFontTx/>
              <a:buAutoNum type="arabicPeriod"/>
              <a:defRPr/>
            </a:pPr>
            <a:r>
              <a:rPr lang="tr-TR" sz="2600" b="1">
                <a:solidFill>
                  <a:srgbClr val="00FF00"/>
                </a:solidFill>
                <a:effectLst>
                  <a:outerShdw blurRad="38100" dist="38100" dir="2700000" algn="tl">
                    <a:srgbClr val="000000"/>
                  </a:outerShdw>
                </a:effectLst>
                <a:latin typeface="Arial" pitchFamily="34" charset="0"/>
              </a:rPr>
              <a:t> Taşıma görevi</a:t>
            </a:r>
          </a:p>
        </p:txBody>
      </p:sp>
      <p:sp>
        <p:nvSpPr>
          <p:cNvPr id="40963" name="Rectangle 3"/>
          <p:cNvSpPr>
            <a:spLocks noChangeArrowheads="1"/>
          </p:cNvSpPr>
          <p:nvPr/>
        </p:nvSpPr>
        <p:spPr bwMode="auto">
          <a:xfrm>
            <a:off x="2041526" y="1093183"/>
            <a:ext cx="8374063"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r>
              <a:rPr lang="tr-TR" altLang="tr-TR" sz="2400" b="1" dirty="0">
                <a:solidFill>
                  <a:srgbClr val="FF0000"/>
                </a:solidFill>
                <a:latin typeface="Arial" pitchFamily="34" charset="0"/>
              </a:rPr>
              <a:t>Kan, hücreler için gerekli olan oksijeni hücrelere hücrelerde oluşan karbondioksiti akciğerlere taşır. Kan besin maddelerini hormonları ve metabolizma artıklarını da  taşır.</a:t>
            </a:r>
          </a:p>
        </p:txBody>
      </p:sp>
      <p:sp>
        <p:nvSpPr>
          <p:cNvPr id="448516" name="Rectangle 4"/>
          <p:cNvSpPr>
            <a:spLocks noChangeArrowheads="1"/>
          </p:cNvSpPr>
          <p:nvPr/>
        </p:nvSpPr>
        <p:spPr bwMode="auto">
          <a:xfrm>
            <a:off x="1841500" y="2868614"/>
            <a:ext cx="3480440" cy="492443"/>
          </a:xfrm>
          <a:prstGeom prst="rect">
            <a:avLst/>
          </a:prstGeom>
          <a:noFill/>
          <a:ln w="9525" algn="ctr">
            <a:noFill/>
            <a:miter lim="800000"/>
            <a:headEnd/>
            <a:tailEnd/>
          </a:ln>
          <a:effectLst/>
        </p:spPr>
        <p:txBody>
          <a:bodyPr wrap="none">
            <a:spAutoFit/>
          </a:bodyPr>
          <a:lstStyle/>
          <a:p>
            <a:pPr marL="342900" indent="-342900">
              <a:buFontTx/>
              <a:buAutoNum type="arabicPeriod" startAt="2"/>
              <a:defRPr/>
            </a:pPr>
            <a:r>
              <a:rPr lang="tr-TR" sz="2600" b="1">
                <a:solidFill>
                  <a:srgbClr val="00FF00"/>
                </a:solidFill>
                <a:effectLst>
                  <a:outerShdw blurRad="38100" dist="38100" dir="2700000" algn="tl">
                    <a:srgbClr val="000000"/>
                  </a:outerShdw>
                </a:effectLst>
                <a:latin typeface="Arial" pitchFamily="34" charset="0"/>
              </a:rPr>
              <a:t> Düzenleme görevi</a:t>
            </a:r>
          </a:p>
        </p:txBody>
      </p:sp>
      <p:sp>
        <p:nvSpPr>
          <p:cNvPr id="40965" name="Rectangle 5"/>
          <p:cNvSpPr>
            <a:spLocks noChangeArrowheads="1"/>
          </p:cNvSpPr>
          <p:nvPr/>
        </p:nvSpPr>
        <p:spPr bwMode="auto">
          <a:xfrm>
            <a:off x="1955525" y="3360956"/>
            <a:ext cx="8440738"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r>
              <a:rPr lang="tr-TR" altLang="tr-TR" sz="2400" b="1" dirty="0">
                <a:solidFill>
                  <a:srgbClr val="FF0000"/>
                </a:solidFill>
                <a:latin typeface="Arial" pitchFamily="34" charset="0"/>
              </a:rPr>
              <a:t>Vücut ısısını ve vücut sıvısının </a:t>
            </a:r>
            <a:r>
              <a:rPr lang="tr-TR" altLang="tr-TR" sz="2400" b="1" dirty="0" err="1">
                <a:solidFill>
                  <a:srgbClr val="FF0000"/>
                </a:solidFill>
                <a:latin typeface="Arial" pitchFamily="34" charset="0"/>
              </a:rPr>
              <a:t>pH</a:t>
            </a:r>
            <a:r>
              <a:rPr lang="tr-TR" altLang="tr-TR" sz="2400" b="1" dirty="0">
                <a:solidFill>
                  <a:srgbClr val="FF0000"/>
                </a:solidFill>
                <a:latin typeface="Arial" pitchFamily="34" charset="0"/>
              </a:rPr>
              <a:t> oranını ayarlayarak değişmez tutar (kanda </a:t>
            </a:r>
            <a:r>
              <a:rPr lang="tr-TR" altLang="tr-TR" sz="2400" b="1" dirty="0" err="1">
                <a:solidFill>
                  <a:srgbClr val="FF0000"/>
                </a:solidFill>
                <a:latin typeface="Arial" pitchFamily="34" charset="0"/>
              </a:rPr>
              <a:t>pH</a:t>
            </a:r>
            <a:r>
              <a:rPr lang="tr-TR" altLang="tr-TR" sz="2400" b="1" dirty="0">
                <a:solidFill>
                  <a:srgbClr val="FF0000"/>
                </a:solidFill>
                <a:latin typeface="Arial" pitchFamily="34" charset="0"/>
              </a:rPr>
              <a:t>=7,4). Kan plazmasında bulunan albümin ve globülin büyük moleküllü proteinler olduğu için, damar çeperlerinden dışarı çıkamaz ve </a:t>
            </a:r>
            <a:r>
              <a:rPr lang="tr-TR" altLang="tr-TR" sz="2400" b="1" dirty="0" err="1">
                <a:solidFill>
                  <a:srgbClr val="FF0000"/>
                </a:solidFill>
                <a:latin typeface="Arial" pitchFamily="34" charset="0"/>
              </a:rPr>
              <a:t>osmotik</a:t>
            </a:r>
            <a:r>
              <a:rPr lang="tr-TR" altLang="tr-TR" sz="2400" b="1" dirty="0">
                <a:solidFill>
                  <a:srgbClr val="FF0000"/>
                </a:solidFill>
                <a:latin typeface="Arial" pitchFamily="34" charset="0"/>
              </a:rPr>
              <a:t> basınca neden olurlar. Bu basınç vücut hücreleri ile plazma arasındaki sıvı alış verişini etkiler. Kan, </a:t>
            </a:r>
            <a:r>
              <a:rPr lang="tr-TR" altLang="tr-TR" sz="2400" b="1" dirty="0">
                <a:solidFill>
                  <a:srgbClr val="002060"/>
                </a:solidFill>
                <a:latin typeface="Arial" pitchFamily="34" charset="0"/>
              </a:rPr>
              <a:t>hücre sıvısı</a:t>
            </a:r>
            <a:r>
              <a:rPr lang="tr-TR" altLang="tr-TR" sz="2400" b="1" dirty="0">
                <a:solidFill>
                  <a:srgbClr val="FF0000"/>
                </a:solidFill>
                <a:latin typeface="Arial" pitchFamily="34" charset="0"/>
              </a:rPr>
              <a:t> ile </a:t>
            </a:r>
            <a:r>
              <a:rPr lang="tr-TR" altLang="tr-TR" sz="2400" b="1" dirty="0">
                <a:solidFill>
                  <a:srgbClr val="002060"/>
                </a:solidFill>
                <a:latin typeface="Arial" pitchFamily="34" charset="0"/>
              </a:rPr>
              <a:t>doku sıvısının</a:t>
            </a:r>
            <a:r>
              <a:rPr lang="tr-TR" altLang="tr-TR" sz="2400" b="1" dirty="0">
                <a:solidFill>
                  <a:srgbClr val="FF0000"/>
                </a:solidFill>
                <a:latin typeface="Arial" pitchFamily="34" charset="0"/>
              </a:rPr>
              <a:t> yoğunluğunu düzenler.</a:t>
            </a:r>
          </a:p>
        </p:txBody>
      </p:sp>
    </p:spTree>
    <p:extLst>
      <p:ext uri="{BB962C8B-B14F-4D97-AF65-F5344CB8AC3E}">
        <p14:creationId xmlns:p14="http://schemas.microsoft.com/office/powerpoint/2010/main" val="7883724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chemeClr val="tx2"/>
                </a:solidFill>
              </a:rPr>
              <a:t>LENFOMALAR</a:t>
            </a:r>
          </a:p>
        </p:txBody>
      </p:sp>
      <p:sp>
        <p:nvSpPr>
          <p:cNvPr id="3" name="İçerik Yer Tutucusu 2"/>
          <p:cNvSpPr>
            <a:spLocks noGrp="1"/>
          </p:cNvSpPr>
          <p:nvPr>
            <p:ph idx="1"/>
          </p:nvPr>
        </p:nvSpPr>
        <p:spPr/>
        <p:txBody>
          <a:bodyPr>
            <a:normAutofit/>
          </a:bodyPr>
          <a:lstStyle/>
          <a:p>
            <a:r>
              <a:rPr lang="tr-TR" dirty="0" err="1"/>
              <a:t>Lenfoma</a:t>
            </a:r>
            <a:r>
              <a:rPr lang="tr-TR" dirty="0"/>
              <a:t>, bağışıklık sisteminin parçalarından biri olan lenfatik sistemden köken alan kanserleri anlatan genel bir terimdir.</a:t>
            </a:r>
          </a:p>
          <a:p>
            <a:r>
              <a:rPr lang="tr-TR" dirty="0"/>
              <a:t> </a:t>
            </a:r>
            <a:r>
              <a:rPr lang="tr-TR" dirty="0" err="1"/>
              <a:t>Lenfomalar</a:t>
            </a:r>
            <a:r>
              <a:rPr lang="tr-TR" dirty="0"/>
              <a:t>; lenf bezi kanseri olarak bilinirler ancak organlarda da lenf bezini tutmadan hastalık ortaya çıkarabilir.</a:t>
            </a:r>
          </a:p>
          <a:p>
            <a:r>
              <a:rPr lang="tr-TR" dirty="0" err="1"/>
              <a:t>Lenfomaların</a:t>
            </a:r>
            <a:r>
              <a:rPr lang="tr-TR" dirty="0"/>
              <a:t> birçok farklı alt tipi olmasına rağmen temel olarak iki tipi vardır:</a:t>
            </a:r>
          </a:p>
          <a:p>
            <a:pPr marL="0" indent="0">
              <a:buNone/>
            </a:pPr>
            <a:r>
              <a:rPr lang="tr-TR" dirty="0"/>
              <a:t>	</a:t>
            </a:r>
            <a:r>
              <a:rPr lang="tr-TR" dirty="0" err="1"/>
              <a:t>Hodgkin</a:t>
            </a:r>
            <a:r>
              <a:rPr lang="tr-TR" dirty="0"/>
              <a:t> </a:t>
            </a:r>
            <a:r>
              <a:rPr lang="tr-TR" dirty="0" err="1"/>
              <a:t>lenfoma</a:t>
            </a:r>
            <a:r>
              <a:rPr lang="tr-TR" dirty="0"/>
              <a:t> (</a:t>
            </a:r>
            <a:r>
              <a:rPr lang="tr-TR" dirty="0" err="1"/>
              <a:t>Hodgkin</a:t>
            </a:r>
            <a:r>
              <a:rPr lang="tr-TR" dirty="0"/>
              <a:t> hastalığı)</a:t>
            </a:r>
          </a:p>
          <a:p>
            <a:pPr marL="457200" lvl="1" indent="0">
              <a:buNone/>
            </a:pPr>
            <a:r>
              <a:rPr lang="tr-TR" dirty="0"/>
              <a:t>	</a:t>
            </a:r>
            <a:r>
              <a:rPr lang="tr-TR" dirty="0" err="1"/>
              <a:t>Non-Hodgkin</a:t>
            </a:r>
            <a:r>
              <a:rPr lang="tr-TR" dirty="0"/>
              <a:t> </a:t>
            </a:r>
            <a:r>
              <a:rPr lang="tr-TR" dirty="0" err="1"/>
              <a:t>lenfoma</a:t>
            </a:r>
            <a:r>
              <a:rPr lang="tr-TR" dirty="0"/>
              <a:t> (veya </a:t>
            </a:r>
            <a:r>
              <a:rPr lang="tr-TR" dirty="0" err="1"/>
              <a:t>Hodgkin</a:t>
            </a:r>
            <a:r>
              <a:rPr lang="tr-TR" dirty="0"/>
              <a:t> </a:t>
            </a:r>
            <a:r>
              <a:rPr lang="tr-TR" dirty="0" err="1"/>
              <a:t>lenfoma</a:t>
            </a:r>
            <a:r>
              <a:rPr lang="tr-TR" dirty="0"/>
              <a:t> 	dışındaki tüm </a:t>
            </a:r>
            <a:r>
              <a:rPr lang="tr-TR" dirty="0" err="1"/>
              <a:t>lenfomalar</a:t>
            </a:r>
            <a:r>
              <a:rPr lang="tr-TR" dirty="0"/>
              <a:t>)</a:t>
            </a:r>
          </a:p>
        </p:txBody>
      </p:sp>
    </p:spTree>
    <p:extLst>
      <p:ext uri="{BB962C8B-B14F-4D97-AF65-F5344CB8AC3E}">
        <p14:creationId xmlns:p14="http://schemas.microsoft.com/office/powerpoint/2010/main" val="389672167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685332" y="274638"/>
            <a:ext cx="8982669" cy="6583362"/>
          </a:xfrm>
        </p:spPr>
      </p:pic>
    </p:spTree>
    <p:extLst>
      <p:ext uri="{BB962C8B-B14F-4D97-AF65-F5344CB8AC3E}">
        <p14:creationId xmlns:p14="http://schemas.microsoft.com/office/powerpoint/2010/main" val="7064747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957754" y="1001763"/>
            <a:ext cx="3994230" cy="5767070"/>
          </a:xfrm>
        </p:spPr>
      </p:pic>
      <p:pic>
        <p:nvPicPr>
          <p:cNvPr id="6" name="Resim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01710" y="1001763"/>
            <a:ext cx="4314771" cy="5767070"/>
          </a:xfrm>
          <a:prstGeom prst="rect">
            <a:avLst/>
          </a:prstGeom>
        </p:spPr>
      </p:pic>
    </p:spTree>
    <p:extLst>
      <p:ext uri="{BB962C8B-B14F-4D97-AF65-F5344CB8AC3E}">
        <p14:creationId xmlns:p14="http://schemas.microsoft.com/office/powerpoint/2010/main" val="72483121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204790" y="274640"/>
            <a:ext cx="8006010" cy="6322713"/>
          </a:xfrm>
        </p:spPr>
      </p:pic>
    </p:spTree>
    <p:extLst>
      <p:ext uri="{BB962C8B-B14F-4D97-AF65-F5344CB8AC3E}">
        <p14:creationId xmlns:p14="http://schemas.microsoft.com/office/powerpoint/2010/main" val="40164944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9538" name="Rectangle 2"/>
          <p:cNvSpPr>
            <a:spLocks noChangeArrowheads="1"/>
          </p:cNvSpPr>
          <p:nvPr/>
        </p:nvSpPr>
        <p:spPr bwMode="auto">
          <a:xfrm>
            <a:off x="1776414" y="863601"/>
            <a:ext cx="3203121" cy="492443"/>
          </a:xfrm>
          <a:prstGeom prst="rect">
            <a:avLst/>
          </a:prstGeom>
          <a:noFill/>
          <a:ln w="9525" algn="ctr">
            <a:noFill/>
            <a:miter lim="800000"/>
            <a:headEnd/>
            <a:tailEnd/>
          </a:ln>
          <a:effectLst/>
        </p:spPr>
        <p:txBody>
          <a:bodyPr wrap="none">
            <a:spAutoFit/>
          </a:bodyPr>
          <a:lstStyle/>
          <a:p>
            <a:pPr marL="342900" indent="-342900">
              <a:buFontTx/>
              <a:buAutoNum type="arabicPeriod" startAt="3"/>
              <a:defRPr/>
            </a:pPr>
            <a:r>
              <a:rPr lang="tr-TR" sz="2600" b="1" dirty="0">
                <a:solidFill>
                  <a:srgbClr val="00FF00"/>
                </a:solidFill>
                <a:effectLst>
                  <a:outerShdw blurRad="38100" dist="38100" dir="2700000" algn="tl">
                    <a:srgbClr val="000000"/>
                  </a:outerShdw>
                </a:effectLst>
                <a:latin typeface="Arial" pitchFamily="34" charset="0"/>
              </a:rPr>
              <a:t> Savunma görevi</a:t>
            </a:r>
          </a:p>
        </p:txBody>
      </p:sp>
      <p:sp>
        <p:nvSpPr>
          <p:cNvPr id="41987" name="Rectangle 3"/>
          <p:cNvSpPr>
            <a:spLocks noChangeArrowheads="1"/>
          </p:cNvSpPr>
          <p:nvPr/>
        </p:nvSpPr>
        <p:spPr bwMode="auto">
          <a:xfrm>
            <a:off x="2027238" y="1433099"/>
            <a:ext cx="8456612" cy="9787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lnSpc>
                <a:spcPct val="120000"/>
              </a:lnSpc>
            </a:pPr>
            <a:r>
              <a:rPr lang="tr-TR" altLang="tr-TR" sz="2400" b="1" dirty="0">
                <a:solidFill>
                  <a:srgbClr val="FF0000"/>
                </a:solidFill>
                <a:latin typeface="Arial" pitchFamily="34" charset="0"/>
              </a:rPr>
              <a:t>Lökositler ve ürettikleri antikorlar bağışıklık sistemini oluşturur. Vücudu mikroplara karşı savunur . </a:t>
            </a:r>
          </a:p>
        </p:txBody>
      </p:sp>
      <p:sp>
        <p:nvSpPr>
          <p:cNvPr id="449540" name="Rectangle 4"/>
          <p:cNvSpPr>
            <a:spLocks noChangeArrowheads="1"/>
          </p:cNvSpPr>
          <p:nvPr/>
        </p:nvSpPr>
        <p:spPr bwMode="auto">
          <a:xfrm>
            <a:off x="1841501" y="2879726"/>
            <a:ext cx="3071675" cy="492443"/>
          </a:xfrm>
          <a:prstGeom prst="rect">
            <a:avLst/>
          </a:prstGeom>
          <a:noFill/>
          <a:ln w="9525" algn="ctr">
            <a:noFill/>
            <a:miter lim="800000"/>
            <a:headEnd/>
            <a:tailEnd/>
          </a:ln>
          <a:effectLst/>
        </p:spPr>
        <p:txBody>
          <a:bodyPr wrap="none">
            <a:spAutoFit/>
          </a:bodyPr>
          <a:lstStyle/>
          <a:p>
            <a:pPr marL="342900" indent="-342900">
              <a:buFontTx/>
              <a:buAutoNum type="arabicPeriod" startAt="4"/>
              <a:defRPr/>
            </a:pPr>
            <a:r>
              <a:rPr lang="tr-TR" sz="2600" b="1">
                <a:solidFill>
                  <a:srgbClr val="00FF00"/>
                </a:solidFill>
                <a:effectLst>
                  <a:outerShdw blurRad="38100" dist="38100" dir="2700000" algn="tl">
                    <a:srgbClr val="000000"/>
                  </a:outerShdw>
                </a:effectLst>
                <a:latin typeface="Arial" pitchFamily="34" charset="0"/>
              </a:rPr>
              <a:t> Koruma görevi </a:t>
            </a:r>
          </a:p>
        </p:txBody>
      </p:sp>
      <p:sp>
        <p:nvSpPr>
          <p:cNvPr id="41989" name="Text Box 5"/>
          <p:cNvSpPr txBox="1">
            <a:spLocks noChangeArrowheads="1"/>
          </p:cNvSpPr>
          <p:nvPr/>
        </p:nvSpPr>
        <p:spPr bwMode="auto">
          <a:xfrm>
            <a:off x="2041526" y="3590225"/>
            <a:ext cx="8374063" cy="1865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nchor="ctr">
            <a:spAutoFit/>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algn="just" eaLnBrk="1" hangingPunct="1">
              <a:lnSpc>
                <a:spcPct val="120000"/>
              </a:lnSpc>
            </a:pPr>
            <a:r>
              <a:rPr lang="tr-TR" altLang="tr-TR" sz="2400" b="1" dirty="0">
                <a:solidFill>
                  <a:srgbClr val="FF0000"/>
                </a:solidFill>
                <a:latin typeface="Arial" pitchFamily="34" charset="0"/>
              </a:rPr>
              <a:t>Kan plazmasındaki fibrinojen kanın damar dışında pıhtılaşmasını  sağlayan lifli bir proteindir. Kanamalarda pıhtılaşarak kan kaybını önler. Ayrıca damar içinde kanın pıhtılaşmasını önleyen </a:t>
            </a:r>
            <a:r>
              <a:rPr lang="tr-TR" altLang="tr-TR" sz="2400" b="1" dirty="0" err="1">
                <a:solidFill>
                  <a:srgbClr val="FF0000"/>
                </a:solidFill>
                <a:latin typeface="Arial" pitchFamily="34" charset="0"/>
              </a:rPr>
              <a:t>heparinde</a:t>
            </a:r>
            <a:r>
              <a:rPr lang="tr-TR" altLang="tr-TR" sz="2400" b="1" dirty="0">
                <a:solidFill>
                  <a:srgbClr val="FF0000"/>
                </a:solidFill>
                <a:latin typeface="Arial" pitchFamily="34" charset="0"/>
              </a:rPr>
              <a:t> bulunur. </a:t>
            </a:r>
          </a:p>
        </p:txBody>
      </p:sp>
    </p:spTree>
    <p:extLst>
      <p:ext uri="{BB962C8B-B14F-4D97-AF65-F5344CB8AC3E}">
        <p14:creationId xmlns:p14="http://schemas.microsoft.com/office/powerpoint/2010/main" val="7545982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50"/>
          <p:cNvGrpSpPr>
            <a:grpSpLocks/>
          </p:cNvGrpSpPr>
          <p:nvPr/>
        </p:nvGrpSpPr>
        <p:grpSpPr bwMode="auto">
          <a:xfrm>
            <a:off x="2351089" y="692151"/>
            <a:ext cx="7273925" cy="5400675"/>
            <a:chOff x="521" y="436"/>
            <a:chExt cx="4582" cy="3402"/>
          </a:xfrm>
        </p:grpSpPr>
        <p:grpSp>
          <p:nvGrpSpPr>
            <p:cNvPr id="15363" name="Group 33"/>
            <p:cNvGrpSpPr>
              <a:grpSpLocks/>
            </p:cNvGrpSpPr>
            <p:nvPr/>
          </p:nvGrpSpPr>
          <p:grpSpPr bwMode="auto">
            <a:xfrm>
              <a:off x="521" y="436"/>
              <a:ext cx="4582" cy="3402"/>
              <a:chOff x="476" y="663"/>
              <a:chExt cx="4582" cy="3402"/>
            </a:xfrm>
          </p:grpSpPr>
          <p:sp>
            <p:nvSpPr>
              <p:cNvPr id="15374" name="Line 17"/>
              <p:cNvSpPr>
                <a:spLocks noChangeShapeType="1"/>
              </p:cNvSpPr>
              <p:nvPr/>
            </p:nvSpPr>
            <p:spPr bwMode="auto">
              <a:xfrm flipH="1">
                <a:off x="1746" y="1071"/>
                <a:ext cx="907"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5375" name="Line 18"/>
              <p:cNvSpPr>
                <a:spLocks noChangeShapeType="1"/>
              </p:cNvSpPr>
              <p:nvPr/>
            </p:nvSpPr>
            <p:spPr bwMode="auto">
              <a:xfrm flipH="1" flipV="1">
                <a:off x="2608" y="1071"/>
                <a:ext cx="771" cy="227"/>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grpSp>
            <p:nvGrpSpPr>
              <p:cNvPr id="15376" name="Group 32"/>
              <p:cNvGrpSpPr>
                <a:grpSpLocks/>
              </p:cNvGrpSpPr>
              <p:nvPr/>
            </p:nvGrpSpPr>
            <p:grpSpPr bwMode="auto">
              <a:xfrm>
                <a:off x="476" y="663"/>
                <a:ext cx="4582" cy="3402"/>
                <a:chOff x="476" y="663"/>
                <a:chExt cx="4582" cy="3402"/>
              </a:xfrm>
            </p:grpSpPr>
            <p:sp>
              <p:nvSpPr>
                <p:cNvPr id="15377" name="Line 29"/>
                <p:cNvSpPr>
                  <a:spLocks noChangeShapeType="1"/>
                </p:cNvSpPr>
                <p:nvPr/>
              </p:nvSpPr>
              <p:spPr bwMode="auto">
                <a:xfrm>
                  <a:off x="3379" y="3158"/>
                  <a:ext cx="0" cy="68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grpSp>
              <p:nvGrpSpPr>
                <p:cNvPr id="15378" name="Group 31"/>
                <p:cNvGrpSpPr>
                  <a:grpSpLocks/>
                </p:cNvGrpSpPr>
                <p:nvPr/>
              </p:nvGrpSpPr>
              <p:grpSpPr bwMode="auto">
                <a:xfrm>
                  <a:off x="476" y="663"/>
                  <a:ext cx="4582" cy="3402"/>
                  <a:chOff x="476" y="663"/>
                  <a:chExt cx="4582" cy="3402"/>
                </a:xfrm>
              </p:grpSpPr>
              <p:sp>
                <p:nvSpPr>
                  <p:cNvPr id="15379" name="Rectangle 4"/>
                  <p:cNvSpPr>
                    <a:spLocks noChangeArrowheads="1"/>
                  </p:cNvSpPr>
                  <p:nvPr/>
                </p:nvSpPr>
                <p:spPr bwMode="auto">
                  <a:xfrm>
                    <a:off x="2018" y="663"/>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0" name="Rectangle 5"/>
                  <p:cNvSpPr>
                    <a:spLocks noChangeArrowheads="1"/>
                  </p:cNvSpPr>
                  <p:nvPr/>
                </p:nvSpPr>
                <p:spPr bwMode="auto">
                  <a:xfrm>
                    <a:off x="793" y="2432"/>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1" name="Rectangle 6"/>
                  <p:cNvSpPr>
                    <a:spLocks noChangeArrowheads="1"/>
                  </p:cNvSpPr>
                  <p:nvPr/>
                </p:nvSpPr>
                <p:spPr bwMode="auto">
                  <a:xfrm>
                    <a:off x="3742" y="3657"/>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2" name="Rectangle 7"/>
                  <p:cNvSpPr>
                    <a:spLocks noChangeArrowheads="1"/>
                  </p:cNvSpPr>
                  <p:nvPr/>
                </p:nvSpPr>
                <p:spPr bwMode="auto">
                  <a:xfrm>
                    <a:off x="3742" y="3067"/>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3" name="Rectangle 8"/>
                  <p:cNvSpPr>
                    <a:spLocks noChangeArrowheads="1"/>
                  </p:cNvSpPr>
                  <p:nvPr/>
                </p:nvSpPr>
                <p:spPr bwMode="auto">
                  <a:xfrm>
                    <a:off x="3742" y="2478"/>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4" name="Rectangle 9"/>
                  <p:cNvSpPr>
                    <a:spLocks noChangeArrowheads="1"/>
                  </p:cNvSpPr>
                  <p:nvPr/>
                </p:nvSpPr>
                <p:spPr bwMode="auto">
                  <a:xfrm>
                    <a:off x="476" y="1298"/>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5" name="Rectangle 10"/>
                  <p:cNvSpPr>
                    <a:spLocks noChangeArrowheads="1"/>
                  </p:cNvSpPr>
                  <p:nvPr/>
                </p:nvSpPr>
                <p:spPr bwMode="auto">
                  <a:xfrm>
                    <a:off x="3379" y="1298"/>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6" name="Rectangle 11"/>
                  <p:cNvSpPr>
                    <a:spLocks noChangeArrowheads="1"/>
                  </p:cNvSpPr>
                  <p:nvPr/>
                </p:nvSpPr>
                <p:spPr bwMode="auto">
                  <a:xfrm>
                    <a:off x="793" y="1888"/>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7" name="Rectangle 12"/>
                  <p:cNvSpPr>
                    <a:spLocks noChangeArrowheads="1"/>
                  </p:cNvSpPr>
                  <p:nvPr/>
                </p:nvSpPr>
                <p:spPr bwMode="auto">
                  <a:xfrm>
                    <a:off x="3742" y="1888"/>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sp>
                <p:nvSpPr>
                  <p:cNvPr id="15388" name="Rectangle 13"/>
                  <p:cNvSpPr>
                    <a:spLocks noChangeArrowheads="1"/>
                  </p:cNvSpPr>
                  <p:nvPr/>
                </p:nvSpPr>
                <p:spPr bwMode="auto">
                  <a:xfrm>
                    <a:off x="793" y="2976"/>
                    <a:ext cx="1316" cy="408"/>
                  </a:xfrm>
                  <a:prstGeom prst="rect">
                    <a:avLst/>
                  </a:prstGeom>
                  <a:noFill/>
                  <a:ln w="9525" algn="ctr">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pPr eaLnBrk="1" hangingPunct="1"/>
                    <a:endParaRPr lang="tr-TR" altLang="tr-TR"/>
                  </a:p>
                </p:txBody>
              </p:sp>
              <p:grpSp>
                <p:nvGrpSpPr>
                  <p:cNvPr id="15389" name="Group 23"/>
                  <p:cNvGrpSpPr>
                    <a:grpSpLocks/>
                  </p:cNvGrpSpPr>
                  <p:nvPr/>
                </p:nvGrpSpPr>
                <p:grpSpPr bwMode="auto">
                  <a:xfrm>
                    <a:off x="476" y="1706"/>
                    <a:ext cx="227" cy="1452"/>
                    <a:chOff x="476" y="1706"/>
                    <a:chExt cx="227" cy="1452"/>
                  </a:xfrm>
                </p:grpSpPr>
                <p:sp>
                  <p:nvSpPr>
                    <p:cNvPr id="15395" name="Line 19"/>
                    <p:cNvSpPr>
                      <a:spLocks noChangeShapeType="1"/>
                    </p:cNvSpPr>
                    <p:nvPr/>
                  </p:nvSpPr>
                  <p:spPr bwMode="auto">
                    <a:xfrm>
                      <a:off x="476" y="1706"/>
                      <a:ext cx="0" cy="14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5396" name="Line 20"/>
                    <p:cNvSpPr>
                      <a:spLocks noChangeShapeType="1"/>
                    </p:cNvSpPr>
                    <p:nvPr/>
                  </p:nvSpPr>
                  <p:spPr bwMode="auto">
                    <a:xfrm>
                      <a:off x="476" y="2069"/>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5397" name="Line 21"/>
                    <p:cNvSpPr>
                      <a:spLocks noChangeShapeType="1"/>
                    </p:cNvSpPr>
                    <p:nvPr/>
                  </p:nvSpPr>
                  <p:spPr bwMode="auto">
                    <a:xfrm>
                      <a:off x="476" y="2659"/>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5398" name="Line 22"/>
                    <p:cNvSpPr>
                      <a:spLocks noChangeShapeType="1"/>
                    </p:cNvSpPr>
                    <p:nvPr/>
                  </p:nvSpPr>
                  <p:spPr bwMode="auto">
                    <a:xfrm>
                      <a:off x="476" y="3158"/>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sp>
                <p:nvSpPr>
                  <p:cNvPr id="15390" name="Line 25"/>
                  <p:cNvSpPr>
                    <a:spLocks noChangeShapeType="1"/>
                  </p:cNvSpPr>
                  <p:nvPr/>
                </p:nvSpPr>
                <p:spPr bwMode="auto">
                  <a:xfrm>
                    <a:off x="3379" y="1706"/>
                    <a:ext cx="0" cy="14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wrap="none" anchor="ctr"/>
                  <a:lstStyle/>
                  <a:p>
                    <a:endParaRPr lang="tr-TR"/>
                  </a:p>
                </p:txBody>
              </p:sp>
              <p:sp>
                <p:nvSpPr>
                  <p:cNvPr id="15391" name="Line 26"/>
                  <p:cNvSpPr>
                    <a:spLocks noChangeShapeType="1"/>
                  </p:cNvSpPr>
                  <p:nvPr/>
                </p:nvSpPr>
                <p:spPr bwMode="auto">
                  <a:xfrm>
                    <a:off x="3379" y="2069"/>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5392" name="Line 27"/>
                  <p:cNvSpPr>
                    <a:spLocks noChangeShapeType="1"/>
                  </p:cNvSpPr>
                  <p:nvPr/>
                </p:nvSpPr>
                <p:spPr bwMode="auto">
                  <a:xfrm>
                    <a:off x="3379" y="2659"/>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5393" name="Line 28"/>
                  <p:cNvSpPr>
                    <a:spLocks noChangeShapeType="1"/>
                  </p:cNvSpPr>
                  <p:nvPr/>
                </p:nvSpPr>
                <p:spPr bwMode="auto">
                  <a:xfrm>
                    <a:off x="3379" y="3249"/>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sp>
                <p:nvSpPr>
                  <p:cNvPr id="15394" name="Line 30"/>
                  <p:cNvSpPr>
                    <a:spLocks noChangeShapeType="1"/>
                  </p:cNvSpPr>
                  <p:nvPr/>
                </p:nvSpPr>
                <p:spPr bwMode="auto">
                  <a:xfrm>
                    <a:off x="3379" y="3838"/>
                    <a:ext cx="227" cy="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tr-TR"/>
                  </a:p>
                </p:txBody>
              </p:sp>
            </p:grpSp>
          </p:grpSp>
        </p:grpSp>
        <p:sp>
          <p:nvSpPr>
            <p:cNvPr id="15364" name="Text Box 34"/>
            <p:cNvSpPr txBox="1">
              <a:spLocks noChangeArrowheads="1"/>
            </p:cNvSpPr>
            <p:nvPr/>
          </p:nvSpPr>
          <p:spPr bwMode="auto">
            <a:xfrm>
              <a:off x="929" y="2749"/>
              <a:ext cx="117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KAN PULCUKLARI</a:t>
              </a:r>
            </a:p>
          </p:txBody>
        </p:sp>
        <p:sp>
          <p:nvSpPr>
            <p:cNvPr id="15365" name="Text Box 40"/>
            <p:cNvSpPr txBox="1">
              <a:spLocks noChangeArrowheads="1"/>
            </p:cNvSpPr>
            <p:nvPr/>
          </p:nvSpPr>
          <p:spPr bwMode="auto">
            <a:xfrm>
              <a:off x="930" y="2296"/>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AKYUVAR</a:t>
              </a:r>
            </a:p>
          </p:txBody>
        </p:sp>
        <p:sp>
          <p:nvSpPr>
            <p:cNvPr id="15366" name="Text Box 41"/>
            <p:cNvSpPr txBox="1">
              <a:spLocks noChangeArrowheads="1"/>
            </p:cNvSpPr>
            <p:nvPr/>
          </p:nvSpPr>
          <p:spPr bwMode="auto">
            <a:xfrm>
              <a:off x="929" y="1752"/>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ALYUVAR</a:t>
              </a:r>
            </a:p>
          </p:txBody>
        </p:sp>
        <p:sp>
          <p:nvSpPr>
            <p:cNvPr id="15367" name="Text Box 42"/>
            <p:cNvSpPr txBox="1">
              <a:spLocks noChangeArrowheads="1"/>
            </p:cNvSpPr>
            <p:nvPr/>
          </p:nvSpPr>
          <p:spPr bwMode="auto">
            <a:xfrm>
              <a:off x="3560" y="1071"/>
              <a:ext cx="117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PLAZMA (SERUM)</a:t>
              </a:r>
            </a:p>
          </p:txBody>
        </p:sp>
        <p:sp>
          <p:nvSpPr>
            <p:cNvPr id="15368" name="Text Box 43"/>
            <p:cNvSpPr txBox="1">
              <a:spLocks noChangeArrowheads="1"/>
            </p:cNvSpPr>
            <p:nvPr/>
          </p:nvSpPr>
          <p:spPr bwMode="auto">
            <a:xfrm>
              <a:off x="657" y="1071"/>
              <a:ext cx="117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KAN HÜCRELERİ</a:t>
              </a:r>
            </a:p>
          </p:txBody>
        </p:sp>
        <p:sp>
          <p:nvSpPr>
            <p:cNvPr id="15369" name="Text Box 44"/>
            <p:cNvSpPr txBox="1">
              <a:spLocks noChangeArrowheads="1"/>
            </p:cNvSpPr>
            <p:nvPr/>
          </p:nvSpPr>
          <p:spPr bwMode="auto">
            <a:xfrm>
              <a:off x="2472" y="527"/>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KAN</a:t>
              </a:r>
            </a:p>
          </p:txBody>
        </p:sp>
        <p:sp>
          <p:nvSpPr>
            <p:cNvPr id="15370" name="Text Box 45"/>
            <p:cNvSpPr txBox="1">
              <a:spLocks noChangeArrowheads="1"/>
            </p:cNvSpPr>
            <p:nvPr/>
          </p:nvSpPr>
          <p:spPr bwMode="auto">
            <a:xfrm>
              <a:off x="3833" y="3430"/>
              <a:ext cx="117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İNORGANİK MADDE</a:t>
              </a:r>
            </a:p>
          </p:txBody>
        </p:sp>
        <p:sp>
          <p:nvSpPr>
            <p:cNvPr id="15371" name="Text Box 46"/>
            <p:cNvSpPr txBox="1">
              <a:spLocks noChangeArrowheads="1"/>
            </p:cNvSpPr>
            <p:nvPr/>
          </p:nvSpPr>
          <p:spPr bwMode="auto">
            <a:xfrm>
              <a:off x="3832" y="2840"/>
              <a:ext cx="1179"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ORGANİK MADDE</a:t>
              </a:r>
            </a:p>
          </p:txBody>
        </p:sp>
        <p:sp>
          <p:nvSpPr>
            <p:cNvPr id="15372" name="Text Box 47"/>
            <p:cNvSpPr txBox="1">
              <a:spLocks noChangeArrowheads="1"/>
            </p:cNvSpPr>
            <p:nvPr/>
          </p:nvSpPr>
          <p:spPr bwMode="auto">
            <a:xfrm>
              <a:off x="3832" y="2341"/>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PROTEİN</a:t>
              </a:r>
            </a:p>
          </p:txBody>
        </p:sp>
        <p:sp>
          <p:nvSpPr>
            <p:cNvPr id="15373" name="Text Box 48"/>
            <p:cNvSpPr txBox="1">
              <a:spLocks noChangeArrowheads="1"/>
            </p:cNvSpPr>
            <p:nvPr/>
          </p:nvSpPr>
          <p:spPr bwMode="auto">
            <a:xfrm>
              <a:off x="3878" y="1752"/>
              <a:ext cx="1179"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txBody>
            <a:bodyPr>
              <a:spAutoFit/>
            </a:bodyPr>
            <a:lstStyle>
              <a:lvl1pPr>
                <a:defRPr>
                  <a:solidFill>
                    <a:schemeClr val="tx1"/>
                  </a:solidFill>
                  <a:latin typeface="Garamond" pitchFamily="18" charset="0"/>
                </a:defRPr>
              </a:lvl1pPr>
              <a:lvl2pPr marL="742950" indent="-285750">
                <a:defRPr>
                  <a:solidFill>
                    <a:schemeClr val="tx1"/>
                  </a:solidFill>
                  <a:latin typeface="Garamond" pitchFamily="18" charset="0"/>
                </a:defRPr>
              </a:lvl2pPr>
              <a:lvl3pPr marL="1143000" indent="-228600">
                <a:defRPr>
                  <a:solidFill>
                    <a:schemeClr val="tx1"/>
                  </a:solidFill>
                  <a:latin typeface="Garamond" pitchFamily="18" charset="0"/>
                </a:defRPr>
              </a:lvl3pPr>
              <a:lvl4pPr marL="1600200" indent="-228600">
                <a:defRPr>
                  <a:solidFill>
                    <a:schemeClr val="tx1"/>
                  </a:solidFill>
                  <a:latin typeface="Garamond" pitchFamily="18" charset="0"/>
                </a:defRPr>
              </a:lvl4pPr>
              <a:lvl5pPr marL="2057400" indent="-228600">
                <a:defRPr>
                  <a:solidFill>
                    <a:schemeClr val="tx1"/>
                  </a:solidFill>
                  <a:latin typeface="Garamond" pitchFamily="18" charset="0"/>
                </a:defRPr>
              </a:lvl5pPr>
              <a:lvl6pPr marL="2514600" indent="-228600" eaLnBrk="0" fontAlgn="base" hangingPunct="0">
                <a:spcBef>
                  <a:spcPct val="0"/>
                </a:spcBef>
                <a:spcAft>
                  <a:spcPct val="0"/>
                </a:spcAft>
                <a:defRPr>
                  <a:solidFill>
                    <a:schemeClr val="tx1"/>
                  </a:solidFill>
                  <a:latin typeface="Garamond" pitchFamily="18" charset="0"/>
                </a:defRPr>
              </a:lvl6pPr>
              <a:lvl7pPr marL="2971800" indent="-228600" eaLnBrk="0" fontAlgn="base" hangingPunct="0">
                <a:spcBef>
                  <a:spcPct val="0"/>
                </a:spcBef>
                <a:spcAft>
                  <a:spcPct val="0"/>
                </a:spcAft>
                <a:defRPr>
                  <a:solidFill>
                    <a:schemeClr val="tx1"/>
                  </a:solidFill>
                  <a:latin typeface="Garamond" pitchFamily="18" charset="0"/>
                </a:defRPr>
              </a:lvl7pPr>
              <a:lvl8pPr marL="3429000" indent="-228600" eaLnBrk="0" fontAlgn="base" hangingPunct="0">
                <a:spcBef>
                  <a:spcPct val="0"/>
                </a:spcBef>
                <a:spcAft>
                  <a:spcPct val="0"/>
                </a:spcAft>
                <a:defRPr>
                  <a:solidFill>
                    <a:schemeClr val="tx1"/>
                  </a:solidFill>
                  <a:latin typeface="Garamond" pitchFamily="18" charset="0"/>
                </a:defRPr>
              </a:lvl8pPr>
              <a:lvl9pPr marL="3886200" indent="-228600" eaLnBrk="0" fontAlgn="base" hangingPunct="0">
                <a:spcBef>
                  <a:spcPct val="0"/>
                </a:spcBef>
                <a:spcAft>
                  <a:spcPct val="0"/>
                </a:spcAft>
                <a:defRPr>
                  <a:solidFill>
                    <a:schemeClr val="tx1"/>
                  </a:solidFill>
                  <a:latin typeface="Garamond" pitchFamily="18" charset="0"/>
                </a:defRPr>
              </a:lvl9pPr>
            </a:lstStyle>
            <a:p>
              <a:pPr eaLnBrk="1" hangingPunct="1">
                <a:spcBef>
                  <a:spcPct val="50000"/>
                </a:spcBef>
              </a:pPr>
              <a:r>
                <a:rPr lang="tr-TR" altLang="tr-TR"/>
                <a:t>SU</a:t>
              </a:r>
            </a:p>
          </p:txBody>
        </p:sp>
      </p:grpSp>
    </p:spTree>
    <p:extLst>
      <p:ext uri="{BB962C8B-B14F-4D97-AF65-F5344CB8AC3E}">
        <p14:creationId xmlns:p14="http://schemas.microsoft.com/office/powerpoint/2010/main" val="733484030"/>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KAN HÜCRELERİ</a:t>
            </a:r>
          </a:p>
        </p:txBody>
      </p:sp>
      <p:sp>
        <p:nvSpPr>
          <p:cNvPr id="3" name="İçerik Yer Tutucusu 2"/>
          <p:cNvSpPr>
            <a:spLocks noGrp="1"/>
          </p:cNvSpPr>
          <p:nvPr>
            <p:ph idx="1"/>
          </p:nvPr>
        </p:nvSpPr>
        <p:spPr>
          <a:xfrm>
            <a:off x="1981200" y="1600201"/>
            <a:ext cx="4906888" cy="4525963"/>
          </a:xfrm>
        </p:spPr>
        <p:txBody>
          <a:bodyPr/>
          <a:lstStyle/>
          <a:p>
            <a:r>
              <a:rPr lang="tr-TR" dirty="0">
                <a:solidFill>
                  <a:srgbClr val="00B0F0"/>
                </a:solidFill>
              </a:rPr>
              <a:t>ALYUVAR (ERİTROSİT)</a:t>
            </a:r>
          </a:p>
          <a:p>
            <a:pPr>
              <a:buFont typeface="Wingdings" pitchFamily="2" charset="2"/>
              <a:buNone/>
            </a:pPr>
            <a:r>
              <a:rPr lang="tr-TR" dirty="0"/>
              <a:t>   Yapısında bulunan hemoglobin sayesinde oksijen ve karbondioksit taşır. Kana kırmızı renk verir.</a:t>
            </a:r>
          </a:p>
          <a:p>
            <a:endParaRPr lang="tr-TR" dirty="0"/>
          </a:p>
        </p:txBody>
      </p:sp>
      <p:pic>
        <p:nvPicPr>
          <p:cNvPr id="4" name="Picture 7" descr="3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72064" y="1657229"/>
            <a:ext cx="3327810" cy="3744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1302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heckerboard(across)">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KAN HÜCRELERİ</a:t>
            </a:r>
          </a:p>
        </p:txBody>
      </p:sp>
      <p:sp>
        <p:nvSpPr>
          <p:cNvPr id="3" name="İçerik Yer Tutucusu 2"/>
          <p:cNvSpPr>
            <a:spLocks noGrp="1"/>
          </p:cNvSpPr>
          <p:nvPr>
            <p:ph idx="1"/>
          </p:nvPr>
        </p:nvSpPr>
        <p:spPr>
          <a:xfrm>
            <a:off x="1981200" y="1600201"/>
            <a:ext cx="5482952" cy="4525963"/>
          </a:xfrm>
        </p:spPr>
        <p:txBody>
          <a:bodyPr/>
          <a:lstStyle/>
          <a:p>
            <a:r>
              <a:rPr lang="tr-TR" dirty="0">
                <a:solidFill>
                  <a:srgbClr val="00B0F0"/>
                </a:solidFill>
              </a:rPr>
              <a:t>AKYUVARLAR (LÖKOSİT) </a:t>
            </a:r>
          </a:p>
          <a:p>
            <a:pPr>
              <a:buFont typeface="Wingdings" pitchFamily="2" charset="2"/>
              <a:buNone/>
            </a:pPr>
            <a:r>
              <a:rPr lang="tr-TR" dirty="0"/>
              <a:t>    Vücudun mikroplara karşı savunmasını sağlar.</a:t>
            </a:r>
          </a:p>
          <a:p>
            <a:endParaRPr lang="tr-TR" dirty="0"/>
          </a:p>
        </p:txBody>
      </p:sp>
      <p:pic>
        <p:nvPicPr>
          <p:cNvPr id="4" name="Picture 7" descr="106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816081" y="1628801"/>
            <a:ext cx="3380203" cy="31683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12300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9" presetClass="entr" presetSubtype="0" decel="10000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 calcmode="lin" valueType="num">
                                      <p:cBhvr>
                                        <p:cTn id="9" dur="500" fill="hold"/>
                                        <p:tgtEl>
                                          <p:spTgt spid="4"/>
                                        </p:tgtEl>
                                        <p:attrNameLst>
                                          <p:attrName>style.rotation</p:attrName>
                                        </p:attrNameLst>
                                      </p:cBhvr>
                                      <p:tavLst>
                                        <p:tav tm="0">
                                          <p:val>
                                            <p:fltVal val="360"/>
                                          </p:val>
                                        </p:tav>
                                        <p:tav tm="100000">
                                          <p:val>
                                            <p:fltVal val="0"/>
                                          </p:val>
                                        </p:tav>
                                      </p:tavLst>
                                    </p:anim>
                                    <p:animEffect transition="in" filter="fade">
                                      <p:cBhvr>
                                        <p:cTn id="10"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a:solidFill>
                  <a:srgbClr val="FF0000"/>
                </a:solidFill>
              </a:rPr>
              <a:t>KAN HÜCRELERİ</a:t>
            </a:r>
          </a:p>
        </p:txBody>
      </p:sp>
      <p:sp>
        <p:nvSpPr>
          <p:cNvPr id="3" name="İçerik Yer Tutucusu 2"/>
          <p:cNvSpPr>
            <a:spLocks noGrp="1"/>
          </p:cNvSpPr>
          <p:nvPr>
            <p:ph idx="1"/>
          </p:nvPr>
        </p:nvSpPr>
        <p:spPr>
          <a:xfrm>
            <a:off x="1981200" y="1600201"/>
            <a:ext cx="5194920" cy="4525963"/>
          </a:xfrm>
        </p:spPr>
        <p:txBody>
          <a:bodyPr/>
          <a:lstStyle/>
          <a:p>
            <a:r>
              <a:rPr lang="tr-TR" dirty="0">
                <a:solidFill>
                  <a:srgbClr val="00B0F0"/>
                </a:solidFill>
              </a:rPr>
              <a:t>KAN PULCUKLARI (TROMBOSİT)</a:t>
            </a:r>
          </a:p>
          <a:p>
            <a:pPr>
              <a:buFont typeface="Wingdings" pitchFamily="2" charset="2"/>
              <a:buNone/>
            </a:pPr>
            <a:r>
              <a:rPr lang="tr-TR" dirty="0"/>
              <a:t>    Yaralanma ve kesiklerde kanın pıhtılaşmasını sağlar.</a:t>
            </a:r>
          </a:p>
          <a:p>
            <a:endParaRPr lang="tr-TR" dirty="0"/>
          </a:p>
        </p:txBody>
      </p:sp>
      <p:pic>
        <p:nvPicPr>
          <p:cNvPr id="4" name="Picture 7" descr="105a"/>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104112" y="1556743"/>
            <a:ext cx="3347864" cy="1315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9" descr="105c"/>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04112" y="5157193"/>
            <a:ext cx="3347864" cy="1315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11" descr="105b"/>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104112" y="3356968"/>
            <a:ext cx="3347864" cy="13154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99140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55"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 calcmode="lin" valueType="num">
                                      <p:cBhvr>
                                        <p:cTn id="12" dur="1000" fill="hold"/>
                                        <p:tgtEl>
                                          <p:spTgt spid="6"/>
                                        </p:tgtEl>
                                        <p:attrNameLst>
                                          <p:attrName>ppt_w</p:attrName>
                                        </p:attrNameLst>
                                      </p:cBhvr>
                                      <p:tavLst>
                                        <p:tav tm="0">
                                          <p:val>
                                            <p:strVal val="#ppt_w*0.70"/>
                                          </p:val>
                                        </p:tav>
                                        <p:tav tm="100000">
                                          <p:val>
                                            <p:strVal val="#ppt_w"/>
                                          </p:val>
                                        </p:tav>
                                      </p:tavLst>
                                    </p:anim>
                                    <p:anim calcmode="lin" valueType="num">
                                      <p:cBhvr>
                                        <p:cTn id="13" dur="1000" fill="hold"/>
                                        <p:tgtEl>
                                          <p:spTgt spid="6"/>
                                        </p:tgtEl>
                                        <p:attrNameLst>
                                          <p:attrName>ppt_h</p:attrName>
                                        </p:attrNameLst>
                                      </p:cBhvr>
                                      <p:tavLst>
                                        <p:tav tm="0">
                                          <p:val>
                                            <p:strVal val="#ppt_h"/>
                                          </p:val>
                                        </p:tav>
                                        <p:tav tm="100000">
                                          <p:val>
                                            <p:strVal val="#ppt_h"/>
                                          </p:val>
                                        </p:tav>
                                      </p:tavLst>
                                    </p:anim>
                                    <p:animEffect transition="in" filter="fade">
                                      <p:cBhvr>
                                        <p:cTn id="14" dur="1000"/>
                                        <p:tgtEl>
                                          <p:spTgt spid="6"/>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wheel(4)">
                                      <p:cBhvr>
                                        <p:cTn id="19"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1999</Words>
  <Application>Microsoft Office PowerPoint</Application>
  <PresentationFormat>Geniş ekran</PresentationFormat>
  <Paragraphs>210</Paragraphs>
  <Slides>43</Slides>
  <Notes>0</Notes>
  <HiddenSlides>0</HiddenSlides>
  <MMClips>0</MMClips>
  <ScaleCrop>false</ScaleCrop>
  <HeadingPairs>
    <vt:vector size="8" baseType="variant">
      <vt:variant>
        <vt:lpstr>Kullanılan Yazı Tipleri</vt:lpstr>
      </vt:variant>
      <vt:variant>
        <vt:i4>8</vt:i4>
      </vt:variant>
      <vt:variant>
        <vt:lpstr>Tema</vt:lpstr>
      </vt:variant>
      <vt:variant>
        <vt:i4>1</vt:i4>
      </vt:variant>
      <vt:variant>
        <vt:lpstr>Eklenmiş OLE Hizmet Programları</vt:lpstr>
      </vt:variant>
      <vt:variant>
        <vt:i4>1</vt:i4>
      </vt:variant>
      <vt:variant>
        <vt:lpstr>Slayt Başlıkları</vt:lpstr>
      </vt:variant>
      <vt:variant>
        <vt:i4>43</vt:i4>
      </vt:variant>
    </vt:vector>
  </HeadingPairs>
  <TitlesOfParts>
    <vt:vector size="53" baseType="lpstr">
      <vt:lpstr>Arial</vt:lpstr>
      <vt:lpstr>Calibri</vt:lpstr>
      <vt:lpstr>Calibri Light</vt:lpstr>
      <vt:lpstr>Garamond</vt:lpstr>
      <vt:lpstr>Geneva</vt:lpstr>
      <vt:lpstr>Tahoma</vt:lpstr>
      <vt:lpstr>Wingdings</vt:lpstr>
      <vt:lpstr>Wingdings 3</vt:lpstr>
      <vt:lpstr>Office Teması</vt:lpstr>
      <vt:lpstr>Bit Eşlem Resmi</vt:lpstr>
      <vt:lpstr>PowerPoint Sunusu</vt:lpstr>
      <vt:lpstr>PowerPoint Sunusu</vt:lpstr>
      <vt:lpstr>PowerPoint Sunusu</vt:lpstr>
      <vt:lpstr>PowerPoint Sunusu</vt:lpstr>
      <vt:lpstr>PowerPoint Sunusu</vt:lpstr>
      <vt:lpstr>PowerPoint Sunusu</vt:lpstr>
      <vt:lpstr>KAN HÜCRELERİ</vt:lpstr>
      <vt:lpstr>KAN HÜCRELERİ</vt:lpstr>
      <vt:lpstr>KAN HÜCRELERİ</vt:lpstr>
      <vt:lpstr>PowerPoint Sunusu</vt:lpstr>
      <vt:lpstr>PowerPoint Sunusu</vt:lpstr>
      <vt:lpstr>PowerPoint Sunusu</vt:lpstr>
      <vt:lpstr>PowerPoint Sunusu</vt:lpstr>
      <vt:lpstr>KALP YETMEZLİKLERİ: Kalbe gelen kanı kalbin tekrar dokulara ihtiyacı olduğu miktarda iletememesi durumudur.</vt:lpstr>
      <vt:lpstr>PowerPoint Sunusu</vt:lpstr>
      <vt:lpstr>SAĞ KALP YETMEZLİĞİ(Kronik Kalp Yetmezliği)</vt:lpstr>
      <vt:lpstr>KALP KAPAĞI HASTALIKLARI</vt:lpstr>
      <vt:lpstr> KALP KAPAK HASTALIKLARI  MİTRAL STENOZU(Darlığı): Kalbin sol atriumu ve sol atriumu arasında bulunan kapağa Mitral Kapak denir.</vt:lpstr>
      <vt:lpstr>MİTRAL YETMEZLİĞİ</vt:lpstr>
      <vt:lpstr>TRİKÜSPİT STENOZU DARLIĞI Triküspit kapak, sağ atriumla sağ ventrikül arasında bulunarak sağ atriumdan sağ ventriküle geçmesini sağlar.</vt:lpstr>
      <vt:lpstr>TRİKÜSPİT STENOZU DARLIĞI: Normalde tamamen açılarak kanın sağ atriumdan sağ ventriküle geçişine izin veren triküspit kapağın, çeşitli nedenlerle daralarak bu geçişe engel oluşturmasıdır.</vt:lpstr>
      <vt:lpstr>TRİKÜSPİT YETMEZLİĞİ: Triküspit, kapağın tam olarak kapanamamasına bağlı olarak kanın sağ ventrikülde göllenmesi.</vt:lpstr>
      <vt:lpstr>AORT STENOZU(Aort Darlığı): Aort, sol ventrikülden çıkarak tüm vücuda oksijenden zengin kanı dağıtır.  Semilunar kapakların (Aort ağzını kapatır) darlığı nedeniyle aorta yeterli kan geçemez kan dağılamaz.  </vt:lpstr>
      <vt:lpstr>AORT YETMEZLİĞİ: Aort kapak yetmezliği, aort kapaklarının yeterince kapanamamasıdır. Bu durumlarda sol karıncığın kasılarak aorta atardamarına pompaladığı kanın bir bölümü, kalbin gevşeme döneminde, geriye yeniden sol karıncığa döner. Böylece sol karıncık geri sızmış olan bir miktar kanı sürekli olarak yeniden ileri pompalamak zorunda kalır. Bu ise sol kalbin iş yükünü artırır. İş yükünün artışına paralel olarak da sol kalp büyümek zorunda kalır. Bu ise zamanla kalp yetmezliği oluşmasına sebep olur. </vt:lpstr>
      <vt:lpstr>PowerPoint Sunusu</vt:lpstr>
      <vt:lpstr>KORONER DAMAR HASTALIKLARI</vt:lpstr>
      <vt:lpstr>ANJİNO PEKTORİS</vt:lpstr>
      <vt:lpstr>MYOKARD ENFARKTÜSÜ: Miyokardın yeterince beslenememesine bağlı olarak gelişen, miyokart dokusunda zamanla oluşan iskemi ve hücre nekrozuyla seyreden ağır bir hastalık. </vt:lpstr>
      <vt:lpstr>KORPULMONALE: Akciğerlerin ve akciğer atardamarlarının hastalığı sonucu oluşan kalp hastalığıdır. </vt:lpstr>
      <vt:lpstr>HİPERTANSİYON</vt:lpstr>
      <vt:lpstr>PERİFERİK DAMAR HASTALIKLARI</vt:lpstr>
      <vt:lpstr>PERİFERİK DAMAR HASTALIKLARI</vt:lpstr>
      <vt:lpstr>KALP VE DAMAR HASTALIKLARINDA GENEL TEDAVİ YÖNTEMLERİ</vt:lpstr>
      <vt:lpstr>PowerPoint Sunusu</vt:lpstr>
      <vt:lpstr>LÖSEMİLER </vt:lpstr>
      <vt:lpstr>LÖSEMİYE NEDEN OLAN ETKENLER </vt:lpstr>
      <vt:lpstr>PowerPoint Sunusu</vt:lpstr>
      <vt:lpstr>PowerPoint Sunusu</vt:lpstr>
      <vt:lpstr>LENFOMALAR</vt:lpstr>
      <vt:lpstr>LENFOMALAR</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SBO1</dc:creator>
  <cp:lastModifiedBy>SBO1</cp:lastModifiedBy>
  <cp:revision>1</cp:revision>
  <dcterms:created xsi:type="dcterms:W3CDTF">2016-11-01T07:19:00Z</dcterms:created>
  <dcterms:modified xsi:type="dcterms:W3CDTF">2016-11-01T07:19:06Z</dcterms:modified>
</cp:coreProperties>
</file>