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4161321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3316385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131219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468820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3886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3976202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2462597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2864330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369089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C7A31E8-CA2C-4777-A6D9-5667AA23E4C7}" type="datetimeFigureOut">
              <a:rPr lang="tr-TR" smtClean="0"/>
              <a:t>5.12.2016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429343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C7A31E8-CA2C-4777-A6D9-5667AA23E4C7}" type="datetimeFigureOut">
              <a:rPr lang="tr-TR" smtClean="0"/>
              <a:t>5.12.2016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71664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C7A31E8-CA2C-4777-A6D9-5667AA23E4C7}" type="datetimeFigureOut">
              <a:rPr lang="tr-TR" smtClean="0"/>
              <a:t>5.12.2016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258678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C7A31E8-CA2C-4777-A6D9-5667AA23E4C7}" type="datetimeFigureOut">
              <a:rPr lang="tr-TR" smtClean="0"/>
              <a:t>5.12.2016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2960922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A31E8-CA2C-4777-A6D9-5667AA23E4C7}" type="datetimeFigureOut">
              <a:rPr lang="tr-TR" smtClean="0"/>
              <a:t>5.12.2016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3175835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C7A31E8-CA2C-4777-A6D9-5667AA23E4C7}" type="datetimeFigureOut">
              <a:rPr lang="tr-TR" smtClean="0"/>
              <a:t>5.12.2016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189426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C7A31E8-CA2C-4777-A6D9-5667AA23E4C7}" type="datetimeFigureOut">
              <a:rPr lang="tr-TR" smtClean="0"/>
              <a:t>5.12.2016</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2D67AAF-31B6-4291-AEA1-CC3A38C4C7F2}" type="slidenum">
              <a:rPr lang="tr-TR" smtClean="0"/>
              <a:t>‹#›</a:t>
            </a:fld>
            <a:endParaRPr lang="tr-TR"/>
          </a:p>
        </p:txBody>
      </p:sp>
    </p:spTree>
    <p:extLst>
      <p:ext uri="{BB962C8B-B14F-4D97-AF65-F5344CB8AC3E}">
        <p14:creationId xmlns:p14="http://schemas.microsoft.com/office/powerpoint/2010/main" val="4077404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7A31E8-CA2C-4777-A6D9-5667AA23E4C7}" type="datetimeFigureOut">
              <a:rPr lang="tr-TR" smtClean="0"/>
              <a:t>5.12.2016</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2D67AAF-31B6-4291-AEA1-CC3A38C4C7F2}" type="slidenum">
              <a:rPr lang="tr-TR" smtClean="0"/>
              <a:t>‹#›</a:t>
            </a:fld>
            <a:endParaRPr lang="tr-TR"/>
          </a:p>
        </p:txBody>
      </p:sp>
    </p:spTree>
    <p:extLst>
      <p:ext uri="{BB962C8B-B14F-4D97-AF65-F5344CB8AC3E}">
        <p14:creationId xmlns:p14="http://schemas.microsoft.com/office/powerpoint/2010/main" val="48394667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r.wikipedia.org/wiki/Sirkeci,_%C4%B0stanbu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r.wikipedia.org/wiki/T%C3%BCrkiye_Cumhuriyeti_Sa%C4%9Fl%C4%B1k_Bakanl%C4%B1%C4%9F%C4%B1" TargetMode="External"/><Relationship Id="rId2" Type="http://schemas.openxmlformats.org/officeDocument/2006/relationships/hyperlink" Target="https://tr.wikipedia.org/wiki/T%C3%BCrk_Silahl%C4%B1_Kuvvetleri" TargetMode="External"/><Relationship Id="rId1" Type="http://schemas.openxmlformats.org/officeDocument/2006/relationships/slideLayout" Target="../slideLayouts/slideLayout2.xml"/><Relationship Id="rId4" Type="http://schemas.openxmlformats.org/officeDocument/2006/relationships/hyperlink" Target="https://tr.wikipedia.org/wiki/Sa%C4%9Fl%C4%B1k_Bilimleri_%C3%9Cniversites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Sağlık Politikalarında Gülhane'nin Rolü</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60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1-Rieder – </a:t>
            </a:r>
            <a:r>
              <a:rPr lang="tr-TR" dirty="0" err="1" smtClean="0"/>
              <a:t>Deycke</a:t>
            </a:r>
            <a:r>
              <a:rPr lang="tr-TR" dirty="0" smtClean="0"/>
              <a:t> devri (1890-1908)</a:t>
            </a:r>
            <a:endParaRPr lang="tr-TR" dirty="0"/>
          </a:p>
        </p:txBody>
      </p:sp>
      <p:sp>
        <p:nvSpPr>
          <p:cNvPr id="3" name="İçerik Yer Tutucusu 2"/>
          <p:cNvSpPr>
            <a:spLocks noGrp="1"/>
          </p:cNvSpPr>
          <p:nvPr>
            <p:ph idx="1"/>
          </p:nvPr>
        </p:nvSpPr>
        <p:spPr/>
        <p:txBody>
          <a:bodyPr/>
          <a:lstStyle/>
          <a:p>
            <a:r>
              <a:rPr lang="tr-TR" dirty="0" err="1"/>
              <a:t>Rieder</a:t>
            </a:r>
            <a:r>
              <a:rPr lang="tr-TR" dirty="0"/>
              <a:t> Gülhane’yi açmaktaki maksadını üç maddede açıklıyor:</a:t>
            </a:r>
          </a:p>
          <a:p>
            <a:pPr lvl="0"/>
            <a:r>
              <a:rPr lang="tr-TR" dirty="0"/>
              <a:t>Hasta tedavisi</a:t>
            </a:r>
          </a:p>
          <a:p>
            <a:pPr lvl="0"/>
            <a:r>
              <a:rPr lang="tr-TR" dirty="0" err="1"/>
              <a:t>Mekteb</a:t>
            </a:r>
            <a:r>
              <a:rPr lang="tr-TR" dirty="0"/>
              <a:t>-i Tıbbiyeyi Şahaneden çıkan asker hekimlerin pratik ve klinik kollarında staj görmeleri ve modern bir hastane idaresini öğrenmeleri</a:t>
            </a:r>
          </a:p>
          <a:p>
            <a:pPr lvl="0"/>
            <a:r>
              <a:rPr lang="tr-TR" dirty="0"/>
              <a:t>Orduya asker hastabakıcı </a:t>
            </a:r>
            <a:r>
              <a:rPr lang="tr-TR" dirty="0" smtClean="0"/>
              <a:t>yetiştirilmesi</a:t>
            </a:r>
          </a:p>
          <a:p>
            <a:pPr marL="0" lvl="0" indent="0">
              <a:buNone/>
            </a:pPr>
            <a:endParaRPr lang="tr-TR" dirty="0"/>
          </a:p>
          <a:p>
            <a:r>
              <a:rPr lang="tr-TR" dirty="0"/>
              <a:t>Gülhane, tıp öğretimine bir yenilik getiriyordu: Bir senelik mecburi staj.</a:t>
            </a:r>
          </a:p>
          <a:p>
            <a:endParaRPr lang="tr-TR" dirty="0"/>
          </a:p>
        </p:txBody>
      </p:sp>
    </p:spTree>
    <p:extLst>
      <p:ext uri="{BB962C8B-B14F-4D97-AF65-F5344CB8AC3E}">
        <p14:creationId xmlns:p14="http://schemas.microsoft.com/office/powerpoint/2010/main" val="1985702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1-Rieder – </a:t>
            </a:r>
            <a:r>
              <a:rPr lang="tr-TR" dirty="0" err="1" smtClean="0"/>
              <a:t>Deycke</a:t>
            </a:r>
            <a:r>
              <a:rPr lang="tr-TR" dirty="0" smtClean="0"/>
              <a:t> devri (1890-1908)</a:t>
            </a:r>
            <a:endParaRPr lang="tr-TR" dirty="0"/>
          </a:p>
        </p:txBody>
      </p:sp>
      <p:sp>
        <p:nvSpPr>
          <p:cNvPr id="3" name="İçerik Yer Tutucusu 2"/>
          <p:cNvSpPr>
            <a:spLocks noGrp="1"/>
          </p:cNvSpPr>
          <p:nvPr>
            <p:ph idx="1"/>
          </p:nvPr>
        </p:nvSpPr>
        <p:spPr/>
        <p:txBody>
          <a:bodyPr/>
          <a:lstStyle/>
          <a:p>
            <a:r>
              <a:rPr lang="tr-TR" dirty="0"/>
              <a:t>Bütün işler başlangıçta üç hekimin omuzlarına yüklenmişti: </a:t>
            </a:r>
            <a:r>
              <a:rPr lang="tr-TR" dirty="0" err="1"/>
              <a:t>Rieder</a:t>
            </a:r>
            <a:r>
              <a:rPr lang="tr-TR" dirty="0"/>
              <a:t>, </a:t>
            </a:r>
            <a:r>
              <a:rPr lang="tr-TR" dirty="0" err="1"/>
              <a:t>Deycke</a:t>
            </a:r>
            <a:r>
              <a:rPr lang="tr-TR" dirty="0"/>
              <a:t>, Raşit Tahsin. </a:t>
            </a:r>
            <a:r>
              <a:rPr lang="tr-TR" dirty="0" err="1"/>
              <a:t>Rieder</a:t>
            </a:r>
            <a:r>
              <a:rPr lang="tr-TR" dirty="0"/>
              <a:t>, dış hastalıkları kliniği, dış polikliniği, cerrahi ameliyatlar, sargı, anatomi, histoloji, </a:t>
            </a:r>
            <a:r>
              <a:rPr lang="tr-TR" dirty="0" err="1"/>
              <a:t>patalojik</a:t>
            </a:r>
            <a:r>
              <a:rPr lang="tr-TR" dirty="0"/>
              <a:t> anatomi, askerlere hastabakıcılık dersleri ve dış klinik büyük </a:t>
            </a:r>
            <a:r>
              <a:rPr lang="tr-TR" dirty="0" err="1"/>
              <a:t>vizitlerini</a:t>
            </a:r>
            <a:r>
              <a:rPr lang="tr-TR" dirty="0"/>
              <a:t> yapıyordu. </a:t>
            </a:r>
            <a:r>
              <a:rPr lang="tr-TR" dirty="0" err="1"/>
              <a:t>Deycke</a:t>
            </a:r>
            <a:r>
              <a:rPr lang="tr-TR" dirty="0"/>
              <a:t>, iç kliniği, iç polikliniği, </a:t>
            </a:r>
            <a:r>
              <a:rPr lang="tr-TR" dirty="0" err="1"/>
              <a:t>oskültasyon</a:t>
            </a:r>
            <a:r>
              <a:rPr lang="tr-TR" dirty="0"/>
              <a:t>, perküsyon, mikroskobik ve </a:t>
            </a:r>
            <a:r>
              <a:rPr lang="tr-TR" dirty="0" err="1"/>
              <a:t>şimik</a:t>
            </a:r>
            <a:r>
              <a:rPr lang="tr-TR" dirty="0"/>
              <a:t> muayene usulleri, anatomi, histoloji, patolojik anatomi ve iç klinik büyük </a:t>
            </a:r>
            <a:r>
              <a:rPr lang="tr-TR" dirty="0" err="1"/>
              <a:t>vizitlerini</a:t>
            </a:r>
            <a:r>
              <a:rPr lang="tr-TR" dirty="0"/>
              <a:t> yapıyordu. Raşit Tahsin, sinir kliniği, </a:t>
            </a:r>
            <a:r>
              <a:rPr lang="tr-TR" dirty="0" err="1"/>
              <a:t>elektrodiagnostik</a:t>
            </a:r>
            <a:r>
              <a:rPr lang="tr-TR" dirty="0"/>
              <a:t> ve terapi derslerini ve </a:t>
            </a:r>
            <a:r>
              <a:rPr lang="tr-TR" dirty="0" err="1"/>
              <a:t>Riederin</a:t>
            </a:r>
            <a:r>
              <a:rPr lang="tr-TR" dirty="0"/>
              <a:t> muavini olarak hastanenin idari işlerini yapıyordu.</a:t>
            </a:r>
          </a:p>
          <a:p>
            <a:endParaRPr lang="tr-TR" dirty="0"/>
          </a:p>
        </p:txBody>
      </p:sp>
    </p:spTree>
    <p:extLst>
      <p:ext uri="{BB962C8B-B14F-4D97-AF65-F5344CB8AC3E}">
        <p14:creationId xmlns:p14="http://schemas.microsoft.com/office/powerpoint/2010/main" val="270722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1-Rieder – </a:t>
            </a:r>
            <a:r>
              <a:rPr lang="tr-TR" dirty="0" err="1" smtClean="0"/>
              <a:t>Deycke</a:t>
            </a:r>
            <a:r>
              <a:rPr lang="tr-TR" dirty="0" smtClean="0"/>
              <a:t> devri (1890-1908)</a:t>
            </a:r>
            <a:endParaRPr lang="tr-TR" dirty="0"/>
          </a:p>
        </p:txBody>
      </p:sp>
      <p:sp>
        <p:nvSpPr>
          <p:cNvPr id="3" name="İçerik Yer Tutucusu 2"/>
          <p:cNvSpPr>
            <a:spLocks noGrp="1"/>
          </p:cNvSpPr>
          <p:nvPr>
            <p:ph idx="1"/>
          </p:nvPr>
        </p:nvSpPr>
        <p:spPr/>
        <p:txBody>
          <a:bodyPr/>
          <a:lstStyle/>
          <a:p>
            <a:r>
              <a:rPr lang="tr-TR" dirty="0"/>
              <a:t>Gülhane’de iş sabah saat üçte başlar ve gündüz bir saat ara vermek üzere, akşam on bire kadar sürerdi.</a:t>
            </a:r>
          </a:p>
          <a:p>
            <a:r>
              <a:rPr lang="tr-TR" dirty="0"/>
              <a:t>1900de Almanya’da eğitimde bulunan beş genç hekim İstanbul’a döndü ve </a:t>
            </a:r>
            <a:r>
              <a:rPr lang="tr-TR" dirty="0" err="1"/>
              <a:t>Rieder</a:t>
            </a:r>
            <a:r>
              <a:rPr lang="tr-TR" dirty="0"/>
              <a:t> bunları Gülhane’ye aldı, bir müddet denedikten sonra şubelerinin kliniklerini verdi.</a:t>
            </a:r>
          </a:p>
          <a:p>
            <a:r>
              <a:rPr lang="tr-TR" dirty="0"/>
              <a:t>Gülhane 1900de çıkardığı ilk sınıfından altı hekimi Almanya’ya gönderdi, biri başarılı olamadığı için geri çağrıldı ve diğer beşi dört sene sonra memlekete döndüler ve Gülhane öğretim heyeti arasında yer aldılar.</a:t>
            </a:r>
          </a:p>
          <a:p>
            <a:endParaRPr lang="tr-TR" dirty="0"/>
          </a:p>
        </p:txBody>
      </p:sp>
    </p:spTree>
    <p:extLst>
      <p:ext uri="{BB962C8B-B14F-4D97-AF65-F5344CB8AC3E}">
        <p14:creationId xmlns:p14="http://schemas.microsoft.com/office/powerpoint/2010/main" val="353487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1-Rieder – </a:t>
            </a:r>
            <a:r>
              <a:rPr lang="tr-TR" dirty="0" err="1" smtClean="0"/>
              <a:t>Deycke</a:t>
            </a:r>
            <a:r>
              <a:rPr lang="tr-TR" dirty="0" smtClean="0"/>
              <a:t> devri (1890-1908)</a:t>
            </a:r>
            <a:endParaRPr lang="tr-TR" dirty="0"/>
          </a:p>
        </p:txBody>
      </p:sp>
      <p:sp>
        <p:nvSpPr>
          <p:cNvPr id="3" name="İçerik Yer Tutucusu 2"/>
          <p:cNvSpPr>
            <a:spLocks noGrp="1"/>
          </p:cNvSpPr>
          <p:nvPr>
            <p:ph idx="1"/>
          </p:nvPr>
        </p:nvSpPr>
        <p:spPr/>
        <p:txBody>
          <a:bodyPr/>
          <a:lstStyle/>
          <a:p>
            <a:r>
              <a:rPr lang="tr-TR" dirty="0" err="1"/>
              <a:t>Rieder</a:t>
            </a:r>
            <a:r>
              <a:rPr lang="tr-TR" dirty="0"/>
              <a:t> 1904 senesinde memleketine döndü, Bonn’da cerrahi poliklinik profesörü olarak ölünceye kadar gençleri ve sağlamları imrendirecek bir tarzda çalıştı.</a:t>
            </a:r>
          </a:p>
          <a:p>
            <a:r>
              <a:rPr lang="tr-TR" dirty="0"/>
              <a:t>1908’e kadar </a:t>
            </a:r>
            <a:r>
              <a:rPr lang="tr-TR" dirty="0" err="1"/>
              <a:t>Deycke</a:t>
            </a:r>
            <a:r>
              <a:rPr lang="tr-TR" dirty="0"/>
              <a:t> ve </a:t>
            </a:r>
            <a:r>
              <a:rPr lang="tr-TR" dirty="0" err="1"/>
              <a:t>Wieting</a:t>
            </a:r>
            <a:r>
              <a:rPr lang="tr-TR" dirty="0"/>
              <a:t> aynı yolda Gülhane’yi yüksek seviyede tuttular. </a:t>
            </a:r>
            <a:r>
              <a:rPr lang="tr-TR" dirty="0" err="1"/>
              <a:t>Rieder</a:t>
            </a:r>
            <a:r>
              <a:rPr lang="tr-TR" dirty="0"/>
              <a:t> Türkiye için kitabında Goethe’nin şu sözlerini kullanmıştır:</a:t>
            </a:r>
          </a:p>
          <a:p>
            <a:r>
              <a:rPr lang="tr-TR" dirty="0"/>
              <a:t>Tarih en güzel hurma dallarını kim için toplar, </a:t>
            </a:r>
            <a:endParaRPr lang="tr-TR" dirty="0" smtClean="0"/>
          </a:p>
          <a:p>
            <a:r>
              <a:rPr lang="tr-TR" dirty="0" smtClean="0"/>
              <a:t>En </a:t>
            </a:r>
            <a:r>
              <a:rPr lang="tr-TR" dirty="0"/>
              <a:t>güzel mükafatını kime verir, </a:t>
            </a:r>
            <a:endParaRPr lang="tr-TR" dirty="0" smtClean="0"/>
          </a:p>
          <a:p>
            <a:r>
              <a:rPr lang="tr-TR" dirty="0" smtClean="0"/>
              <a:t>Zevk </a:t>
            </a:r>
            <a:r>
              <a:rPr lang="tr-TR" dirty="0"/>
              <a:t>ile çalışan, yaptığından zevk alır.</a:t>
            </a:r>
          </a:p>
          <a:p>
            <a:endParaRPr lang="tr-TR" dirty="0"/>
          </a:p>
        </p:txBody>
      </p:sp>
    </p:spTree>
    <p:extLst>
      <p:ext uri="{BB962C8B-B14F-4D97-AF65-F5344CB8AC3E}">
        <p14:creationId xmlns:p14="http://schemas.microsoft.com/office/powerpoint/2010/main" val="1473552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 </a:t>
            </a:r>
            <a:r>
              <a:rPr lang="tr-TR" dirty="0" err="1"/>
              <a:t>Wieting</a:t>
            </a:r>
            <a:r>
              <a:rPr lang="tr-TR" dirty="0"/>
              <a:t> Devri (1909-1914</a:t>
            </a:r>
            <a:r>
              <a:rPr lang="tr-TR" dirty="0" smtClean="0"/>
              <a:t>)</a:t>
            </a:r>
            <a:endParaRPr lang="tr-TR" dirty="0"/>
          </a:p>
        </p:txBody>
      </p:sp>
      <p:sp>
        <p:nvSpPr>
          <p:cNvPr id="3" name="İçerik Yer Tutucusu 2"/>
          <p:cNvSpPr>
            <a:spLocks noGrp="1"/>
          </p:cNvSpPr>
          <p:nvPr>
            <p:ph idx="1"/>
          </p:nvPr>
        </p:nvSpPr>
        <p:spPr/>
        <p:txBody>
          <a:bodyPr/>
          <a:lstStyle/>
          <a:p>
            <a:r>
              <a:rPr lang="tr-TR" dirty="0"/>
              <a:t>1908 Meşrutiyet Devrimi olduğu zaman Gülhane </a:t>
            </a:r>
            <a:r>
              <a:rPr lang="tr-TR" dirty="0" err="1"/>
              <a:t>Rieder’in</a:t>
            </a:r>
            <a:r>
              <a:rPr lang="tr-TR" dirty="0"/>
              <a:t> kurduğu şekilde çalışıyordu. Meşrutiyetle birlikte hekimlik öğretiminin düzeltilmesi ve tıbbiye mekteplerinin iyileştirilmesi meselesi ortaya çıktı ve mesele 1909 yılında iki okulu birleştirerek Haydarpaşa’da bir tıp fakültesi kurulması tarzında çözüldü.</a:t>
            </a:r>
          </a:p>
          <a:p>
            <a:endParaRPr lang="tr-TR" dirty="0"/>
          </a:p>
        </p:txBody>
      </p:sp>
    </p:spTree>
    <p:extLst>
      <p:ext uri="{BB962C8B-B14F-4D97-AF65-F5344CB8AC3E}">
        <p14:creationId xmlns:p14="http://schemas.microsoft.com/office/powerpoint/2010/main" val="403675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a:t>
            </a:r>
            <a:r>
              <a:rPr lang="tr-TR" dirty="0" err="1" smtClean="0"/>
              <a:t>Wieting</a:t>
            </a:r>
            <a:r>
              <a:rPr lang="tr-TR" dirty="0" smtClean="0"/>
              <a:t> Devri (1909-1914)</a:t>
            </a:r>
            <a:endParaRPr lang="tr-TR" dirty="0"/>
          </a:p>
        </p:txBody>
      </p:sp>
      <p:sp>
        <p:nvSpPr>
          <p:cNvPr id="3" name="İçerik Yer Tutucusu 2"/>
          <p:cNvSpPr>
            <a:spLocks noGrp="1"/>
          </p:cNvSpPr>
          <p:nvPr>
            <p:ph idx="1"/>
          </p:nvPr>
        </p:nvSpPr>
        <p:spPr/>
        <p:txBody>
          <a:bodyPr/>
          <a:lstStyle/>
          <a:p>
            <a:r>
              <a:rPr lang="tr-TR" dirty="0"/>
              <a:t>Gülhane’nin esaslı hoca ve asistanlarının bir kısmının fakülteye geçmesi Gülhane’yi klinik yönden zayıflatmıştı. </a:t>
            </a:r>
            <a:r>
              <a:rPr lang="tr-TR" dirty="0" err="1"/>
              <a:t>Wieting</a:t>
            </a:r>
            <a:r>
              <a:rPr lang="tr-TR" dirty="0"/>
              <a:t> Gülhane’ye yeni bir gidiş vermek ve asker hekimliği işini ele almak yolunu seçti, bu suretle 1909’da Gülhane kliniği halinden çıktı ve Gülhane Tababet-i Askeriye Mektep ve </a:t>
            </a:r>
            <a:r>
              <a:rPr lang="tr-TR" dirty="0" err="1"/>
              <a:t>Seririyatı</a:t>
            </a:r>
            <a:r>
              <a:rPr lang="tr-TR" dirty="0"/>
              <a:t> şekline girdi.</a:t>
            </a:r>
          </a:p>
          <a:p>
            <a:endParaRPr lang="tr-TR" dirty="0"/>
          </a:p>
        </p:txBody>
      </p:sp>
    </p:spTree>
    <p:extLst>
      <p:ext uri="{BB962C8B-B14F-4D97-AF65-F5344CB8AC3E}">
        <p14:creationId xmlns:p14="http://schemas.microsoft.com/office/powerpoint/2010/main" val="2742550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a:t>
            </a:r>
            <a:r>
              <a:rPr lang="tr-TR" dirty="0" err="1" smtClean="0"/>
              <a:t>Wieting</a:t>
            </a:r>
            <a:r>
              <a:rPr lang="tr-TR" dirty="0" smtClean="0"/>
              <a:t> Devri (1909-1914)</a:t>
            </a:r>
            <a:endParaRPr lang="tr-TR" dirty="0"/>
          </a:p>
        </p:txBody>
      </p:sp>
      <p:sp>
        <p:nvSpPr>
          <p:cNvPr id="3" name="İçerik Yer Tutucusu 2"/>
          <p:cNvSpPr>
            <a:spLocks noGrp="1"/>
          </p:cNvSpPr>
          <p:nvPr>
            <p:ph idx="1"/>
          </p:nvPr>
        </p:nvSpPr>
        <p:spPr/>
        <p:txBody>
          <a:bodyPr/>
          <a:lstStyle/>
          <a:p>
            <a:r>
              <a:rPr lang="tr-TR" dirty="0" err="1"/>
              <a:t>Wieting</a:t>
            </a:r>
            <a:r>
              <a:rPr lang="tr-TR" dirty="0"/>
              <a:t>, Gülhane için programını şu iki maddede özetliyor</a:t>
            </a:r>
            <a:r>
              <a:rPr lang="tr-TR" dirty="0" smtClean="0"/>
              <a:t>:</a:t>
            </a:r>
          </a:p>
          <a:p>
            <a:endParaRPr lang="tr-TR" dirty="0"/>
          </a:p>
          <a:p>
            <a:pPr lvl="0"/>
            <a:r>
              <a:rPr lang="tr-TR" dirty="0"/>
              <a:t>Genç hekimlerin pratik senesini pratik öğretim ile geçirmek,</a:t>
            </a:r>
          </a:p>
          <a:p>
            <a:pPr lvl="0"/>
            <a:r>
              <a:rPr lang="tr-TR" dirty="0"/>
              <a:t>Genç hekimleri asker hekimi yapmaya çalışmak.</a:t>
            </a:r>
          </a:p>
          <a:p>
            <a:endParaRPr lang="tr-TR" dirty="0"/>
          </a:p>
        </p:txBody>
      </p:sp>
    </p:spTree>
    <p:extLst>
      <p:ext uri="{BB962C8B-B14F-4D97-AF65-F5344CB8AC3E}">
        <p14:creationId xmlns:p14="http://schemas.microsoft.com/office/powerpoint/2010/main" val="1207450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a:t>
            </a:r>
            <a:r>
              <a:rPr lang="tr-TR" dirty="0" err="1" smtClean="0"/>
              <a:t>Wieting</a:t>
            </a:r>
            <a:r>
              <a:rPr lang="tr-TR" dirty="0" smtClean="0"/>
              <a:t> Devri (1909-1914)</a:t>
            </a:r>
            <a:endParaRPr lang="tr-TR" dirty="0"/>
          </a:p>
        </p:txBody>
      </p:sp>
      <p:sp>
        <p:nvSpPr>
          <p:cNvPr id="3" name="İçerik Yer Tutucusu 2"/>
          <p:cNvSpPr>
            <a:spLocks noGrp="1"/>
          </p:cNvSpPr>
          <p:nvPr>
            <p:ph idx="1"/>
          </p:nvPr>
        </p:nvSpPr>
        <p:spPr/>
        <p:txBody>
          <a:bodyPr/>
          <a:lstStyle/>
          <a:p>
            <a:r>
              <a:rPr lang="tr-TR" dirty="0"/>
              <a:t>Bir yandan böyle çalışan Gülhane diğer yandan Harbiye Nezareti Sıhhiye Dairesinin bir müşaviri gibi çalışır. Orduya kabul edilecek malzemenin vasıflarının saptanmasında, alınacak malzemelerin muayenesinde büyük hizmetler gördü. Bununla birlikte Gülhane ilk önce Türk Ordusu için harp paketi numunesi tespit etmiş ve bunu ucuzca Gülhane’de yapmaya muvaffak olmuş ve sonraki harpler boyunca da bu paketleri bol bol yapıp orduya yetiştirmiştir. Ordu için ampul ve komprime de önce Gülhane’de yapılmıştır.</a:t>
            </a:r>
          </a:p>
          <a:p>
            <a:endParaRPr lang="tr-TR" dirty="0"/>
          </a:p>
        </p:txBody>
      </p:sp>
    </p:spTree>
    <p:extLst>
      <p:ext uri="{BB962C8B-B14F-4D97-AF65-F5344CB8AC3E}">
        <p14:creationId xmlns:p14="http://schemas.microsoft.com/office/powerpoint/2010/main" val="3689452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3- Gülhane’nin Asker Hastanesine devri (1915-1918</a:t>
            </a:r>
            <a:r>
              <a:rPr lang="tr-TR" dirty="0" smtClean="0"/>
              <a:t>)</a:t>
            </a:r>
            <a:endParaRPr lang="tr-TR" dirty="0"/>
          </a:p>
        </p:txBody>
      </p:sp>
      <p:sp>
        <p:nvSpPr>
          <p:cNvPr id="3" name="İçerik Yer Tutucusu 2"/>
          <p:cNvSpPr>
            <a:spLocks noGrp="1"/>
          </p:cNvSpPr>
          <p:nvPr>
            <p:ph idx="1"/>
          </p:nvPr>
        </p:nvSpPr>
        <p:spPr/>
        <p:txBody>
          <a:bodyPr/>
          <a:lstStyle/>
          <a:p>
            <a:r>
              <a:rPr lang="tr-TR" dirty="0"/>
              <a:t>Gülhane savaş zamanında sırf bir asker hastanesi işini gördü, fabrikalar sıhhiye dairesi 2. Şubesi emrine geçti. Savaş yaralılarının çene ve diş eksikliklerine protez yapmak için bir diş müessesesi kuruldu. </a:t>
            </a:r>
          </a:p>
          <a:p>
            <a:endParaRPr lang="tr-TR" dirty="0"/>
          </a:p>
        </p:txBody>
      </p:sp>
    </p:spTree>
    <p:extLst>
      <p:ext uri="{BB962C8B-B14F-4D97-AF65-F5344CB8AC3E}">
        <p14:creationId xmlns:p14="http://schemas.microsoft.com/office/powerpoint/2010/main" val="3398241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Türk hocalar devri (1918-1942</a:t>
            </a:r>
            <a:r>
              <a:rPr lang="tr-TR" dirty="0" smtClean="0"/>
              <a:t>)</a:t>
            </a:r>
            <a:endParaRPr lang="tr-TR" dirty="0"/>
          </a:p>
        </p:txBody>
      </p:sp>
      <p:sp>
        <p:nvSpPr>
          <p:cNvPr id="3" name="İçerik Yer Tutucusu 2"/>
          <p:cNvSpPr>
            <a:spLocks noGrp="1"/>
          </p:cNvSpPr>
          <p:nvPr>
            <p:ph idx="1"/>
          </p:nvPr>
        </p:nvSpPr>
        <p:spPr/>
        <p:txBody>
          <a:bodyPr/>
          <a:lstStyle/>
          <a:p>
            <a:r>
              <a:rPr lang="tr-TR" dirty="0"/>
              <a:t>1918 Aralık ayı yirminci kuruluş gününü kutlayacağı sırada, Fransızların işgaline uğradı ve birkaç gün içinde Gümüşsuyu hastanesine taşınmak zorunda kaldı ve güç şartlar altında burada beş sene çalıştı. 1923 te yine eski binasına taşındı. Hükümet Gülhane’nin hizmetlerini takdir ederek ve bu takdirin bir nişanesi olarak, Gülhane hocalar heyetini “Askeri Tıp Encümeni Alisi” haline koydu.</a:t>
            </a:r>
          </a:p>
          <a:p>
            <a:endParaRPr lang="tr-TR" dirty="0"/>
          </a:p>
        </p:txBody>
      </p:sp>
    </p:spTree>
    <p:extLst>
      <p:ext uri="{BB962C8B-B14F-4D97-AF65-F5344CB8AC3E}">
        <p14:creationId xmlns:p14="http://schemas.microsoft.com/office/powerpoint/2010/main" val="76818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Gülhane, 1898 yılı 30 Aralıkta açıldı</a:t>
            </a:r>
            <a:r>
              <a:rPr lang="tr-TR" dirty="0" smtClean="0"/>
              <a:t>.</a:t>
            </a:r>
            <a:endParaRPr lang="tr-TR" dirty="0"/>
          </a:p>
        </p:txBody>
      </p:sp>
      <p:sp>
        <p:nvSpPr>
          <p:cNvPr id="3" name="İçerik Yer Tutucusu 2"/>
          <p:cNvSpPr>
            <a:spLocks noGrp="1"/>
          </p:cNvSpPr>
          <p:nvPr>
            <p:ph idx="1"/>
          </p:nvPr>
        </p:nvSpPr>
        <p:spPr/>
        <p:txBody>
          <a:bodyPr/>
          <a:lstStyle/>
          <a:p>
            <a:r>
              <a:rPr lang="tr-TR" dirty="0"/>
              <a:t>Haydarpaşa’da çok büyük bir Askeri Tıbbiye Mektebi binası yapılmaya başlanıyor. Devlet hekimlik tahsilinde esaslı ıslahat yapmak üzere Almanya’ya başvuruyor. 1898 Mayıs ayında Berlin’de Profesör </a:t>
            </a:r>
            <a:r>
              <a:rPr lang="tr-TR" dirty="0" err="1"/>
              <a:t>Rieder</a:t>
            </a:r>
            <a:r>
              <a:rPr lang="tr-TR" dirty="0"/>
              <a:t> “</a:t>
            </a:r>
            <a:r>
              <a:rPr lang="tr-TR" dirty="0" err="1"/>
              <a:t>Mekatibi</a:t>
            </a:r>
            <a:r>
              <a:rPr lang="tr-TR" dirty="0"/>
              <a:t> Tıbbiye-i Şahane Müfettişi ve </a:t>
            </a:r>
            <a:r>
              <a:rPr lang="tr-TR" dirty="0" err="1"/>
              <a:t>Seririyatı</a:t>
            </a:r>
            <a:r>
              <a:rPr lang="tr-TR" dirty="0"/>
              <a:t> Dâhiliye, Hariciye Profesörü, </a:t>
            </a:r>
            <a:r>
              <a:rPr lang="tr-TR" dirty="0" err="1"/>
              <a:t>Dr.Deycke</a:t>
            </a:r>
            <a:r>
              <a:rPr lang="tr-TR" dirty="0"/>
              <a:t> de </a:t>
            </a:r>
            <a:r>
              <a:rPr lang="tr-TR" dirty="0" err="1"/>
              <a:t>Rieder</a:t>
            </a:r>
            <a:r>
              <a:rPr lang="tr-TR" dirty="0"/>
              <a:t> in muavini sıfatıyla kontrat imzalanıyor. </a:t>
            </a:r>
            <a:r>
              <a:rPr lang="tr-TR" dirty="0" err="1"/>
              <a:t>Rieder</a:t>
            </a:r>
            <a:r>
              <a:rPr lang="tr-TR" dirty="0"/>
              <a:t> in verilen görev, </a:t>
            </a:r>
            <a:r>
              <a:rPr lang="tr-TR" dirty="0" err="1"/>
              <a:t>Mekteb</a:t>
            </a:r>
            <a:r>
              <a:rPr lang="tr-TR" dirty="0"/>
              <a:t>-i Tıbbiye-i Şahanenin mükemmel bir surette iş görmesini sağlamak ve bunu modern bilim seviyesinde kudretli hekimler yetiştiren bir fidanlık haline koymaktır</a:t>
            </a:r>
            <a:r>
              <a:rPr lang="tr-TR" dirty="0" smtClean="0"/>
              <a:t>.</a:t>
            </a:r>
            <a:endParaRPr lang="tr-TR" dirty="0"/>
          </a:p>
        </p:txBody>
      </p:sp>
    </p:spTree>
    <p:extLst>
      <p:ext uri="{BB962C8B-B14F-4D97-AF65-F5344CB8AC3E}">
        <p14:creationId xmlns:p14="http://schemas.microsoft.com/office/powerpoint/2010/main" val="1460700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5- Bugünkü devir (1942- </a:t>
            </a:r>
            <a:r>
              <a:rPr lang="tr-TR" dirty="0" smtClean="0"/>
              <a:t>…..)</a:t>
            </a:r>
            <a:endParaRPr lang="tr-TR" dirty="0"/>
          </a:p>
        </p:txBody>
      </p:sp>
      <p:sp>
        <p:nvSpPr>
          <p:cNvPr id="3" name="İçerik Yer Tutucusu 2"/>
          <p:cNvSpPr>
            <a:spLocks noGrp="1"/>
          </p:cNvSpPr>
          <p:nvPr>
            <p:ph idx="1"/>
          </p:nvPr>
        </p:nvSpPr>
        <p:spPr/>
        <p:txBody>
          <a:bodyPr/>
          <a:lstStyle/>
          <a:p>
            <a:r>
              <a:rPr lang="tr-TR" dirty="0"/>
              <a:t>Bina eskimiş, artık düzelemeyecek bir hale gelmişti. Yenilemek için yapılan girişimler iyi netice vermedi. Gülhane’yi yıkıp yeniden yapmak lazımdı. Gülhane’nin başşehirde çalışmasının müessesenin gelişimi için çok faydalı olacağına inanan ordu bu güzel müesseseyi Ankara’ya yakınına almaya karar verdi. 21 Temmuz 1941'de, İstanbul'dan 28 vagonluk bir katara sığdırılan</a:t>
            </a:r>
            <a:r>
              <a:rPr lang="tr-TR" baseline="30000" dirty="0"/>
              <a:t> </a:t>
            </a:r>
            <a:r>
              <a:rPr lang="tr-TR" dirty="0"/>
              <a:t>tüm eşya ve personel, </a:t>
            </a:r>
            <a:r>
              <a:rPr lang="tr-TR" dirty="0" smtClean="0"/>
              <a:t>Sirkeci,</a:t>
            </a:r>
            <a:r>
              <a:rPr lang="tr-TR" dirty="0" smtClean="0">
                <a:hlinkClick r:id="rId2" tooltip="Sirkeci, İstanbul"/>
              </a:rPr>
              <a:t> </a:t>
            </a:r>
            <a:r>
              <a:rPr lang="tr-TR" dirty="0" smtClean="0"/>
              <a:t>İstanbul'dan Cebeci Merkez Hastanesi'ne </a:t>
            </a:r>
            <a:r>
              <a:rPr lang="tr-TR" dirty="0"/>
              <a:t>nakledilmiştir.</a:t>
            </a:r>
          </a:p>
          <a:p>
            <a:endParaRPr lang="tr-TR" dirty="0"/>
          </a:p>
        </p:txBody>
      </p:sp>
    </p:spTree>
    <p:extLst>
      <p:ext uri="{BB962C8B-B14F-4D97-AF65-F5344CB8AC3E}">
        <p14:creationId xmlns:p14="http://schemas.microsoft.com/office/powerpoint/2010/main" val="2768696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 Bugünkü devir (1942- …..)</a:t>
            </a:r>
            <a:endParaRPr lang="tr-TR" dirty="0"/>
          </a:p>
        </p:txBody>
      </p:sp>
      <p:sp>
        <p:nvSpPr>
          <p:cNvPr id="3" name="İçerik Yer Tutucusu 2"/>
          <p:cNvSpPr>
            <a:spLocks noGrp="1"/>
          </p:cNvSpPr>
          <p:nvPr>
            <p:ph idx="1"/>
          </p:nvPr>
        </p:nvSpPr>
        <p:spPr/>
        <p:txBody>
          <a:bodyPr/>
          <a:lstStyle/>
          <a:p>
            <a:r>
              <a:rPr lang="tr-TR" dirty="0"/>
              <a:t>2016 yılına </a:t>
            </a:r>
            <a:r>
              <a:rPr lang="tr-TR" dirty="0"/>
              <a:t>kadar</a:t>
            </a:r>
            <a:r>
              <a:rPr lang="tr-TR" dirty="0"/>
              <a:t> </a:t>
            </a:r>
            <a:r>
              <a:rPr lang="tr-TR" dirty="0">
                <a:hlinkClick r:id="rId2" tooltip="Türk Silahlı Kuvvetleri"/>
              </a:rPr>
              <a:t>Türk</a:t>
            </a:r>
            <a:r>
              <a:rPr lang="tr-TR" dirty="0" smtClean="0">
                <a:hlinkClick r:id="rId2" tooltip="Türk Silahlı Kuvvetleri"/>
              </a:rPr>
              <a:t> </a:t>
            </a:r>
            <a:r>
              <a:rPr lang="tr-TR" dirty="0">
                <a:hlinkClick r:id="rId2" tooltip="Türk Silahlı Kuvvetleri"/>
              </a:rPr>
              <a:t>Silahlı Kuvvetlerine</a:t>
            </a:r>
            <a:r>
              <a:rPr lang="tr-TR" dirty="0"/>
              <a:t> </a:t>
            </a:r>
            <a:r>
              <a:rPr lang="tr-TR" dirty="0" smtClean="0"/>
              <a:t>bağlı olan </a:t>
            </a:r>
            <a:r>
              <a:rPr lang="tr-TR" dirty="0"/>
              <a:t>GATA, 31 Temmuz 2016 tarihinde çıkarılan kanun hükmünde kararname ile sağlık birimleri ile birlikte </a:t>
            </a:r>
            <a:r>
              <a:rPr lang="tr-TR" dirty="0">
                <a:hlinkClick r:id="rId3" tooltip="Türkiye Cumhuriyeti Sağlık Bakanlığı"/>
              </a:rPr>
              <a:t>Sağlık Bakanlığına</a:t>
            </a:r>
            <a:r>
              <a:rPr lang="tr-TR" dirty="0"/>
              <a:t> bağlanmıştır. GATA'ya bağlı olan yükseköğretim birimleri ise </a:t>
            </a:r>
            <a:r>
              <a:rPr lang="tr-TR" dirty="0">
                <a:hlinkClick r:id="rId4" tooltip="Sağlık Bilimleri Üniversitesi"/>
              </a:rPr>
              <a:t>Sağlık Bilimleri Üniversitesine</a:t>
            </a:r>
            <a:r>
              <a:rPr lang="tr-TR" dirty="0"/>
              <a:t> </a:t>
            </a:r>
            <a:r>
              <a:rPr lang="tr-TR" dirty="0" smtClean="0"/>
              <a:t>devredilmiştir.</a:t>
            </a:r>
            <a:endParaRPr lang="tr-TR" dirty="0"/>
          </a:p>
          <a:p>
            <a:endParaRPr lang="tr-TR" dirty="0"/>
          </a:p>
        </p:txBody>
      </p:sp>
    </p:spTree>
    <p:extLst>
      <p:ext uri="{BB962C8B-B14F-4D97-AF65-F5344CB8AC3E}">
        <p14:creationId xmlns:p14="http://schemas.microsoft.com/office/powerpoint/2010/main" val="29521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O zaman İstanbul’da iki tıbbiye mektebi vardır, Saraçhane ambarı olan binada Demirkapı’da </a:t>
            </a:r>
            <a:r>
              <a:rPr lang="tr-TR" dirty="0" err="1"/>
              <a:t>Mekteb</a:t>
            </a:r>
            <a:r>
              <a:rPr lang="tr-TR" dirty="0"/>
              <a:t>-i Tıbbiye-i Şahane adını taşıyan ve asker hekimi yetiştiren Askeri Tıbbiye Mektebi, diğeri Kadırga’da ahşap konaktaki </a:t>
            </a:r>
            <a:r>
              <a:rPr lang="tr-TR" dirty="0" err="1"/>
              <a:t>Mekteb</a:t>
            </a:r>
            <a:r>
              <a:rPr lang="tr-TR" dirty="0"/>
              <a:t>-i Tıbbiye-i Mülkiye. Tıbbiyede dersler ilk iki sene anatominin başlangıcı ve doğal bilimler, sonraki dört sene asıl tıp eğitimi şeklinde oluyordu. Bunların yanında yabancı dil çok önemliydi ve 4 sene boyunca yabancı dil eğitimi verilirdi, tıbbiye-i şahanede Fransızca, tıbbiye-i mülkiyede Almanca öğretiliyordu.</a:t>
            </a:r>
          </a:p>
          <a:p>
            <a:endParaRPr lang="tr-TR" dirty="0"/>
          </a:p>
        </p:txBody>
      </p:sp>
    </p:spTree>
    <p:extLst>
      <p:ext uri="{BB962C8B-B14F-4D97-AF65-F5344CB8AC3E}">
        <p14:creationId xmlns:p14="http://schemas.microsoft.com/office/powerpoint/2010/main" val="136459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Gülhane'de öğretimin durumu</a:t>
            </a:r>
            <a:endParaRPr lang="tr-TR" dirty="0"/>
          </a:p>
        </p:txBody>
      </p:sp>
      <p:sp>
        <p:nvSpPr>
          <p:cNvPr id="3" name="İçerik Yer Tutucusu 2"/>
          <p:cNvSpPr>
            <a:spLocks noGrp="1"/>
          </p:cNvSpPr>
          <p:nvPr>
            <p:ph idx="1"/>
          </p:nvPr>
        </p:nvSpPr>
        <p:spPr/>
        <p:txBody>
          <a:bodyPr/>
          <a:lstStyle/>
          <a:p>
            <a:r>
              <a:rPr lang="tr-TR" dirty="0"/>
              <a:t>Öğretimin çoğu teorik ve dershane dersi şeklinde idi. Uygulama kısmı çok sınırlıydı, şöyle ki her sene 30-100 kişilik bir sınıfa bir iki kadavra üzerinde </a:t>
            </a:r>
            <a:r>
              <a:rPr lang="tr-TR" dirty="0" err="1"/>
              <a:t>disseksiyon</a:t>
            </a:r>
            <a:r>
              <a:rPr lang="tr-TR" dirty="0"/>
              <a:t> gösteriliyordu ve bu kadavra hiçbir işleme tutulmadan masa üzerinde günlerce hatta bir haftaya kadar kalır, kokar, şişer yanına yaklaşılmazdı, anatomi dershanede okutulur, elden ele gezen kemikler ve tahtaya çizilen modellerle öğretilmeye çalışılırdı. </a:t>
            </a:r>
          </a:p>
        </p:txBody>
      </p:sp>
    </p:spTree>
    <p:extLst>
      <p:ext uri="{BB962C8B-B14F-4D97-AF65-F5344CB8AC3E}">
        <p14:creationId xmlns:p14="http://schemas.microsoft.com/office/powerpoint/2010/main" val="352201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Gülhane'de öğretimin durumu</a:t>
            </a:r>
            <a:endParaRPr lang="tr-TR" dirty="0"/>
          </a:p>
        </p:txBody>
      </p:sp>
      <p:sp>
        <p:nvSpPr>
          <p:cNvPr id="3" name="İçerik Yer Tutucusu 2"/>
          <p:cNvSpPr>
            <a:spLocks noGrp="1"/>
          </p:cNvSpPr>
          <p:nvPr>
            <p:ph idx="1"/>
          </p:nvPr>
        </p:nvSpPr>
        <p:spPr/>
        <p:txBody>
          <a:bodyPr/>
          <a:lstStyle/>
          <a:p>
            <a:r>
              <a:rPr lang="tr-TR" dirty="0"/>
              <a:t>Histoloji ve patoloji laboratuvarlarında birer mikroskop ve birer </a:t>
            </a:r>
            <a:r>
              <a:rPr lang="tr-TR" dirty="0" err="1"/>
              <a:t>miktorom</a:t>
            </a:r>
            <a:r>
              <a:rPr lang="tr-TR" dirty="0"/>
              <a:t> vardı. Mikroskopun dershaneye getirilip kutusundan çıkarılıp kurulması ve tekrar kutusuna konulması egzersiz konusuydu. Bakteriyolojinin en büyük keşifleri 1880 ile 1890 yılları arasında olduğu halde, biz 1900 yılında hala sıtmanın hava yoluyla ileri geldiğini, </a:t>
            </a:r>
            <a:r>
              <a:rPr lang="tr-TR" dirty="0" err="1"/>
              <a:t>tetanozun</a:t>
            </a:r>
            <a:r>
              <a:rPr lang="tr-TR" dirty="0"/>
              <a:t> ise sıcak memleketlerde gece gündüz sıcaklıkları arasındaki büyük fark yüzünden olduğunu öğretirlerdi. Klinikler ilkel barakalara yerleştirilmişti örneğin dâhiliye kliniği 25 yataklı ve yalnızca erkek hastaların bulunduğu bir yerdi.</a:t>
            </a:r>
          </a:p>
        </p:txBody>
      </p:sp>
    </p:spTree>
    <p:extLst>
      <p:ext uri="{BB962C8B-B14F-4D97-AF65-F5344CB8AC3E}">
        <p14:creationId xmlns:p14="http://schemas.microsoft.com/office/powerpoint/2010/main" val="73462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Riederin</a:t>
            </a:r>
            <a:r>
              <a:rPr lang="tr-TR" dirty="0"/>
              <a:t> başına geldiği Askeri Tıbbiye Mektebi bu haldeydi, bu yüzden </a:t>
            </a:r>
            <a:r>
              <a:rPr lang="tr-TR" dirty="0" err="1"/>
              <a:t>Rieder</a:t>
            </a:r>
            <a:r>
              <a:rPr lang="tr-TR" dirty="0"/>
              <a:t> ideal olan büyük tıbbiye mektebini kurmak için evvelce bir iş göstermek, etrafın güvenini kazanmak ondan sonra daha büyük işlere girişmek yolunu tuttu. </a:t>
            </a:r>
            <a:r>
              <a:rPr lang="tr-TR" dirty="0" err="1"/>
              <a:t>Rieder</a:t>
            </a:r>
            <a:r>
              <a:rPr lang="tr-TR" dirty="0"/>
              <a:t> bunu şöyle tasvir eder:</a:t>
            </a:r>
          </a:p>
          <a:p>
            <a:endParaRPr lang="tr-TR" dirty="0"/>
          </a:p>
        </p:txBody>
      </p:sp>
    </p:spTree>
    <p:extLst>
      <p:ext uri="{BB962C8B-B14F-4D97-AF65-F5344CB8AC3E}">
        <p14:creationId xmlns:p14="http://schemas.microsoft.com/office/powerpoint/2010/main" val="291398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“Türklerle bir iş yapılmayacağı hakkında birçok şikâyetler duydum. Bunlara en iyi niyetli teklifler yapıldığı halde, tatbik şöyle dursun, kabul bile edilmediği söyleniyor. Bu doğrudur, fakat bunların kabahatini yalnız Türklere yükletmek doğru değildir. Türkler, hepsinde değil, birçok hallerde kendi nazarlarından mantıki ve makul hareket ediyorlar. Bunlar büyük çiftlik sahiplerine benzerler. Çiftliğinin taşlı arazisini bizzat idare etmek kudreti olmayan çiftlik sahibi bir mütehassıs çağırıyor, mütehassıs ona büyük bir plan yapıyor, yalnız pancar ekmeyi değil, aynı zamanda bir de şeker fabrikası yapmayı tavsiye ediyor. Fakat o, yabancı mütehassısın kendi toprağında şeker pancarının yetişebileceğini ispat etmeden önce, bu pahalı planın tatbikine yanaşmıyor. Önce pancar, sonra fabrika, önce küçük ölçüde netice, sonra büyük iş diyor. Bundan başka, mütehassıs esaslı bir çiftlikten, her türlü alet ve vesaiti bulunan bir yerden gelmişti. Fakat şimdiki çiftlikte bunlardan eser yoktur. Gelen mütehassıs bunların hepsini bizzat hazırlamak zorundadır.</a:t>
            </a:r>
          </a:p>
          <a:p>
            <a:endParaRPr lang="tr-TR" dirty="0"/>
          </a:p>
        </p:txBody>
      </p:sp>
    </p:spTree>
    <p:extLst>
      <p:ext uri="{BB962C8B-B14F-4D97-AF65-F5344CB8AC3E}">
        <p14:creationId xmlns:p14="http://schemas.microsoft.com/office/powerpoint/2010/main" val="2473393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Rieder</a:t>
            </a:r>
            <a:r>
              <a:rPr lang="tr-TR" dirty="0"/>
              <a:t>, Türk çiftliğinde şeker fabrikasından önce pancar tarlasını vücuda getirmek istemiş ve ortaya Gülhane çıkmıştır. Gülhane için arzu ettiği değişiklikleri ve etrafına lüzumlu gördüğü ilaveleri yaptırdı ama esas Haydarpaşa’da yapılacak kliniklerdi bu yüzden </a:t>
            </a:r>
            <a:r>
              <a:rPr lang="tr-TR" dirty="0" err="1"/>
              <a:t>Rieder</a:t>
            </a:r>
            <a:r>
              <a:rPr lang="tr-TR" dirty="0"/>
              <a:t> Gülhane’ye az masraf ettirdi.</a:t>
            </a:r>
          </a:p>
          <a:p>
            <a:endParaRPr lang="tr-TR" dirty="0"/>
          </a:p>
        </p:txBody>
      </p:sp>
    </p:spTree>
    <p:extLst>
      <p:ext uri="{BB962C8B-B14F-4D97-AF65-F5344CB8AC3E}">
        <p14:creationId xmlns:p14="http://schemas.microsoft.com/office/powerpoint/2010/main" val="136691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Gülhane’nin 5 Devri</a:t>
            </a:r>
            <a:br>
              <a:rPr lang="tr-TR" dirty="0"/>
            </a:br>
            <a:endParaRPr lang="tr-TR" dirty="0"/>
          </a:p>
        </p:txBody>
      </p:sp>
      <p:sp>
        <p:nvSpPr>
          <p:cNvPr id="3" name="İçerik Yer Tutucusu 2"/>
          <p:cNvSpPr>
            <a:spLocks noGrp="1"/>
          </p:cNvSpPr>
          <p:nvPr>
            <p:ph idx="1"/>
          </p:nvPr>
        </p:nvSpPr>
        <p:spPr/>
        <p:txBody>
          <a:bodyPr/>
          <a:lstStyle/>
          <a:p>
            <a:r>
              <a:rPr lang="tr-TR" dirty="0"/>
              <a:t>1-Rieder – </a:t>
            </a:r>
            <a:r>
              <a:rPr lang="tr-TR" dirty="0" err="1"/>
              <a:t>Deycke</a:t>
            </a:r>
            <a:r>
              <a:rPr lang="tr-TR" dirty="0"/>
              <a:t> devri (1890-1908)</a:t>
            </a:r>
          </a:p>
          <a:p>
            <a:r>
              <a:rPr lang="tr-TR" dirty="0"/>
              <a:t>2- </a:t>
            </a:r>
            <a:r>
              <a:rPr lang="tr-TR" dirty="0" err="1"/>
              <a:t>Wieting</a:t>
            </a:r>
            <a:r>
              <a:rPr lang="tr-TR" dirty="0"/>
              <a:t> Devri (1909-1914)</a:t>
            </a:r>
          </a:p>
          <a:p>
            <a:r>
              <a:rPr lang="tr-TR" dirty="0"/>
              <a:t>3- Gülhane’nin Asker Hastanesine devri (1915-1918)</a:t>
            </a:r>
          </a:p>
          <a:p>
            <a:r>
              <a:rPr lang="tr-TR" dirty="0"/>
              <a:t>4- Türk hocalar devri (1918-1942)</a:t>
            </a:r>
          </a:p>
          <a:p>
            <a:r>
              <a:rPr lang="tr-TR" dirty="0"/>
              <a:t>5- Bugünkü devir (1942- …..)</a:t>
            </a:r>
          </a:p>
          <a:p>
            <a:endParaRPr lang="tr-TR" dirty="0"/>
          </a:p>
        </p:txBody>
      </p:sp>
    </p:spTree>
    <p:extLst>
      <p:ext uri="{BB962C8B-B14F-4D97-AF65-F5344CB8AC3E}">
        <p14:creationId xmlns:p14="http://schemas.microsoft.com/office/powerpoint/2010/main" val="3399900603"/>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TotalTime>
  <Words>1338</Words>
  <Application>Microsoft Office PowerPoint</Application>
  <PresentationFormat>Geniş ekran</PresentationFormat>
  <Paragraphs>55</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Trebuchet MS</vt:lpstr>
      <vt:lpstr>Wingdings 3</vt:lpstr>
      <vt:lpstr>Yüzeyler</vt:lpstr>
      <vt:lpstr>Sağlık Politikalarında Gülhane'nin Rolü</vt:lpstr>
      <vt:lpstr>Gülhane, 1898 yılı 30 Aralıkta açıldı.</vt:lpstr>
      <vt:lpstr>PowerPoint Sunusu</vt:lpstr>
      <vt:lpstr>Gülhane'de öğretimin durumu</vt:lpstr>
      <vt:lpstr>Gülhane'de öğretimin durumu</vt:lpstr>
      <vt:lpstr>PowerPoint Sunusu</vt:lpstr>
      <vt:lpstr>PowerPoint Sunusu</vt:lpstr>
      <vt:lpstr>PowerPoint Sunusu</vt:lpstr>
      <vt:lpstr>Gülhane’nin 5 Devri </vt:lpstr>
      <vt:lpstr>1-Rieder – Deycke devri (1890-1908)</vt:lpstr>
      <vt:lpstr>1-Rieder – Deycke devri (1890-1908)</vt:lpstr>
      <vt:lpstr>1-Rieder – Deycke devri (1890-1908)</vt:lpstr>
      <vt:lpstr>1-Rieder – Deycke devri (1890-1908)</vt:lpstr>
      <vt:lpstr>2- Wieting Devri (1909-1914)</vt:lpstr>
      <vt:lpstr>2- Wieting Devri (1909-1914)</vt:lpstr>
      <vt:lpstr>2- Wieting Devri (1909-1914)</vt:lpstr>
      <vt:lpstr>2- Wieting Devri (1909-1914)</vt:lpstr>
      <vt:lpstr>3- Gülhane’nin Asker Hastanesine devri (1915-1918)</vt:lpstr>
      <vt:lpstr>4- Türk hocalar devri (1918-1942)</vt:lpstr>
      <vt:lpstr>5- Bugünkü devir (1942- …..)</vt:lpstr>
      <vt:lpstr>5- Bugünkü devir (1942- …..)</vt:lpstr>
    </vt:vector>
  </TitlesOfParts>
  <Company>xXx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Politikalarında Gülhane'nin Rolü</dc:title>
  <dc:creator>casper2</dc:creator>
  <cp:lastModifiedBy>casper2</cp:lastModifiedBy>
  <cp:revision>2</cp:revision>
  <dcterms:created xsi:type="dcterms:W3CDTF">2016-12-05T13:15:21Z</dcterms:created>
  <dcterms:modified xsi:type="dcterms:W3CDTF">2016-12-05T13:20:00Z</dcterms:modified>
</cp:coreProperties>
</file>