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8" r:id="rId3"/>
    <p:sldId id="259"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90" r:id="rId30"/>
    <p:sldId id="291" r:id="rId31"/>
    <p:sldId id="292" r:id="rId32"/>
    <p:sldId id="293" r:id="rId33"/>
    <p:sldId id="295"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3" r:id="rId47"/>
    <p:sldId id="314" r:id="rId48"/>
    <p:sldId id="315" r:id="rId49"/>
    <p:sldId id="317" r:id="rId50"/>
    <p:sldId id="318" r:id="rId51"/>
    <p:sldId id="319" r:id="rId52"/>
    <p:sldId id="321" r:id="rId53"/>
    <p:sldId id="322" r:id="rId54"/>
    <p:sldId id="324" r:id="rId55"/>
    <p:sldId id="329" r:id="rId56"/>
    <p:sldId id="331" r:id="rId57"/>
    <p:sldId id="332" r:id="rId58"/>
    <p:sldId id="335" r:id="rId59"/>
    <p:sldId id="338" r:id="rId60"/>
    <p:sldId id="340" r:id="rId6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94660"/>
  </p:normalViewPr>
  <p:slideViewPr>
    <p:cSldViewPr>
      <p:cViewPr varScale="1">
        <p:scale>
          <a:sx n="87" d="100"/>
          <a:sy n="87" d="100"/>
        </p:scale>
        <p:origin x="-147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577DA9-CE59-4A7A-B5DD-D55F81BA1D7F}" type="datetimeFigureOut">
              <a:rPr lang="tr-TR" smtClean="0"/>
              <a:t>21.12.2015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EC289A-2AFE-4504-AE21-EDFD33663760}" type="slidenum">
              <a:rPr lang="tr-TR" smtClean="0"/>
              <a:t>‹#›</a:t>
            </a:fld>
            <a:endParaRPr lang="tr-TR"/>
          </a:p>
        </p:txBody>
      </p:sp>
    </p:spTree>
    <p:extLst>
      <p:ext uri="{BB962C8B-B14F-4D97-AF65-F5344CB8AC3E}">
        <p14:creationId xmlns:p14="http://schemas.microsoft.com/office/powerpoint/2010/main" val="172245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Güdüleme ve Liderlik</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8153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smtClean="0">
                <a:solidFill>
                  <a:srgbClr val="000000"/>
                </a:solidFill>
                <a:cs typeface="Times New Roman" pitchFamily="18" charset="0"/>
              </a:rPr>
              <a:t>3. </a:t>
            </a:r>
            <a:r>
              <a:rPr lang="tr-TR" b="1" smtClean="0">
                <a:solidFill>
                  <a:srgbClr val="000000"/>
                </a:solidFill>
                <a:cs typeface="Times New Roman" pitchFamily="18" charset="0"/>
              </a:rPr>
              <a:t>E.R.G. Teorisi</a:t>
            </a:r>
            <a:r>
              <a:rPr lang="tr-TR" smtClean="0"/>
              <a:t> </a:t>
            </a:r>
          </a:p>
        </p:txBody>
      </p:sp>
      <p:sp>
        <p:nvSpPr>
          <p:cNvPr id="38915" name="Rectangle 3"/>
          <p:cNvSpPr>
            <a:spLocks noGrp="1" noChangeArrowheads="1"/>
          </p:cNvSpPr>
          <p:nvPr>
            <p:ph type="body" idx="1"/>
          </p:nvPr>
        </p:nvSpPr>
        <p:spPr/>
        <p:txBody>
          <a:bodyPr/>
          <a:lstStyle/>
          <a:p>
            <a:pPr algn="just" eaLnBrk="1" hangingPunct="1"/>
            <a:r>
              <a:rPr lang="tr-TR" sz="2800" smtClean="0">
                <a:solidFill>
                  <a:srgbClr val="000000"/>
                </a:solidFill>
                <a:cs typeface="Times New Roman" pitchFamily="18" charset="0"/>
              </a:rPr>
              <a:t>E.R.G kuramının Maslow’dan ayrılan yanı şudur: gereksinimler burada somutluk durumlarına göre sıraya konulmuştur. </a:t>
            </a:r>
            <a:endParaRPr lang="tr-TR" sz="2800" smtClean="0">
              <a:solidFill>
                <a:srgbClr val="000000"/>
              </a:solidFill>
            </a:endParaRPr>
          </a:p>
          <a:p>
            <a:pPr algn="just" eaLnBrk="1" hangingPunct="1"/>
            <a:r>
              <a:rPr lang="tr-TR" sz="2800" smtClean="0">
                <a:solidFill>
                  <a:srgbClr val="000000"/>
                </a:solidFill>
                <a:cs typeface="Times New Roman" pitchFamily="18" charset="0"/>
              </a:rPr>
              <a:t>Dolayısıyla bir üst düzeydeki gereksinimi karşılamak güç olduğunda bir alt düzeydeki gereksinim  kümesi daha çok istenecektir. Çünkü kurama göre daha ayrımlaşmış, daha az somut amaçları elde edemeyenler daha somut amaçlara yönelirler.</a:t>
            </a:r>
          </a:p>
        </p:txBody>
      </p:sp>
      <p:sp>
        <p:nvSpPr>
          <p:cNvPr id="17412" name="3 Slayt Numarası Yer Tutucusu"/>
          <p:cNvSpPr>
            <a:spLocks noGrp="1"/>
          </p:cNvSpPr>
          <p:nvPr>
            <p:ph type="sldNum" sz="quarter" idx="12"/>
          </p:nvPr>
        </p:nvSpPr>
        <p:spPr>
          <a:noFill/>
        </p:spPr>
        <p:txBody>
          <a:bodyPr/>
          <a:lstStyle/>
          <a:p>
            <a:fld id="{7252CCD1-848B-47EF-93C4-6EA9A9BC66AD}" type="slidenum">
              <a:rPr lang="tr-TR" smtClean="0"/>
              <a:pPr/>
              <a:t>10</a:t>
            </a:fld>
            <a:endParaRPr lang="tr-TR" sz="1400" smtClean="0"/>
          </a:p>
        </p:txBody>
      </p:sp>
      <p:sp>
        <p:nvSpPr>
          <p:cNvPr id="17413"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62640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dissolve">
                                      <p:cBhvr>
                                        <p:cTn id="7" dur="500"/>
                                        <p:tgtEl>
                                          <p:spTgt spid="389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animEffect transition="in" filter="dissolve">
                                      <p:cBhvr>
                                        <p:cTn id="11" dur="500"/>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600" b="1" smtClean="0">
                <a:cs typeface="Times New Roman" pitchFamily="18" charset="0"/>
              </a:rPr>
              <a:t>4. </a:t>
            </a:r>
            <a:r>
              <a:rPr lang="tr-TR" sz="3600" b="1" smtClean="0">
                <a:cs typeface="Times New Roman" pitchFamily="18" charset="0"/>
              </a:rPr>
              <a:t>Herzberg’in Çift-Faktör Teorisi</a:t>
            </a:r>
            <a:endParaRPr lang="tr-TR" sz="3600" smtClean="0"/>
          </a:p>
        </p:txBody>
      </p:sp>
      <p:sp>
        <p:nvSpPr>
          <p:cNvPr id="39939" name="Rectangle 3"/>
          <p:cNvSpPr>
            <a:spLocks noGrp="1" noChangeArrowheads="1"/>
          </p:cNvSpPr>
          <p:nvPr>
            <p:ph type="body" idx="1"/>
          </p:nvPr>
        </p:nvSpPr>
        <p:spPr/>
        <p:txBody>
          <a:bodyPr>
            <a:normAutofit lnSpcReduction="10000"/>
          </a:bodyPr>
          <a:lstStyle/>
          <a:p>
            <a:pPr algn="just" eaLnBrk="1" hangingPunct="1">
              <a:lnSpc>
                <a:spcPct val="90000"/>
              </a:lnSpc>
              <a:buFont typeface="Wingdings" pitchFamily="2" charset="2"/>
              <a:buNone/>
            </a:pPr>
            <a:r>
              <a:rPr lang="tr-TR" sz="2800" b="1" smtClean="0">
                <a:solidFill>
                  <a:srgbClr val="000000"/>
                </a:solidFill>
                <a:cs typeface="Times New Roman" pitchFamily="18" charset="0"/>
              </a:rPr>
              <a:t>I. Grup: Güdüleyici (Motive edici) Etmenler;</a:t>
            </a:r>
            <a:r>
              <a:rPr lang="tr-TR" sz="2800" smtClean="0">
                <a:solidFill>
                  <a:srgbClr val="000000"/>
                </a:solidFill>
                <a:cs typeface="Times New Roman" pitchFamily="18" charset="0"/>
              </a:rPr>
              <a:t> </a:t>
            </a:r>
            <a:endParaRPr lang="tr-TR" sz="2800" smtClean="0">
              <a:solidFill>
                <a:srgbClr val="000000"/>
              </a:solidFill>
            </a:endParaRPr>
          </a:p>
          <a:p>
            <a:pPr algn="just" eaLnBrk="1" hangingPunct="1">
              <a:lnSpc>
                <a:spcPct val="90000"/>
              </a:lnSpc>
              <a:buFont typeface="Wingdings" pitchFamily="2" charset="2"/>
              <a:buNone/>
            </a:pPr>
            <a:r>
              <a:rPr lang="tr-TR" sz="2800" smtClean="0">
                <a:solidFill>
                  <a:schemeClr val="tx2"/>
                </a:solidFill>
                <a:cs typeface="Times New Roman" pitchFamily="18" charset="0"/>
              </a:rPr>
              <a:t>İşin içeriği ile ilgili olan bu etmenler </a:t>
            </a:r>
            <a:r>
              <a:rPr lang="tr-TR" sz="2800" u="sng" smtClean="0">
                <a:solidFill>
                  <a:schemeClr val="tx2"/>
                </a:solidFill>
                <a:cs typeface="Times New Roman" pitchFamily="18" charset="0"/>
              </a:rPr>
              <a:t>şunlardır</a:t>
            </a:r>
            <a:r>
              <a:rPr lang="tr-TR" sz="2800" smtClean="0">
                <a:solidFill>
                  <a:schemeClr val="tx2"/>
                </a:solidFill>
                <a:cs typeface="Times New Roman" pitchFamily="18" charset="0"/>
              </a:rPr>
              <a:t>; </a:t>
            </a:r>
            <a:endParaRPr lang="tr-TR" sz="2800" b="1" smtClean="0">
              <a:solidFill>
                <a:schemeClr val="tx2"/>
              </a:solidFill>
              <a:cs typeface="Times New Roman" pitchFamily="18" charset="0"/>
            </a:endParaRPr>
          </a:p>
          <a:p>
            <a:pPr algn="just"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-İş başarma</a:t>
            </a:r>
            <a:endParaRPr lang="tr-TR" sz="2800" b="1" smtClean="0">
              <a:solidFill>
                <a:schemeClr val="tx2"/>
              </a:solidFill>
              <a:cs typeface="Times New Roman" pitchFamily="18" charset="0"/>
            </a:endParaRPr>
          </a:p>
          <a:p>
            <a:pPr algn="just"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-Tanınma</a:t>
            </a:r>
            <a:endParaRPr lang="tr-TR" sz="2800" b="1" smtClean="0">
              <a:solidFill>
                <a:schemeClr val="tx2"/>
              </a:solidFill>
              <a:cs typeface="Times New Roman" pitchFamily="18" charset="0"/>
            </a:endParaRPr>
          </a:p>
          <a:p>
            <a:pPr algn="just"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-Sorumluluk</a:t>
            </a:r>
            <a:endParaRPr lang="tr-TR" sz="2800" b="1" smtClean="0">
              <a:solidFill>
                <a:schemeClr val="tx2"/>
              </a:solidFill>
              <a:cs typeface="Times New Roman" pitchFamily="18" charset="0"/>
            </a:endParaRPr>
          </a:p>
          <a:p>
            <a:pPr algn="just"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-Gelişme ve ilerleme vb.</a:t>
            </a:r>
            <a:endParaRPr lang="tr-TR" sz="2800" smtClean="0">
              <a:solidFill>
                <a:schemeClr val="tx2"/>
              </a:solidFill>
            </a:endParaRPr>
          </a:p>
          <a:p>
            <a:pPr algn="just" eaLnBrk="1" hangingPunct="1">
              <a:lnSpc>
                <a:spcPct val="90000"/>
              </a:lnSpc>
              <a:buFont typeface="Wingdings" pitchFamily="2" charset="2"/>
              <a:buNone/>
            </a:pPr>
            <a:endParaRPr lang="tr-TR" sz="2800" b="1" smtClean="0">
              <a:solidFill>
                <a:schemeClr val="tx2"/>
              </a:solidFill>
            </a:endParaRPr>
          </a:p>
          <a:p>
            <a:pPr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Güdüleyici etmenlerin varlığı bireyi güdülerken, yokluğunun birey doyumu üzerinde herhangi bir etkisi bulunmaz.</a:t>
            </a:r>
            <a:r>
              <a:rPr lang="tr-TR" sz="2800" smtClean="0">
                <a:solidFill>
                  <a:schemeClr val="tx2"/>
                </a:solidFill>
              </a:rPr>
              <a:t> </a:t>
            </a:r>
          </a:p>
        </p:txBody>
      </p:sp>
      <p:sp>
        <p:nvSpPr>
          <p:cNvPr id="18436" name="3 Slayt Numarası Yer Tutucusu"/>
          <p:cNvSpPr>
            <a:spLocks noGrp="1"/>
          </p:cNvSpPr>
          <p:nvPr>
            <p:ph type="sldNum" sz="quarter" idx="12"/>
          </p:nvPr>
        </p:nvSpPr>
        <p:spPr>
          <a:noFill/>
        </p:spPr>
        <p:txBody>
          <a:bodyPr/>
          <a:lstStyle/>
          <a:p>
            <a:fld id="{1721EBC2-9F90-4669-8F76-86C4714FD61A}" type="slidenum">
              <a:rPr lang="tr-TR" smtClean="0"/>
              <a:pPr/>
              <a:t>11</a:t>
            </a:fld>
            <a:endParaRPr lang="tr-TR" sz="1400" smtClean="0"/>
          </a:p>
        </p:txBody>
      </p:sp>
      <p:sp>
        <p:nvSpPr>
          <p:cNvPr id="18437"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53211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dissolve">
                                      <p:cBhvr>
                                        <p:cTn id="7" dur="500"/>
                                        <p:tgtEl>
                                          <p:spTgt spid="3993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9939"/>
                                        </p:tgtEl>
                                        <p:attrNameLst>
                                          <p:attrName>style.visibility</p:attrName>
                                        </p:attrNameLst>
                                      </p:cBhvr>
                                      <p:to>
                                        <p:strVal val="visible"/>
                                      </p:to>
                                    </p:set>
                                    <p:animEffect transition="in" filter="dissolve">
                                      <p:cBhvr>
                                        <p:cTn id="11" dur="500"/>
                                        <p:tgtEl>
                                          <p:spTgt spid="39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P spid="3993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914400" y="836712"/>
            <a:ext cx="7772400" cy="4954488"/>
          </a:xfrm>
        </p:spPr>
        <p:txBody>
          <a:bodyPr>
            <a:normAutofit lnSpcReduction="10000"/>
          </a:bodyPr>
          <a:lstStyle/>
          <a:p>
            <a:pPr algn="just" eaLnBrk="1" hangingPunct="1">
              <a:lnSpc>
                <a:spcPct val="90000"/>
              </a:lnSpc>
              <a:buFont typeface="Wingdings" pitchFamily="2" charset="2"/>
              <a:buNone/>
            </a:pPr>
            <a:r>
              <a:rPr lang="tr-TR" sz="2800" b="1" dirty="0" smtClean="0">
                <a:solidFill>
                  <a:srgbClr val="000000"/>
                </a:solidFill>
                <a:cs typeface="Times New Roman" pitchFamily="18" charset="0"/>
              </a:rPr>
              <a:t>II. Grup: Koruyucu (Hijyen) Etmenler; </a:t>
            </a:r>
            <a:endParaRPr lang="tr-TR" sz="2800" b="1" dirty="0" smtClean="0">
              <a:solidFill>
                <a:srgbClr val="000000"/>
              </a:solidFill>
            </a:endParaRPr>
          </a:p>
          <a:p>
            <a:pPr algn="just" eaLnBrk="1" hangingPunct="1">
              <a:lnSpc>
                <a:spcPct val="90000"/>
              </a:lnSpc>
              <a:buFont typeface="Wingdings" pitchFamily="2" charset="2"/>
              <a:buNone/>
            </a:pPr>
            <a:r>
              <a:rPr lang="tr-TR" sz="2800" b="1" dirty="0" smtClean="0">
                <a:solidFill>
                  <a:srgbClr val="000000"/>
                </a:solidFill>
              </a:rPr>
              <a:t>  </a:t>
            </a:r>
          </a:p>
          <a:p>
            <a:pPr algn="just" eaLnBrk="1" hangingPunct="1">
              <a:lnSpc>
                <a:spcPct val="90000"/>
              </a:lnSpc>
              <a:buFont typeface="Wingdings" pitchFamily="2" charset="2"/>
              <a:buNone/>
            </a:pPr>
            <a:r>
              <a:rPr lang="tr-TR" sz="2800" dirty="0" smtClean="0">
                <a:solidFill>
                  <a:srgbClr val="000000"/>
                </a:solidFill>
                <a:cs typeface="Times New Roman" pitchFamily="18" charset="0"/>
              </a:rPr>
              <a:t>İşin çevresi ile ilgili olan bu etmenler  </a:t>
            </a:r>
            <a:r>
              <a:rPr lang="tr-TR" sz="2800" u="sng" dirty="0" smtClean="0">
                <a:solidFill>
                  <a:srgbClr val="000000"/>
                </a:solidFill>
                <a:cs typeface="Times New Roman" pitchFamily="18" charset="0"/>
              </a:rPr>
              <a:t>şunlardır</a:t>
            </a:r>
            <a:r>
              <a:rPr lang="tr-TR" sz="2800" dirty="0" smtClean="0">
                <a:solidFill>
                  <a:srgbClr val="000000"/>
                </a:solidFill>
                <a:cs typeface="Times New Roman" pitchFamily="18" charset="0"/>
              </a:rPr>
              <a:t>;</a:t>
            </a:r>
            <a:endParaRPr lang="tr-TR" sz="2800" b="1" dirty="0" smtClean="0">
              <a:solidFill>
                <a:srgbClr val="000000"/>
              </a:solidFill>
              <a:cs typeface="Times New Roman" pitchFamily="18" charset="0"/>
            </a:endParaRPr>
          </a:p>
          <a:p>
            <a:pPr algn="just" eaLnBrk="1" hangingPunct="1">
              <a:lnSpc>
                <a:spcPct val="90000"/>
              </a:lnSpc>
              <a:buFont typeface="Wingdings" pitchFamily="2" charset="2"/>
              <a:buNone/>
            </a:pPr>
            <a:r>
              <a:rPr lang="tr-TR" sz="2800" dirty="0" smtClean="0">
                <a:solidFill>
                  <a:srgbClr val="000000"/>
                </a:solidFill>
                <a:cs typeface="Times New Roman" pitchFamily="18" charset="0"/>
              </a:rPr>
              <a:t>	-İşletmenin yönetimi ve politikası</a:t>
            </a:r>
            <a:endParaRPr lang="tr-TR" sz="2800" b="1" dirty="0" smtClean="0">
              <a:solidFill>
                <a:srgbClr val="000000"/>
              </a:solidFill>
              <a:cs typeface="Times New Roman" pitchFamily="18" charset="0"/>
            </a:endParaRPr>
          </a:p>
          <a:p>
            <a:pPr algn="just" eaLnBrk="1" hangingPunct="1">
              <a:lnSpc>
                <a:spcPct val="90000"/>
              </a:lnSpc>
              <a:buFont typeface="Wingdings" pitchFamily="2" charset="2"/>
              <a:buNone/>
            </a:pPr>
            <a:r>
              <a:rPr lang="tr-TR" sz="2800" dirty="0" smtClean="0">
                <a:solidFill>
                  <a:srgbClr val="000000"/>
                </a:solidFill>
                <a:cs typeface="Times New Roman" pitchFamily="18" charset="0"/>
              </a:rPr>
              <a:t>	-Denetim</a:t>
            </a:r>
            <a:endParaRPr lang="tr-TR" sz="2800" b="1" dirty="0" smtClean="0">
              <a:solidFill>
                <a:srgbClr val="000000"/>
              </a:solidFill>
              <a:cs typeface="Times New Roman" pitchFamily="18" charset="0"/>
            </a:endParaRPr>
          </a:p>
          <a:p>
            <a:pPr algn="just" eaLnBrk="1" hangingPunct="1">
              <a:lnSpc>
                <a:spcPct val="90000"/>
              </a:lnSpc>
              <a:buFont typeface="Wingdings" pitchFamily="2" charset="2"/>
              <a:buNone/>
            </a:pPr>
            <a:r>
              <a:rPr lang="tr-TR" sz="2800" dirty="0" smtClean="0">
                <a:solidFill>
                  <a:srgbClr val="000000"/>
                </a:solidFill>
                <a:cs typeface="Times New Roman" pitchFamily="18" charset="0"/>
              </a:rPr>
              <a:t>	-Ücret</a:t>
            </a:r>
            <a:endParaRPr lang="tr-TR" sz="2800" b="1" dirty="0" smtClean="0">
              <a:solidFill>
                <a:srgbClr val="000000"/>
              </a:solidFill>
              <a:cs typeface="Times New Roman" pitchFamily="18" charset="0"/>
            </a:endParaRPr>
          </a:p>
          <a:p>
            <a:pPr algn="just" eaLnBrk="1" hangingPunct="1">
              <a:lnSpc>
                <a:spcPct val="90000"/>
              </a:lnSpc>
              <a:buFont typeface="Wingdings" pitchFamily="2" charset="2"/>
              <a:buNone/>
            </a:pPr>
            <a:r>
              <a:rPr lang="tr-TR" sz="2800" dirty="0" smtClean="0">
                <a:solidFill>
                  <a:srgbClr val="000000"/>
                </a:solidFill>
                <a:cs typeface="Times New Roman" pitchFamily="18" charset="0"/>
              </a:rPr>
              <a:t>	-Çalışma koşulları vb.</a:t>
            </a:r>
            <a:endParaRPr lang="tr-TR" sz="2800" b="1" dirty="0" smtClean="0">
              <a:solidFill>
                <a:srgbClr val="000000"/>
              </a:solidFill>
              <a:cs typeface="Times New Roman" pitchFamily="18" charset="0"/>
            </a:endParaRPr>
          </a:p>
          <a:p>
            <a:pPr eaLnBrk="1" hangingPunct="1">
              <a:lnSpc>
                <a:spcPct val="90000"/>
              </a:lnSpc>
              <a:buFont typeface="Wingdings" pitchFamily="2" charset="2"/>
              <a:buNone/>
            </a:pPr>
            <a:r>
              <a:rPr lang="tr-TR" sz="2800" dirty="0" smtClean="0">
                <a:solidFill>
                  <a:srgbClr val="000000"/>
                </a:solidFill>
                <a:cs typeface="Times New Roman" pitchFamily="18" charset="0"/>
              </a:rPr>
              <a:t>	</a:t>
            </a:r>
            <a:endParaRPr lang="tr-TR" sz="2800" dirty="0" smtClean="0">
              <a:solidFill>
                <a:srgbClr val="000000"/>
              </a:solidFill>
            </a:endParaRPr>
          </a:p>
          <a:p>
            <a:pPr eaLnBrk="1" hangingPunct="1">
              <a:lnSpc>
                <a:spcPct val="90000"/>
              </a:lnSpc>
              <a:buFont typeface="Wingdings" pitchFamily="2" charset="2"/>
              <a:buNone/>
            </a:pPr>
            <a:r>
              <a:rPr lang="tr-TR" sz="2800" dirty="0" smtClean="0">
                <a:solidFill>
                  <a:srgbClr val="000000"/>
                </a:solidFill>
              </a:rPr>
              <a:t>	</a:t>
            </a:r>
            <a:r>
              <a:rPr lang="tr-TR" sz="2800" dirty="0" smtClean="0">
                <a:solidFill>
                  <a:srgbClr val="000000"/>
                </a:solidFill>
                <a:cs typeface="Times New Roman" pitchFamily="18" charset="0"/>
              </a:rPr>
              <a:t>Koruyucu etmenlerin varlığının güdüleme üzerinde herhangi bir etkisi bulunmazken, yokluğu doyumsuzluk yaratmaktadır.</a:t>
            </a:r>
            <a:r>
              <a:rPr lang="tr-TR" sz="2800" dirty="0" smtClean="0"/>
              <a:t> </a:t>
            </a:r>
          </a:p>
        </p:txBody>
      </p:sp>
      <p:sp>
        <p:nvSpPr>
          <p:cNvPr id="19459" name="3 Slayt Numarası Yer Tutucusu"/>
          <p:cNvSpPr>
            <a:spLocks noGrp="1"/>
          </p:cNvSpPr>
          <p:nvPr>
            <p:ph type="sldNum" sz="quarter" idx="12"/>
          </p:nvPr>
        </p:nvSpPr>
        <p:spPr>
          <a:noFill/>
        </p:spPr>
        <p:txBody>
          <a:bodyPr/>
          <a:lstStyle/>
          <a:p>
            <a:fld id="{A58D97A5-4060-433A-A9AD-4D4DFAE2174B}" type="slidenum">
              <a:rPr lang="tr-TR" smtClean="0"/>
              <a:pPr/>
              <a:t>12</a:t>
            </a:fld>
            <a:endParaRPr lang="tr-TR" sz="1400" smtClean="0"/>
          </a:p>
        </p:txBody>
      </p:sp>
      <p:sp>
        <p:nvSpPr>
          <p:cNvPr id="19460"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423307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p:cTn id="7" dur="500" fill="hold"/>
                                        <p:tgtEl>
                                          <p:spTgt spid="4096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40963">
                                            <p:txEl>
                                              <p:pRg st="0" end="0"/>
                                            </p:txEl>
                                          </p:spTgt>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23" presetClass="entr" presetSubtype="272" fill="hold" grpId="0" nodeType="after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 calcmode="lin" valueType="num">
                                      <p:cBhvr>
                                        <p:cTn id="12" dur="500" fill="hold"/>
                                        <p:tgtEl>
                                          <p:spTgt spid="40963">
                                            <p:txEl>
                                              <p:pRg st="1" end="1"/>
                                            </p:txEl>
                                          </p:spTgt>
                                        </p:tgtEl>
                                        <p:attrNameLst>
                                          <p:attrName>ppt_w</p:attrName>
                                        </p:attrNameLst>
                                      </p:cBhvr>
                                      <p:tavLst>
                                        <p:tav tm="0">
                                          <p:val>
                                            <p:strVal val="2/3*#ppt_w"/>
                                          </p:val>
                                        </p:tav>
                                        <p:tav tm="100000">
                                          <p:val>
                                            <p:strVal val="#ppt_w"/>
                                          </p:val>
                                        </p:tav>
                                      </p:tavLst>
                                    </p:anim>
                                    <p:anim calcmode="lin" valueType="num">
                                      <p:cBhvr>
                                        <p:cTn id="13" dur="500" fill="hold"/>
                                        <p:tgtEl>
                                          <p:spTgt spid="40963">
                                            <p:txEl>
                                              <p:pRg st="1" end="1"/>
                                            </p:txEl>
                                          </p:spTgt>
                                        </p:tgtEl>
                                        <p:attrNameLst>
                                          <p:attrName>ppt_h</p:attrName>
                                        </p:attrNameLst>
                                      </p:cBhvr>
                                      <p:tavLst>
                                        <p:tav tm="0">
                                          <p:val>
                                            <p:strVal val="2/3*#ppt_h"/>
                                          </p:val>
                                        </p:tav>
                                        <p:tav tm="100000">
                                          <p:val>
                                            <p:strVal val="#ppt_h"/>
                                          </p:val>
                                        </p:tav>
                                      </p:tavLst>
                                    </p:anim>
                                  </p:childTnLst>
                                </p:cTn>
                              </p:par>
                            </p:childTnLst>
                          </p:cTn>
                        </p:par>
                        <p:par>
                          <p:cTn id="14" fill="hold">
                            <p:stCondLst>
                              <p:cond delay="1000"/>
                            </p:stCondLst>
                            <p:childTnLst>
                              <p:par>
                                <p:cTn id="15" presetID="23" presetClass="entr" presetSubtype="272" fill="hold" grpId="0" nodeType="after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 calcmode="lin" valueType="num">
                                      <p:cBhvr>
                                        <p:cTn id="17" dur="500" fill="hold"/>
                                        <p:tgtEl>
                                          <p:spTgt spid="40963">
                                            <p:txEl>
                                              <p:pRg st="2" end="2"/>
                                            </p:txEl>
                                          </p:spTgt>
                                        </p:tgtEl>
                                        <p:attrNameLst>
                                          <p:attrName>ppt_w</p:attrName>
                                        </p:attrNameLst>
                                      </p:cBhvr>
                                      <p:tavLst>
                                        <p:tav tm="0">
                                          <p:val>
                                            <p:strVal val="2/3*#ppt_w"/>
                                          </p:val>
                                        </p:tav>
                                        <p:tav tm="100000">
                                          <p:val>
                                            <p:strVal val="#ppt_w"/>
                                          </p:val>
                                        </p:tav>
                                      </p:tavLst>
                                    </p:anim>
                                    <p:anim calcmode="lin" valueType="num">
                                      <p:cBhvr>
                                        <p:cTn id="18" dur="500" fill="hold"/>
                                        <p:tgtEl>
                                          <p:spTgt spid="40963">
                                            <p:txEl>
                                              <p:pRg st="2" end="2"/>
                                            </p:txEl>
                                          </p:spTgt>
                                        </p:tgtEl>
                                        <p:attrNameLst>
                                          <p:attrName>ppt_h</p:attrName>
                                        </p:attrNameLst>
                                      </p:cBhvr>
                                      <p:tavLst>
                                        <p:tav tm="0">
                                          <p:val>
                                            <p:strVal val="2/3*#ppt_h"/>
                                          </p:val>
                                        </p:tav>
                                        <p:tav tm="100000">
                                          <p:val>
                                            <p:strVal val="#ppt_h"/>
                                          </p:val>
                                        </p:tav>
                                      </p:tavLst>
                                    </p:anim>
                                  </p:childTnLst>
                                </p:cTn>
                              </p:par>
                            </p:childTnLst>
                          </p:cTn>
                        </p:par>
                        <p:par>
                          <p:cTn id="19" fill="hold">
                            <p:stCondLst>
                              <p:cond delay="1500"/>
                            </p:stCondLst>
                            <p:childTnLst>
                              <p:par>
                                <p:cTn id="20" presetID="23" presetClass="entr" presetSubtype="272" fill="hold" grpId="0" nodeType="after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 calcmode="lin" valueType="num">
                                      <p:cBhvr>
                                        <p:cTn id="22" dur="500" fill="hold"/>
                                        <p:tgtEl>
                                          <p:spTgt spid="40963">
                                            <p:txEl>
                                              <p:pRg st="3" end="3"/>
                                            </p:txEl>
                                          </p:spTgt>
                                        </p:tgtEl>
                                        <p:attrNameLst>
                                          <p:attrName>ppt_w</p:attrName>
                                        </p:attrNameLst>
                                      </p:cBhvr>
                                      <p:tavLst>
                                        <p:tav tm="0">
                                          <p:val>
                                            <p:strVal val="2/3*#ppt_w"/>
                                          </p:val>
                                        </p:tav>
                                        <p:tav tm="100000">
                                          <p:val>
                                            <p:strVal val="#ppt_w"/>
                                          </p:val>
                                        </p:tav>
                                      </p:tavLst>
                                    </p:anim>
                                    <p:anim calcmode="lin" valueType="num">
                                      <p:cBhvr>
                                        <p:cTn id="23" dur="500" fill="hold"/>
                                        <p:tgtEl>
                                          <p:spTgt spid="40963">
                                            <p:txEl>
                                              <p:pRg st="3" end="3"/>
                                            </p:txEl>
                                          </p:spTgt>
                                        </p:tgtEl>
                                        <p:attrNameLst>
                                          <p:attrName>ppt_h</p:attrName>
                                        </p:attrNameLst>
                                      </p:cBhvr>
                                      <p:tavLst>
                                        <p:tav tm="0">
                                          <p:val>
                                            <p:strVal val="2/3*#ppt_h"/>
                                          </p:val>
                                        </p:tav>
                                        <p:tav tm="100000">
                                          <p:val>
                                            <p:strVal val="#ppt_h"/>
                                          </p:val>
                                        </p:tav>
                                      </p:tavLst>
                                    </p:anim>
                                  </p:childTnLst>
                                </p:cTn>
                              </p:par>
                            </p:childTnLst>
                          </p:cTn>
                        </p:par>
                        <p:par>
                          <p:cTn id="24" fill="hold">
                            <p:stCondLst>
                              <p:cond delay="2000"/>
                            </p:stCondLst>
                            <p:childTnLst>
                              <p:par>
                                <p:cTn id="25" presetID="23" presetClass="entr" presetSubtype="272" fill="hold" grpId="0" nodeType="after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 calcmode="lin" valueType="num">
                                      <p:cBhvr>
                                        <p:cTn id="27" dur="500" fill="hold"/>
                                        <p:tgtEl>
                                          <p:spTgt spid="40963">
                                            <p:txEl>
                                              <p:pRg st="4" end="4"/>
                                            </p:txEl>
                                          </p:spTgt>
                                        </p:tgtEl>
                                        <p:attrNameLst>
                                          <p:attrName>ppt_w</p:attrName>
                                        </p:attrNameLst>
                                      </p:cBhvr>
                                      <p:tavLst>
                                        <p:tav tm="0">
                                          <p:val>
                                            <p:strVal val="2/3*#ppt_w"/>
                                          </p:val>
                                        </p:tav>
                                        <p:tav tm="100000">
                                          <p:val>
                                            <p:strVal val="#ppt_w"/>
                                          </p:val>
                                        </p:tav>
                                      </p:tavLst>
                                    </p:anim>
                                    <p:anim calcmode="lin" valueType="num">
                                      <p:cBhvr>
                                        <p:cTn id="28" dur="500" fill="hold"/>
                                        <p:tgtEl>
                                          <p:spTgt spid="40963">
                                            <p:txEl>
                                              <p:pRg st="4" end="4"/>
                                            </p:txEl>
                                          </p:spTgt>
                                        </p:tgtEl>
                                        <p:attrNameLst>
                                          <p:attrName>ppt_h</p:attrName>
                                        </p:attrNameLst>
                                      </p:cBhvr>
                                      <p:tavLst>
                                        <p:tav tm="0">
                                          <p:val>
                                            <p:strVal val="2/3*#ppt_h"/>
                                          </p:val>
                                        </p:tav>
                                        <p:tav tm="100000">
                                          <p:val>
                                            <p:strVal val="#ppt_h"/>
                                          </p:val>
                                        </p:tav>
                                      </p:tavLst>
                                    </p:anim>
                                  </p:childTnLst>
                                </p:cTn>
                              </p:par>
                            </p:childTnLst>
                          </p:cTn>
                        </p:par>
                        <p:par>
                          <p:cTn id="29" fill="hold">
                            <p:stCondLst>
                              <p:cond delay="2500"/>
                            </p:stCondLst>
                            <p:childTnLst>
                              <p:par>
                                <p:cTn id="30" presetID="23" presetClass="entr" presetSubtype="272" fill="hold" grpId="0" nodeType="after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 calcmode="lin" valueType="num">
                                      <p:cBhvr>
                                        <p:cTn id="32" dur="500" fill="hold"/>
                                        <p:tgtEl>
                                          <p:spTgt spid="40963">
                                            <p:txEl>
                                              <p:pRg st="5" end="5"/>
                                            </p:txEl>
                                          </p:spTgt>
                                        </p:tgtEl>
                                        <p:attrNameLst>
                                          <p:attrName>ppt_w</p:attrName>
                                        </p:attrNameLst>
                                      </p:cBhvr>
                                      <p:tavLst>
                                        <p:tav tm="0">
                                          <p:val>
                                            <p:strVal val="2/3*#ppt_w"/>
                                          </p:val>
                                        </p:tav>
                                        <p:tav tm="100000">
                                          <p:val>
                                            <p:strVal val="#ppt_w"/>
                                          </p:val>
                                        </p:tav>
                                      </p:tavLst>
                                    </p:anim>
                                    <p:anim calcmode="lin" valueType="num">
                                      <p:cBhvr>
                                        <p:cTn id="33" dur="500" fill="hold"/>
                                        <p:tgtEl>
                                          <p:spTgt spid="40963">
                                            <p:txEl>
                                              <p:pRg st="5" end="5"/>
                                            </p:txEl>
                                          </p:spTgt>
                                        </p:tgtEl>
                                        <p:attrNameLst>
                                          <p:attrName>ppt_h</p:attrName>
                                        </p:attrNameLst>
                                      </p:cBhvr>
                                      <p:tavLst>
                                        <p:tav tm="0">
                                          <p:val>
                                            <p:strVal val="2/3*#ppt_h"/>
                                          </p:val>
                                        </p:tav>
                                        <p:tav tm="100000">
                                          <p:val>
                                            <p:strVal val="#ppt_h"/>
                                          </p:val>
                                        </p:tav>
                                      </p:tavLst>
                                    </p:anim>
                                  </p:childTnLst>
                                </p:cTn>
                              </p:par>
                            </p:childTnLst>
                          </p:cTn>
                        </p:par>
                        <p:par>
                          <p:cTn id="34" fill="hold">
                            <p:stCondLst>
                              <p:cond delay="3000"/>
                            </p:stCondLst>
                            <p:childTnLst>
                              <p:par>
                                <p:cTn id="35" presetID="23" presetClass="entr" presetSubtype="272" fill="hold" grpId="0" nodeType="after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 calcmode="lin" valueType="num">
                                      <p:cBhvr>
                                        <p:cTn id="37" dur="500" fill="hold"/>
                                        <p:tgtEl>
                                          <p:spTgt spid="40963">
                                            <p:txEl>
                                              <p:pRg st="6" end="6"/>
                                            </p:txEl>
                                          </p:spTgt>
                                        </p:tgtEl>
                                        <p:attrNameLst>
                                          <p:attrName>ppt_w</p:attrName>
                                        </p:attrNameLst>
                                      </p:cBhvr>
                                      <p:tavLst>
                                        <p:tav tm="0">
                                          <p:val>
                                            <p:strVal val="2/3*#ppt_w"/>
                                          </p:val>
                                        </p:tav>
                                        <p:tav tm="100000">
                                          <p:val>
                                            <p:strVal val="#ppt_w"/>
                                          </p:val>
                                        </p:tav>
                                      </p:tavLst>
                                    </p:anim>
                                    <p:anim calcmode="lin" valueType="num">
                                      <p:cBhvr>
                                        <p:cTn id="38" dur="500" fill="hold"/>
                                        <p:tgtEl>
                                          <p:spTgt spid="40963">
                                            <p:txEl>
                                              <p:pRg st="6" end="6"/>
                                            </p:txEl>
                                          </p:spTgt>
                                        </p:tgtEl>
                                        <p:attrNameLst>
                                          <p:attrName>ppt_h</p:attrName>
                                        </p:attrNameLst>
                                      </p:cBhvr>
                                      <p:tavLst>
                                        <p:tav tm="0">
                                          <p:val>
                                            <p:strVal val="2/3*#ppt_h"/>
                                          </p:val>
                                        </p:tav>
                                        <p:tav tm="100000">
                                          <p:val>
                                            <p:strVal val="#ppt_h"/>
                                          </p:val>
                                        </p:tav>
                                      </p:tavLst>
                                    </p:anim>
                                  </p:childTnLst>
                                </p:cTn>
                              </p:par>
                            </p:childTnLst>
                          </p:cTn>
                        </p:par>
                        <p:par>
                          <p:cTn id="39" fill="hold">
                            <p:stCondLst>
                              <p:cond delay="3500"/>
                            </p:stCondLst>
                            <p:childTnLst>
                              <p:par>
                                <p:cTn id="40" presetID="23" presetClass="entr" presetSubtype="272" fill="hold" grpId="0" nodeType="afterEffect">
                                  <p:stCondLst>
                                    <p:cond delay="0"/>
                                  </p:stCondLst>
                                  <p:childTnLst>
                                    <p:set>
                                      <p:cBhvr>
                                        <p:cTn id="41" dur="1" fill="hold">
                                          <p:stCondLst>
                                            <p:cond delay="0"/>
                                          </p:stCondLst>
                                        </p:cTn>
                                        <p:tgtEl>
                                          <p:spTgt spid="40963">
                                            <p:txEl>
                                              <p:pRg st="7" end="7"/>
                                            </p:txEl>
                                          </p:spTgt>
                                        </p:tgtEl>
                                        <p:attrNameLst>
                                          <p:attrName>style.visibility</p:attrName>
                                        </p:attrNameLst>
                                      </p:cBhvr>
                                      <p:to>
                                        <p:strVal val="visible"/>
                                      </p:to>
                                    </p:set>
                                    <p:anim calcmode="lin" valueType="num">
                                      <p:cBhvr>
                                        <p:cTn id="42" dur="500" fill="hold"/>
                                        <p:tgtEl>
                                          <p:spTgt spid="40963">
                                            <p:txEl>
                                              <p:pRg st="7" end="7"/>
                                            </p:txEl>
                                          </p:spTgt>
                                        </p:tgtEl>
                                        <p:attrNameLst>
                                          <p:attrName>ppt_w</p:attrName>
                                        </p:attrNameLst>
                                      </p:cBhvr>
                                      <p:tavLst>
                                        <p:tav tm="0">
                                          <p:val>
                                            <p:strVal val="2/3*#ppt_w"/>
                                          </p:val>
                                        </p:tav>
                                        <p:tav tm="100000">
                                          <p:val>
                                            <p:strVal val="#ppt_w"/>
                                          </p:val>
                                        </p:tav>
                                      </p:tavLst>
                                    </p:anim>
                                    <p:anim calcmode="lin" valueType="num">
                                      <p:cBhvr>
                                        <p:cTn id="43" dur="500" fill="hold"/>
                                        <p:tgtEl>
                                          <p:spTgt spid="40963">
                                            <p:txEl>
                                              <p:pRg st="7" end="7"/>
                                            </p:txEl>
                                          </p:spTgt>
                                        </p:tgtEl>
                                        <p:attrNameLst>
                                          <p:attrName>ppt_h</p:attrName>
                                        </p:attrNameLst>
                                      </p:cBhvr>
                                      <p:tavLst>
                                        <p:tav tm="0">
                                          <p:val>
                                            <p:strVal val="2/3*#ppt_h"/>
                                          </p:val>
                                        </p:tav>
                                        <p:tav tm="100000">
                                          <p:val>
                                            <p:strVal val="#ppt_h"/>
                                          </p:val>
                                        </p:tav>
                                      </p:tavLst>
                                    </p:anim>
                                  </p:childTnLst>
                                </p:cTn>
                              </p:par>
                            </p:childTnLst>
                          </p:cTn>
                        </p:par>
                        <p:par>
                          <p:cTn id="44" fill="hold">
                            <p:stCondLst>
                              <p:cond delay="4000"/>
                            </p:stCondLst>
                            <p:childTnLst>
                              <p:par>
                                <p:cTn id="45" presetID="23" presetClass="entr" presetSubtype="272" fill="hold" grpId="0" nodeType="afterEffect">
                                  <p:stCondLst>
                                    <p:cond delay="0"/>
                                  </p:stCondLst>
                                  <p:childTnLst>
                                    <p:set>
                                      <p:cBhvr>
                                        <p:cTn id="46" dur="1" fill="hold">
                                          <p:stCondLst>
                                            <p:cond delay="0"/>
                                          </p:stCondLst>
                                        </p:cTn>
                                        <p:tgtEl>
                                          <p:spTgt spid="40963">
                                            <p:txEl>
                                              <p:pRg st="8" end="8"/>
                                            </p:txEl>
                                          </p:spTgt>
                                        </p:tgtEl>
                                        <p:attrNameLst>
                                          <p:attrName>style.visibility</p:attrName>
                                        </p:attrNameLst>
                                      </p:cBhvr>
                                      <p:to>
                                        <p:strVal val="visible"/>
                                      </p:to>
                                    </p:set>
                                    <p:anim calcmode="lin" valueType="num">
                                      <p:cBhvr>
                                        <p:cTn id="47" dur="500" fill="hold"/>
                                        <p:tgtEl>
                                          <p:spTgt spid="40963">
                                            <p:txEl>
                                              <p:pRg st="8" end="8"/>
                                            </p:txEl>
                                          </p:spTgt>
                                        </p:tgtEl>
                                        <p:attrNameLst>
                                          <p:attrName>ppt_w</p:attrName>
                                        </p:attrNameLst>
                                      </p:cBhvr>
                                      <p:tavLst>
                                        <p:tav tm="0">
                                          <p:val>
                                            <p:strVal val="2/3*#ppt_w"/>
                                          </p:val>
                                        </p:tav>
                                        <p:tav tm="100000">
                                          <p:val>
                                            <p:strVal val="#ppt_w"/>
                                          </p:val>
                                        </p:tav>
                                      </p:tavLst>
                                    </p:anim>
                                    <p:anim calcmode="lin" valueType="num">
                                      <p:cBhvr>
                                        <p:cTn id="48" dur="500" fill="hold"/>
                                        <p:tgtEl>
                                          <p:spTgt spid="40963">
                                            <p:txEl>
                                              <p:pRg st="8" end="8"/>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n-US" sz="3600" b="1" smtClean="0">
                <a:solidFill>
                  <a:srgbClr val="000000"/>
                </a:solidFill>
                <a:cs typeface="Times New Roman" pitchFamily="18" charset="0"/>
              </a:rPr>
              <a:t>5. </a:t>
            </a:r>
            <a:r>
              <a:rPr lang="tr-TR" sz="3600" b="1" smtClean="0">
                <a:solidFill>
                  <a:srgbClr val="000000"/>
                </a:solidFill>
                <a:cs typeface="Times New Roman" pitchFamily="18" charset="0"/>
              </a:rPr>
              <a:t>McClelland’ın Güç (Erk), Bağlılık ve Başarı Güdülerine İlişkin Kuramı</a:t>
            </a:r>
          </a:p>
        </p:txBody>
      </p:sp>
      <p:sp>
        <p:nvSpPr>
          <p:cNvPr id="41987" name="Rectangle 3"/>
          <p:cNvSpPr>
            <a:spLocks noGrp="1" noChangeArrowheads="1"/>
          </p:cNvSpPr>
          <p:nvPr>
            <p:ph type="body" idx="1"/>
          </p:nvPr>
        </p:nvSpPr>
        <p:spPr/>
        <p:txBody>
          <a:bodyPr/>
          <a:lstStyle/>
          <a:p>
            <a:pPr eaLnBrk="1" hangingPunct="1">
              <a:buFont typeface="Wingdings" pitchFamily="2" charset="2"/>
              <a:buNone/>
            </a:pPr>
            <a:r>
              <a:rPr lang="tr-TR" sz="2800" b="1" smtClean="0">
                <a:solidFill>
                  <a:srgbClr val="000000"/>
                </a:solidFill>
                <a:cs typeface="Times New Roman" pitchFamily="18" charset="0"/>
              </a:rPr>
              <a:t>1. Bağlılık Güdüsü;</a:t>
            </a:r>
            <a:r>
              <a:rPr lang="tr-TR" sz="2800" smtClean="0">
                <a:solidFill>
                  <a:srgbClr val="000000"/>
                </a:solidFill>
                <a:cs typeface="Times New Roman" pitchFamily="18" charset="0"/>
              </a:rPr>
              <a:t> İnsanlarla ilişki kurma güdüsüdür</a:t>
            </a:r>
            <a:endParaRPr lang="tr-TR" sz="2800" b="1" smtClean="0">
              <a:solidFill>
                <a:srgbClr val="000000"/>
              </a:solidFill>
              <a:cs typeface="Times New Roman" pitchFamily="18" charset="0"/>
            </a:endParaRPr>
          </a:p>
          <a:p>
            <a:pPr eaLnBrk="1" hangingPunct="1">
              <a:buFont typeface="Wingdings" pitchFamily="2" charset="2"/>
              <a:buNone/>
            </a:pPr>
            <a:r>
              <a:rPr lang="tr-TR" sz="2800" b="1" smtClean="0">
                <a:solidFill>
                  <a:srgbClr val="000000"/>
                </a:solidFill>
                <a:cs typeface="Times New Roman" pitchFamily="18" charset="0"/>
              </a:rPr>
              <a:t>2.</a:t>
            </a:r>
            <a:r>
              <a:rPr lang="tr-TR" sz="2800" b="1" smtClean="0">
                <a:solidFill>
                  <a:srgbClr val="000000"/>
                </a:solidFill>
              </a:rPr>
              <a:t> </a:t>
            </a:r>
            <a:r>
              <a:rPr lang="tr-TR" sz="2800" b="1" smtClean="0">
                <a:solidFill>
                  <a:srgbClr val="000000"/>
                </a:solidFill>
                <a:cs typeface="Times New Roman" pitchFamily="18" charset="0"/>
              </a:rPr>
              <a:t>Güçlü Olma Güdüsü;</a:t>
            </a:r>
            <a:r>
              <a:rPr lang="tr-TR" sz="2800" smtClean="0">
                <a:solidFill>
                  <a:srgbClr val="000000"/>
                </a:solidFill>
                <a:cs typeface="Times New Roman" pitchFamily="18" charset="0"/>
              </a:rPr>
              <a:t> Erk (Güç) güdüsü; başkalarını etkileme araçlarını denetleme yoluyla doyuma ulaşma eğilimi olarak tanımlanabilir</a:t>
            </a:r>
            <a:endParaRPr lang="tr-TR" sz="2800" b="1" smtClean="0">
              <a:solidFill>
                <a:srgbClr val="000000"/>
              </a:solidFill>
              <a:cs typeface="Times New Roman" pitchFamily="18" charset="0"/>
            </a:endParaRPr>
          </a:p>
          <a:p>
            <a:pPr eaLnBrk="1" hangingPunct="1">
              <a:buFont typeface="Wingdings" pitchFamily="2" charset="2"/>
              <a:buNone/>
            </a:pPr>
            <a:r>
              <a:rPr lang="tr-TR" sz="2800" b="1" smtClean="0">
                <a:solidFill>
                  <a:srgbClr val="000000"/>
                </a:solidFill>
                <a:cs typeface="Times New Roman" pitchFamily="18" charset="0"/>
              </a:rPr>
              <a:t>3. Başarı Güdüsü;</a:t>
            </a:r>
            <a:r>
              <a:rPr lang="tr-TR" sz="2800" smtClean="0">
                <a:solidFill>
                  <a:srgbClr val="000000"/>
                </a:solidFill>
                <a:cs typeface="Times New Roman" pitchFamily="18" charset="0"/>
              </a:rPr>
              <a:t> Kusursuzluk</a:t>
            </a:r>
            <a:r>
              <a:rPr lang="tr-TR" sz="2800" smtClean="0">
                <a:solidFill>
                  <a:srgbClr val="000000"/>
                </a:solidFill>
              </a:rPr>
              <a:t>, </a:t>
            </a:r>
            <a:r>
              <a:rPr lang="tr-TR" sz="2800" smtClean="0">
                <a:solidFill>
                  <a:srgbClr val="000000"/>
                </a:solidFill>
                <a:cs typeface="Times New Roman" pitchFamily="18" charset="0"/>
              </a:rPr>
              <a:t>gelişme, işleri daha iyi, daha çabuk, daha verimli ve benzersiz biçimde yapmayı planlama ve yönelme süreci olarak ele alınabilir.</a:t>
            </a:r>
            <a:r>
              <a:rPr lang="tr-TR" sz="2800" smtClean="0"/>
              <a:t> </a:t>
            </a:r>
          </a:p>
        </p:txBody>
      </p:sp>
      <p:sp>
        <p:nvSpPr>
          <p:cNvPr id="20484" name="3 Slayt Numarası Yer Tutucusu"/>
          <p:cNvSpPr>
            <a:spLocks noGrp="1"/>
          </p:cNvSpPr>
          <p:nvPr>
            <p:ph type="sldNum" sz="quarter" idx="12"/>
          </p:nvPr>
        </p:nvSpPr>
        <p:spPr>
          <a:noFill/>
        </p:spPr>
        <p:txBody>
          <a:bodyPr/>
          <a:lstStyle/>
          <a:p>
            <a:fld id="{51C239A7-DE7E-4A10-BA54-05215016B308}" type="slidenum">
              <a:rPr lang="tr-TR" smtClean="0"/>
              <a:pPr/>
              <a:t>13</a:t>
            </a:fld>
            <a:endParaRPr lang="tr-TR" sz="1400" smtClean="0"/>
          </a:p>
        </p:txBody>
      </p:sp>
      <p:sp>
        <p:nvSpPr>
          <p:cNvPr id="20485"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72807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1000" fill="hold"/>
                                        <p:tgtEl>
                                          <p:spTgt spid="41986"/>
                                        </p:tgtEl>
                                        <p:attrNameLst>
                                          <p:attrName>ppt_w</p:attrName>
                                        </p:attrNameLst>
                                      </p:cBhvr>
                                      <p:tavLst>
                                        <p:tav tm="0">
                                          <p:val>
                                            <p:fltVal val="0"/>
                                          </p:val>
                                        </p:tav>
                                        <p:tav tm="100000">
                                          <p:val>
                                            <p:strVal val="#ppt_w"/>
                                          </p:val>
                                        </p:tav>
                                      </p:tavLst>
                                    </p:anim>
                                    <p:anim calcmode="lin" valueType="num">
                                      <p:cBhvr>
                                        <p:cTn id="8" dur="1000" fill="hold"/>
                                        <p:tgtEl>
                                          <p:spTgt spid="41986"/>
                                        </p:tgtEl>
                                        <p:attrNameLst>
                                          <p:attrName>ppt_h</p:attrName>
                                        </p:attrNameLst>
                                      </p:cBhvr>
                                      <p:tavLst>
                                        <p:tav tm="0">
                                          <p:val>
                                            <p:fltVal val="0"/>
                                          </p:val>
                                        </p:tav>
                                        <p:tav tm="100000">
                                          <p:val>
                                            <p:strVal val="#ppt_h"/>
                                          </p:val>
                                        </p:tav>
                                      </p:tavLst>
                                    </p:anim>
                                    <p:anim calcmode="lin" valueType="num">
                                      <p:cBhvr>
                                        <p:cTn id="9" dur="1000" fill="hold"/>
                                        <p:tgtEl>
                                          <p:spTgt spid="4198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98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8" fill="hold" grpId="0" nodeType="afterEffect">
                                  <p:stCondLst>
                                    <p:cond delay="0"/>
                                  </p:stCondLst>
                                  <p:childTnLst>
                                    <p:set>
                                      <p:cBhvr>
                                        <p:cTn id="13" dur="1" fill="hold">
                                          <p:stCondLst>
                                            <p:cond delay="0"/>
                                          </p:stCondLst>
                                        </p:cTn>
                                        <p:tgtEl>
                                          <p:spTgt spid="41987">
                                            <p:txEl>
                                              <p:pRg st="0" end="0"/>
                                            </p:txEl>
                                          </p:spTgt>
                                        </p:tgtEl>
                                        <p:attrNameLst>
                                          <p:attrName>style.visibility</p:attrName>
                                        </p:attrNameLst>
                                      </p:cBhvr>
                                      <p:to>
                                        <p:strVal val="visible"/>
                                      </p:to>
                                    </p:set>
                                    <p:anim calcmode="lin" valueType="num">
                                      <p:cBhvr additive="base">
                                        <p:cTn id="14"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8" fill="hold" grpId="0" nodeType="after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2" presetClass="entr" presetSubtype="8" fill="hold" grpId="0" nodeType="afterEffect">
                                  <p:stCondLst>
                                    <p:cond delay="0"/>
                                  </p:stCondLst>
                                  <p:childTnLst>
                                    <p:set>
                                      <p:cBhvr>
                                        <p:cTn id="23" dur="1" fill="hold">
                                          <p:stCondLst>
                                            <p:cond delay="0"/>
                                          </p:stCondLst>
                                        </p:cTn>
                                        <p:tgtEl>
                                          <p:spTgt spid="41987">
                                            <p:txEl>
                                              <p:pRg st="2" end="2"/>
                                            </p:txEl>
                                          </p:spTgt>
                                        </p:tgtEl>
                                        <p:attrNameLst>
                                          <p:attrName>style.visibility</p:attrName>
                                        </p:attrNameLst>
                                      </p:cBhvr>
                                      <p:to>
                                        <p:strVal val="visible"/>
                                      </p:to>
                                    </p:set>
                                    <p:anim calcmode="lin" valueType="num">
                                      <p:cBhvr additive="base">
                                        <p:cTn id="24"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66800" y="838200"/>
            <a:ext cx="7772400" cy="2057400"/>
          </a:xfrm>
        </p:spPr>
        <p:txBody>
          <a:bodyPr/>
          <a:lstStyle/>
          <a:p>
            <a:pPr eaLnBrk="1" hangingPunct="1"/>
            <a:r>
              <a:rPr lang="en-US" b="1" smtClean="0">
                <a:solidFill>
                  <a:srgbClr val="000000"/>
                </a:solidFill>
                <a:cs typeface="Times New Roman" pitchFamily="18" charset="0"/>
              </a:rPr>
              <a:t>B. </a:t>
            </a:r>
            <a:r>
              <a:rPr lang="tr-TR" b="1" smtClean="0">
                <a:solidFill>
                  <a:srgbClr val="000000"/>
                </a:solidFill>
                <a:cs typeface="Times New Roman" pitchFamily="18" charset="0"/>
              </a:rPr>
              <a:t>SÜREÇ TEORİLERİ</a:t>
            </a:r>
            <a:br>
              <a:rPr lang="tr-TR" b="1" smtClean="0">
                <a:solidFill>
                  <a:srgbClr val="000000"/>
                </a:solidFill>
                <a:cs typeface="Times New Roman" pitchFamily="18" charset="0"/>
              </a:rPr>
            </a:br>
            <a:endParaRPr lang="tr-TR" b="1" smtClean="0">
              <a:solidFill>
                <a:srgbClr val="000000"/>
              </a:solidFill>
              <a:cs typeface="Times New Roman" pitchFamily="18" charset="0"/>
            </a:endParaRPr>
          </a:p>
        </p:txBody>
      </p:sp>
      <p:sp>
        <p:nvSpPr>
          <p:cNvPr id="43011" name="Rectangle 3"/>
          <p:cNvSpPr>
            <a:spLocks noGrp="1" noChangeArrowheads="1"/>
          </p:cNvSpPr>
          <p:nvPr>
            <p:ph type="body" idx="1"/>
          </p:nvPr>
        </p:nvSpPr>
        <p:spPr/>
        <p:txBody>
          <a:bodyPr/>
          <a:lstStyle/>
          <a:p>
            <a:pPr eaLnBrk="1" hangingPunct="1">
              <a:buFont typeface="Wingdings" pitchFamily="2" charset="2"/>
              <a:buNone/>
            </a:pPr>
            <a:endParaRPr lang="tr-TR" smtClean="0">
              <a:solidFill>
                <a:srgbClr val="000000"/>
              </a:solidFill>
            </a:endParaRPr>
          </a:p>
          <a:p>
            <a:pPr eaLnBrk="1" hangingPunct="1">
              <a:buFont typeface="Wingdings" pitchFamily="2" charset="2"/>
              <a:buNone/>
            </a:pPr>
            <a:r>
              <a:rPr lang="tr-TR" smtClean="0">
                <a:solidFill>
                  <a:srgbClr val="000000"/>
                </a:solidFill>
              </a:rPr>
              <a:t>    </a:t>
            </a:r>
            <a:r>
              <a:rPr lang="tr-TR" smtClean="0">
                <a:solidFill>
                  <a:srgbClr val="000000"/>
                </a:solidFill>
                <a:cs typeface="Times New Roman" pitchFamily="18" charset="0"/>
              </a:rPr>
              <a:t>Süreç teorilerine göre, gereksinimler bireyi davranışa sevk eden faktörlerden sadece biridir. </a:t>
            </a:r>
            <a:endParaRPr lang="tr-TR" smtClean="0">
              <a:solidFill>
                <a:srgbClr val="000000"/>
              </a:solidFill>
            </a:endParaRPr>
          </a:p>
          <a:p>
            <a:pPr eaLnBrk="1" hangingPunct="1">
              <a:buFont typeface="Wingdings" pitchFamily="2" charset="2"/>
              <a:buNone/>
            </a:pPr>
            <a:r>
              <a:rPr lang="tr-TR" smtClean="0">
                <a:solidFill>
                  <a:srgbClr val="000000"/>
                </a:solidFill>
              </a:rPr>
              <a:t>     </a:t>
            </a:r>
            <a:r>
              <a:rPr lang="tr-TR" smtClean="0">
                <a:solidFill>
                  <a:srgbClr val="000000"/>
                </a:solidFill>
                <a:cs typeface="Times New Roman" pitchFamily="18" charset="0"/>
              </a:rPr>
              <a:t>Bu içsel faktöre ek olarak pek çok dışsal  faktörde bireyin davranışı ve güdülemesi üzerinde rol oynamaktadır</a:t>
            </a:r>
          </a:p>
        </p:txBody>
      </p:sp>
      <p:sp>
        <p:nvSpPr>
          <p:cNvPr id="21508" name="3 Slayt Numarası Yer Tutucusu"/>
          <p:cNvSpPr>
            <a:spLocks noGrp="1"/>
          </p:cNvSpPr>
          <p:nvPr>
            <p:ph type="sldNum" sz="quarter" idx="12"/>
          </p:nvPr>
        </p:nvSpPr>
        <p:spPr>
          <a:noFill/>
        </p:spPr>
        <p:txBody>
          <a:bodyPr/>
          <a:lstStyle/>
          <a:p>
            <a:fld id="{162EF64D-CAA0-466E-B9F4-2A05313297F7}" type="slidenum">
              <a:rPr lang="tr-TR" smtClean="0"/>
              <a:pPr/>
              <a:t>14</a:t>
            </a:fld>
            <a:endParaRPr lang="tr-TR" sz="1400" smtClean="0"/>
          </a:p>
        </p:txBody>
      </p:sp>
      <p:sp>
        <p:nvSpPr>
          <p:cNvPr id="21509"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409861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0-#ppt_w/2"/>
                                          </p:val>
                                        </p:tav>
                                        <p:tav tm="100000">
                                          <p:val>
                                            <p:strVal val="#ppt_x"/>
                                          </p:val>
                                        </p:tav>
                                      </p:tavLst>
                                    </p:anim>
                                    <p:anim calcmode="lin" valueType="num">
                                      <p:cBhvr additive="base">
                                        <p:cTn id="8" dur="500" fill="hold"/>
                                        <p:tgtEl>
                                          <p:spTgt spid="430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3011"/>
                                        </p:tgtEl>
                                        <p:attrNameLst>
                                          <p:attrName>style.visibility</p:attrName>
                                        </p:attrNameLst>
                                      </p:cBhvr>
                                      <p:to>
                                        <p:strVal val="visible"/>
                                      </p:to>
                                    </p:set>
                                    <p:anim calcmode="lin" valueType="num">
                                      <p:cBhvr additive="base">
                                        <p:cTn id="12" dur="500" fill="hold"/>
                                        <p:tgtEl>
                                          <p:spTgt spid="43011"/>
                                        </p:tgtEl>
                                        <p:attrNameLst>
                                          <p:attrName>ppt_x</p:attrName>
                                        </p:attrNameLst>
                                      </p:cBhvr>
                                      <p:tavLst>
                                        <p:tav tm="0">
                                          <p:val>
                                            <p:strVal val="#ppt_x"/>
                                          </p:val>
                                        </p:tav>
                                        <p:tav tm="100000">
                                          <p:val>
                                            <p:strVal val="#ppt_x"/>
                                          </p:val>
                                        </p:tav>
                                      </p:tavLst>
                                    </p:anim>
                                    <p:anim calcmode="lin" valueType="num">
                                      <p:cBhvr additive="base">
                                        <p:cTn id="13" dur="500" fill="hold"/>
                                        <p:tgtEl>
                                          <p:spTgt spid="430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utoUpdateAnimBg="0"/>
      <p:bldP spid="4301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smtClean="0">
                <a:solidFill>
                  <a:srgbClr val="000000"/>
                </a:solidFill>
                <a:cs typeface="Times New Roman" pitchFamily="18" charset="0"/>
              </a:rPr>
              <a:t>1. </a:t>
            </a:r>
            <a:r>
              <a:rPr lang="tr-TR" b="1" smtClean="0">
                <a:solidFill>
                  <a:srgbClr val="000000"/>
                </a:solidFill>
                <a:cs typeface="Times New Roman" pitchFamily="18" charset="0"/>
              </a:rPr>
              <a:t>Beklenti Kuram</a:t>
            </a:r>
            <a:r>
              <a:rPr lang="tr-TR" b="1" smtClean="0">
                <a:solidFill>
                  <a:srgbClr val="000000"/>
                </a:solidFill>
              </a:rPr>
              <a:t>ları</a:t>
            </a:r>
          </a:p>
        </p:txBody>
      </p:sp>
      <p:sp>
        <p:nvSpPr>
          <p:cNvPr id="44035" name="Rectangle 3"/>
          <p:cNvSpPr>
            <a:spLocks noGrp="1" noChangeArrowheads="1"/>
          </p:cNvSpPr>
          <p:nvPr>
            <p:ph type="body" idx="1"/>
          </p:nvPr>
        </p:nvSpPr>
        <p:spPr/>
        <p:txBody>
          <a:bodyPr/>
          <a:lstStyle/>
          <a:p>
            <a:pPr eaLnBrk="1" hangingPunct="1">
              <a:buFont typeface="Wingdings" pitchFamily="2" charset="2"/>
              <a:buNone/>
            </a:pPr>
            <a:endParaRPr lang="tr-TR" sz="2800" dirty="0" smtClean="0">
              <a:solidFill>
                <a:srgbClr val="000000"/>
              </a:solidFill>
            </a:endParaRPr>
          </a:p>
          <a:p>
            <a:pPr eaLnBrk="1" hangingPunct="1">
              <a:buFont typeface="Wingdings" pitchFamily="2" charset="2"/>
              <a:buNone/>
            </a:pPr>
            <a:r>
              <a:rPr lang="tr-TR" sz="2800" dirty="0" smtClean="0">
                <a:solidFill>
                  <a:srgbClr val="000000"/>
                </a:solidFill>
              </a:rPr>
              <a:t>     </a:t>
            </a:r>
            <a:r>
              <a:rPr lang="tr-TR" sz="2800" b="1" dirty="0" smtClean="0">
                <a:solidFill>
                  <a:schemeClr val="tx2"/>
                </a:solidFill>
              </a:rPr>
              <a:t>B</a:t>
            </a:r>
            <a:r>
              <a:rPr lang="tr-TR" sz="2800" b="1" dirty="0" smtClean="0">
                <a:solidFill>
                  <a:schemeClr val="tx2"/>
                </a:solidFill>
                <a:cs typeface="Times New Roman" pitchFamily="18" charset="0"/>
              </a:rPr>
              <a:t>azı araştırmacılar, insan gereksinmelerinin varlığının davranışı başlatmaya yetmeyeceği, ayrıca, kişinin bir davranışta bulunması sonucunda, bu davranışın gereksinmeyi gidermede amaca ulaşacağı yolunda bir </a:t>
            </a:r>
            <a:r>
              <a:rPr lang="tr-TR" sz="2800" b="1" u="sng" dirty="0" smtClean="0">
                <a:solidFill>
                  <a:srgbClr val="FF0000"/>
                </a:solidFill>
                <a:cs typeface="Times New Roman" pitchFamily="18" charset="0"/>
              </a:rPr>
              <a:t>beklentinin </a:t>
            </a:r>
            <a:r>
              <a:rPr lang="tr-TR" sz="2800" b="1" dirty="0" smtClean="0">
                <a:solidFill>
                  <a:schemeClr val="tx2"/>
                </a:solidFill>
                <a:cs typeface="Times New Roman" pitchFamily="18" charset="0"/>
              </a:rPr>
              <a:t>olmasının da gerektiğini ileri sürmüşler ve bu görüşe dayanan motivasyon kuramları geliştirmişlerdir. </a:t>
            </a:r>
          </a:p>
        </p:txBody>
      </p:sp>
      <p:sp>
        <p:nvSpPr>
          <p:cNvPr id="22532" name="3 Slayt Numarası Yer Tutucusu"/>
          <p:cNvSpPr>
            <a:spLocks noGrp="1"/>
          </p:cNvSpPr>
          <p:nvPr>
            <p:ph type="sldNum" sz="quarter" idx="12"/>
          </p:nvPr>
        </p:nvSpPr>
        <p:spPr>
          <a:noFill/>
        </p:spPr>
        <p:txBody>
          <a:bodyPr/>
          <a:lstStyle/>
          <a:p>
            <a:fld id="{CDE1B16E-4087-4712-8294-73F9A1ACDFA7}" type="slidenum">
              <a:rPr lang="tr-TR" smtClean="0"/>
              <a:pPr/>
              <a:t>15</a:t>
            </a:fld>
            <a:endParaRPr lang="tr-TR" sz="1400" smtClean="0"/>
          </a:p>
        </p:txBody>
      </p:sp>
      <p:sp>
        <p:nvSpPr>
          <p:cNvPr id="22533"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83781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4035"/>
                                        </p:tgtEl>
                                        <p:attrNameLst>
                                          <p:attrName>style.visibility</p:attrName>
                                        </p:attrNameLst>
                                      </p:cBhvr>
                                      <p:to>
                                        <p:strVal val="visible"/>
                                      </p:to>
                                    </p:set>
                                    <p:anim calcmode="lin" valueType="num">
                                      <p:cBhvr additive="base">
                                        <p:cTn id="12" dur="500" fill="hold"/>
                                        <p:tgtEl>
                                          <p:spTgt spid="44035"/>
                                        </p:tgtEl>
                                        <p:attrNameLst>
                                          <p:attrName>ppt_x</p:attrName>
                                        </p:attrNameLst>
                                      </p:cBhvr>
                                      <p:tavLst>
                                        <p:tav tm="0">
                                          <p:val>
                                            <p:strVal val="0-#ppt_w/2"/>
                                          </p:val>
                                        </p:tav>
                                        <p:tav tm="100000">
                                          <p:val>
                                            <p:strVal val="#ppt_x"/>
                                          </p:val>
                                        </p:tav>
                                      </p:tavLst>
                                    </p:anim>
                                    <p:anim calcmode="lin" valueType="num">
                                      <p:cBhvr additive="base">
                                        <p:cTn id="13" dur="500" fill="hold"/>
                                        <p:tgtEl>
                                          <p:spTgt spid="440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55576" y="476672"/>
            <a:ext cx="7772400" cy="1524000"/>
          </a:xfrm>
        </p:spPr>
        <p:txBody>
          <a:bodyPr>
            <a:normAutofit fontScale="90000"/>
          </a:bodyPr>
          <a:lstStyle/>
          <a:p>
            <a:pPr eaLnBrk="1" hangingPunct="1"/>
            <a:r>
              <a:rPr lang="tr-TR" b="1" dirty="0" smtClean="0">
                <a:solidFill>
                  <a:srgbClr val="000000"/>
                </a:solidFill>
              </a:rPr>
              <a:t/>
            </a:r>
            <a:br>
              <a:rPr lang="tr-TR" b="1" dirty="0" smtClean="0">
                <a:solidFill>
                  <a:srgbClr val="000000"/>
                </a:solidFill>
              </a:rPr>
            </a:br>
            <a:r>
              <a:rPr lang="en-US" b="1" dirty="0" smtClean="0">
                <a:solidFill>
                  <a:srgbClr val="000000"/>
                </a:solidFill>
              </a:rPr>
              <a:t>1.1. </a:t>
            </a:r>
            <a:r>
              <a:rPr lang="tr-TR" b="1" dirty="0" err="1" smtClean="0">
                <a:solidFill>
                  <a:srgbClr val="000000"/>
                </a:solidFill>
                <a:cs typeface="Times New Roman" pitchFamily="18" charset="0"/>
              </a:rPr>
              <a:t>Vroom’un</a:t>
            </a:r>
            <a:r>
              <a:rPr lang="tr-TR" b="1" dirty="0" smtClean="0">
                <a:solidFill>
                  <a:srgbClr val="000000"/>
                </a:solidFill>
                <a:cs typeface="Times New Roman" pitchFamily="18" charset="0"/>
              </a:rPr>
              <a:t> Beklenti Kuramı (</a:t>
            </a:r>
            <a:r>
              <a:rPr lang="tr-TR" b="1" dirty="0" err="1" smtClean="0">
                <a:solidFill>
                  <a:srgbClr val="000000"/>
                </a:solidFill>
                <a:cs typeface="Times New Roman" pitchFamily="18" charset="0"/>
              </a:rPr>
              <a:t>Expectancy</a:t>
            </a:r>
            <a:r>
              <a:rPr lang="tr-TR" b="1" dirty="0" smtClean="0">
                <a:solidFill>
                  <a:srgbClr val="000000"/>
                </a:solidFill>
                <a:cs typeface="Times New Roman" pitchFamily="18" charset="0"/>
              </a:rPr>
              <a:t> </a:t>
            </a:r>
            <a:r>
              <a:rPr lang="tr-TR" b="1" dirty="0" err="1" smtClean="0">
                <a:solidFill>
                  <a:srgbClr val="000000"/>
                </a:solidFill>
                <a:cs typeface="Times New Roman" pitchFamily="18" charset="0"/>
              </a:rPr>
              <a:t>Theory</a:t>
            </a:r>
            <a:r>
              <a:rPr lang="tr-TR" b="1" dirty="0" smtClean="0">
                <a:solidFill>
                  <a:srgbClr val="000000"/>
                </a:solidFill>
                <a:cs typeface="Times New Roman" pitchFamily="18" charset="0"/>
              </a:rPr>
              <a:t>)</a:t>
            </a:r>
            <a:br>
              <a:rPr lang="tr-TR" b="1" dirty="0" smtClean="0">
                <a:solidFill>
                  <a:srgbClr val="000000"/>
                </a:solidFill>
                <a:cs typeface="Times New Roman" pitchFamily="18" charset="0"/>
              </a:rPr>
            </a:br>
            <a:endParaRPr lang="tr-TR" b="1" dirty="0" smtClean="0">
              <a:solidFill>
                <a:srgbClr val="000000"/>
              </a:solidFill>
              <a:cs typeface="Times New Roman" pitchFamily="18" charset="0"/>
            </a:endParaRPr>
          </a:p>
        </p:txBody>
      </p:sp>
      <p:sp>
        <p:nvSpPr>
          <p:cNvPr id="45059" name="Rectangle 3"/>
          <p:cNvSpPr>
            <a:spLocks noGrp="1" noChangeArrowheads="1"/>
          </p:cNvSpPr>
          <p:nvPr>
            <p:ph type="body" idx="1"/>
          </p:nvPr>
        </p:nvSpPr>
        <p:spPr>
          <a:xfrm>
            <a:off x="1066800" y="2362200"/>
            <a:ext cx="7772400" cy="3854450"/>
          </a:xfrm>
        </p:spPr>
        <p:txBody>
          <a:bodyPr/>
          <a:lstStyle/>
          <a:p>
            <a:pPr eaLnBrk="1" hangingPunct="1">
              <a:lnSpc>
                <a:spcPct val="90000"/>
              </a:lnSpc>
              <a:buFont typeface="Wingdings" pitchFamily="2" charset="2"/>
              <a:buNone/>
            </a:pPr>
            <a:r>
              <a:rPr lang="tr-TR" sz="2800" u="sng" dirty="0" err="1" smtClean="0">
                <a:solidFill>
                  <a:srgbClr val="000000"/>
                </a:solidFill>
                <a:cs typeface="Times New Roman" pitchFamily="18" charset="0"/>
              </a:rPr>
              <a:t>Vroom’un</a:t>
            </a:r>
            <a:r>
              <a:rPr lang="tr-TR" sz="2800" u="sng" dirty="0" smtClean="0">
                <a:solidFill>
                  <a:srgbClr val="000000"/>
                </a:solidFill>
                <a:cs typeface="Times New Roman" pitchFamily="18" charset="0"/>
              </a:rPr>
              <a:t> beklenti kuramına göre</a:t>
            </a:r>
            <a:r>
              <a:rPr lang="tr-TR" sz="2800" dirty="0" smtClean="0">
                <a:solidFill>
                  <a:srgbClr val="000000"/>
                </a:solidFill>
                <a:cs typeface="Times New Roman" pitchFamily="18" charset="0"/>
              </a:rPr>
              <a:t>, </a:t>
            </a:r>
            <a:endParaRPr lang="tr-TR" sz="2800" dirty="0" smtClean="0">
              <a:solidFill>
                <a:srgbClr val="000000"/>
              </a:solidFill>
            </a:endParaRPr>
          </a:p>
          <a:p>
            <a:pPr eaLnBrk="1" hangingPunct="1">
              <a:lnSpc>
                <a:spcPct val="90000"/>
              </a:lnSpc>
              <a:buFont typeface="Wingdings" pitchFamily="2" charset="2"/>
              <a:buNone/>
            </a:pPr>
            <a:r>
              <a:rPr lang="tr-TR" sz="2800" dirty="0" smtClean="0">
                <a:solidFill>
                  <a:srgbClr val="000000"/>
                </a:solidFill>
              </a:rPr>
              <a:t>     </a:t>
            </a:r>
            <a:r>
              <a:rPr lang="tr-TR" sz="2800" dirty="0" smtClean="0">
                <a:solidFill>
                  <a:srgbClr val="000000"/>
                </a:solidFill>
                <a:cs typeface="Times New Roman" pitchFamily="18" charset="0"/>
              </a:rPr>
              <a:t>bir</a:t>
            </a:r>
            <a:r>
              <a:rPr lang="tr-TR" sz="2800" dirty="0" smtClean="0">
                <a:solidFill>
                  <a:srgbClr val="000000"/>
                </a:solidFill>
              </a:rPr>
              <a:t> </a:t>
            </a:r>
            <a:r>
              <a:rPr lang="tr-TR" sz="2800" dirty="0" smtClean="0">
                <a:solidFill>
                  <a:srgbClr val="000000"/>
                </a:solidFill>
                <a:cs typeface="Times New Roman" pitchFamily="18" charset="0"/>
              </a:rPr>
              <a:t>insanın güdülenmesi; belli bir davranışın amaca ulaştıracağı beklentisi ile, o bireyin amaca verdiği önem</a:t>
            </a:r>
            <a:r>
              <a:rPr lang="tr-TR" sz="2800" dirty="0" smtClean="0">
                <a:solidFill>
                  <a:srgbClr val="000000"/>
                </a:solidFill>
              </a:rPr>
              <a:t> derecelerinin </a:t>
            </a:r>
            <a:r>
              <a:rPr lang="tr-TR" sz="2800" dirty="0" smtClean="0">
                <a:solidFill>
                  <a:srgbClr val="000000"/>
                </a:solidFill>
                <a:cs typeface="Times New Roman" pitchFamily="18" charset="0"/>
              </a:rPr>
              <a:t>çarpımına eşittir..</a:t>
            </a:r>
            <a:r>
              <a:rPr lang="tr-TR" sz="2800" b="1" dirty="0" smtClean="0">
                <a:solidFill>
                  <a:srgbClr val="000000"/>
                </a:solidFill>
                <a:cs typeface="Times New Roman" pitchFamily="18" charset="0"/>
              </a:rPr>
              <a:t> </a:t>
            </a:r>
            <a:endParaRPr lang="tr-TR" sz="2800" b="1" dirty="0" smtClean="0">
              <a:solidFill>
                <a:srgbClr val="000000"/>
              </a:solidFill>
            </a:endParaRPr>
          </a:p>
          <a:p>
            <a:pPr eaLnBrk="1" hangingPunct="1">
              <a:lnSpc>
                <a:spcPct val="90000"/>
              </a:lnSpc>
              <a:buFont typeface="Wingdings" pitchFamily="2" charset="2"/>
              <a:buNone/>
            </a:pPr>
            <a:r>
              <a:rPr lang="tr-TR" sz="2800" b="1" dirty="0" err="1" smtClean="0">
                <a:solidFill>
                  <a:srgbClr val="000000"/>
                </a:solidFill>
                <a:cs typeface="Times New Roman" pitchFamily="18" charset="0"/>
              </a:rPr>
              <a:t>Valans</a:t>
            </a:r>
            <a:r>
              <a:rPr lang="tr-TR" sz="2800" b="1" dirty="0" smtClean="0">
                <a:solidFill>
                  <a:srgbClr val="000000"/>
                </a:solidFill>
                <a:cs typeface="Times New Roman" pitchFamily="18" charset="0"/>
              </a:rPr>
              <a:t> (arzulama derecesi);</a:t>
            </a:r>
            <a:r>
              <a:rPr lang="tr-TR" sz="2800" dirty="0" smtClean="0">
                <a:solidFill>
                  <a:srgbClr val="000000"/>
                </a:solidFill>
                <a:cs typeface="Times New Roman" pitchFamily="18" charset="0"/>
              </a:rPr>
              <a:t> bireyin bir sonucu elde etme konusundaki isteğinin şiddetidir. Diğer bir deyişle </a:t>
            </a:r>
            <a:r>
              <a:rPr lang="tr-TR" sz="2800" dirty="0" err="1" smtClean="0">
                <a:solidFill>
                  <a:srgbClr val="000000"/>
                </a:solidFill>
                <a:cs typeface="Times New Roman" pitchFamily="18" charset="0"/>
              </a:rPr>
              <a:t>valans</a:t>
            </a:r>
            <a:r>
              <a:rPr lang="tr-TR" sz="2800" dirty="0" smtClean="0">
                <a:solidFill>
                  <a:srgbClr val="000000"/>
                </a:solidFill>
                <a:cs typeface="Times New Roman" pitchFamily="18" charset="0"/>
              </a:rPr>
              <a:t>, amaca verilen “</a:t>
            </a:r>
            <a:r>
              <a:rPr lang="tr-TR" sz="2800" dirty="0" err="1" smtClean="0">
                <a:solidFill>
                  <a:srgbClr val="000000"/>
                </a:solidFill>
                <a:cs typeface="Times New Roman" pitchFamily="18" charset="0"/>
              </a:rPr>
              <a:t>önem”dir</a:t>
            </a:r>
            <a:r>
              <a:rPr lang="tr-TR" sz="2800" b="1" dirty="0" smtClean="0">
                <a:solidFill>
                  <a:srgbClr val="000000"/>
                </a:solidFill>
                <a:cs typeface="Times New Roman" pitchFamily="18" charset="0"/>
              </a:rPr>
              <a:t> </a:t>
            </a:r>
          </a:p>
          <a:p>
            <a:pPr eaLnBrk="1" hangingPunct="1">
              <a:lnSpc>
                <a:spcPct val="90000"/>
              </a:lnSpc>
              <a:buFont typeface="Wingdings" pitchFamily="2" charset="2"/>
              <a:buNone/>
            </a:pPr>
            <a:r>
              <a:rPr lang="tr-TR" sz="2800" b="1" dirty="0" smtClean="0">
                <a:solidFill>
                  <a:srgbClr val="000000"/>
                </a:solidFill>
                <a:cs typeface="Times New Roman" pitchFamily="18" charset="0"/>
              </a:rPr>
              <a:t>Beklenti;</a:t>
            </a:r>
            <a:r>
              <a:rPr lang="tr-TR" sz="2800" dirty="0" smtClean="0">
                <a:solidFill>
                  <a:srgbClr val="000000"/>
                </a:solidFill>
                <a:cs typeface="Times New Roman" pitchFamily="18" charset="0"/>
              </a:rPr>
              <a:t> bireyin belli bir davranışının onu belli bir sonuca ulaştıracağı yolundaki inancının şiddetidir.</a:t>
            </a:r>
            <a:endParaRPr lang="tr-TR" sz="2800" b="1" dirty="0" smtClean="0">
              <a:solidFill>
                <a:srgbClr val="000000"/>
              </a:solidFill>
              <a:cs typeface="Times New Roman" pitchFamily="18" charset="0"/>
            </a:endParaRPr>
          </a:p>
          <a:p>
            <a:pPr eaLnBrk="1" hangingPunct="1">
              <a:lnSpc>
                <a:spcPct val="90000"/>
              </a:lnSpc>
            </a:pPr>
            <a:endParaRPr lang="tr-TR" sz="2800" dirty="0" smtClean="0"/>
          </a:p>
        </p:txBody>
      </p:sp>
      <p:sp>
        <p:nvSpPr>
          <p:cNvPr id="23556" name="3 Slayt Numarası Yer Tutucusu"/>
          <p:cNvSpPr>
            <a:spLocks noGrp="1"/>
          </p:cNvSpPr>
          <p:nvPr>
            <p:ph type="sldNum" sz="quarter" idx="12"/>
          </p:nvPr>
        </p:nvSpPr>
        <p:spPr>
          <a:noFill/>
        </p:spPr>
        <p:txBody>
          <a:bodyPr/>
          <a:lstStyle/>
          <a:p>
            <a:fld id="{B09CC5BE-4EAA-4049-893D-610D6B617E44}" type="slidenum">
              <a:rPr lang="tr-TR" smtClean="0"/>
              <a:pPr/>
              <a:t>16</a:t>
            </a:fld>
            <a:endParaRPr lang="tr-TR" sz="1400" smtClean="0"/>
          </a:p>
        </p:txBody>
      </p:sp>
      <p:sp>
        <p:nvSpPr>
          <p:cNvPr id="23557"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49068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1000" fill="hold"/>
                                        <p:tgtEl>
                                          <p:spTgt spid="45058"/>
                                        </p:tgtEl>
                                        <p:attrNameLst>
                                          <p:attrName>ppt_w</p:attrName>
                                        </p:attrNameLst>
                                      </p:cBhvr>
                                      <p:tavLst>
                                        <p:tav tm="0">
                                          <p:val>
                                            <p:fltVal val="0"/>
                                          </p:val>
                                        </p:tav>
                                        <p:tav tm="100000">
                                          <p:val>
                                            <p:strVal val="#ppt_w"/>
                                          </p:val>
                                        </p:tav>
                                      </p:tavLst>
                                    </p:anim>
                                    <p:anim calcmode="lin" valueType="num">
                                      <p:cBhvr>
                                        <p:cTn id="8" dur="1000" fill="hold"/>
                                        <p:tgtEl>
                                          <p:spTgt spid="45058"/>
                                        </p:tgtEl>
                                        <p:attrNameLst>
                                          <p:attrName>ppt_h</p:attrName>
                                        </p:attrNameLst>
                                      </p:cBhvr>
                                      <p:tavLst>
                                        <p:tav tm="0">
                                          <p:val>
                                            <p:fltVal val="0"/>
                                          </p:val>
                                        </p:tav>
                                        <p:tav tm="100000">
                                          <p:val>
                                            <p:strVal val="#ppt_h"/>
                                          </p:val>
                                        </p:tav>
                                      </p:tavLst>
                                    </p:anim>
                                    <p:anim calcmode="lin" valueType="num">
                                      <p:cBhvr>
                                        <p:cTn id="9" dur="1000" fill="hold"/>
                                        <p:tgtEl>
                                          <p:spTgt spid="450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505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45059"/>
                                        </p:tgtEl>
                                        <p:attrNameLst>
                                          <p:attrName>style.visibility</p:attrName>
                                        </p:attrNameLst>
                                      </p:cBhvr>
                                      <p:to>
                                        <p:strVal val="visible"/>
                                      </p:to>
                                    </p:set>
                                    <p:anim calcmode="lin" valueType="num">
                                      <p:cBhvr additive="base">
                                        <p:cTn id="14" dur="500" fill="hold"/>
                                        <p:tgtEl>
                                          <p:spTgt spid="45059"/>
                                        </p:tgtEl>
                                        <p:attrNameLst>
                                          <p:attrName>ppt_x</p:attrName>
                                        </p:attrNameLst>
                                      </p:cBhvr>
                                      <p:tavLst>
                                        <p:tav tm="0">
                                          <p:val>
                                            <p:strVal val="#ppt_x"/>
                                          </p:val>
                                        </p:tav>
                                        <p:tav tm="100000">
                                          <p:val>
                                            <p:strVal val="#ppt_x"/>
                                          </p:val>
                                        </p:tav>
                                      </p:tavLst>
                                    </p:anim>
                                    <p:anim calcmode="lin" valueType="num">
                                      <p:cBhvr additive="base">
                                        <p:cTn id="15" dur="500" fill="hold"/>
                                        <p:tgtEl>
                                          <p:spTgt spid="450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tr-TR" smtClean="0"/>
              <a:t>Kuramın Varsayımları</a:t>
            </a:r>
          </a:p>
        </p:txBody>
      </p:sp>
      <p:sp>
        <p:nvSpPr>
          <p:cNvPr id="46083" name="Rectangle 3"/>
          <p:cNvSpPr>
            <a:spLocks noGrp="1" noChangeArrowheads="1"/>
          </p:cNvSpPr>
          <p:nvPr>
            <p:ph type="body" idx="1"/>
          </p:nvPr>
        </p:nvSpPr>
        <p:spPr/>
        <p:txBody>
          <a:bodyPr/>
          <a:lstStyle/>
          <a:p>
            <a:pPr marL="609600" indent="-609600" algn="just" eaLnBrk="1" hangingPunct="1">
              <a:buFont typeface="Wingdings" pitchFamily="2" charset="2"/>
              <a:buNone/>
            </a:pPr>
            <a:r>
              <a:rPr lang="tr-TR" sz="2800" dirty="0" smtClean="0">
                <a:solidFill>
                  <a:srgbClr val="000000"/>
                </a:solidFill>
              </a:rPr>
              <a:t>1. </a:t>
            </a:r>
            <a:r>
              <a:rPr lang="tr-TR" sz="2800" dirty="0" smtClean="0">
                <a:solidFill>
                  <a:srgbClr val="000000"/>
                </a:solidFill>
                <a:cs typeface="Times New Roman" pitchFamily="18" charset="0"/>
              </a:rPr>
              <a:t>Birey göstereceği çabanın ona bazı ödüller kazandıracağına büyük ölçüde inanmalıdır.</a:t>
            </a:r>
            <a:endParaRPr lang="tr-TR" sz="2800" b="1" dirty="0" smtClean="0">
              <a:solidFill>
                <a:srgbClr val="000000"/>
              </a:solidFill>
              <a:cs typeface="Times New Roman" pitchFamily="18" charset="0"/>
            </a:endParaRPr>
          </a:p>
          <a:p>
            <a:pPr marL="609600" indent="-609600" algn="just" eaLnBrk="1" hangingPunct="1">
              <a:buFont typeface="Wingdings" pitchFamily="2" charset="2"/>
              <a:buNone/>
            </a:pPr>
            <a:r>
              <a:rPr lang="tr-TR" sz="2800" dirty="0" smtClean="0">
                <a:solidFill>
                  <a:srgbClr val="000000"/>
                </a:solidFill>
              </a:rPr>
              <a:t>2.  </a:t>
            </a:r>
            <a:r>
              <a:rPr lang="tr-TR" sz="2800" dirty="0" smtClean="0">
                <a:solidFill>
                  <a:srgbClr val="000000"/>
                </a:solidFill>
                <a:cs typeface="Times New Roman" pitchFamily="18" charset="0"/>
              </a:rPr>
              <a:t>Birey başarı sonunda kendine verilecek ödülleri arzulamalıdır. Diğer bir deyimle, </a:t>
            </a:r>
            <a:r>
              <a:rPr lang="tr-TR" sz="2800" b="1" u="sng" dirty="0" smtClean="0">
                <a:solidFill>
                  <a:srgbClr val="000000"/>
                </a:solidFill>
                <a:cs typeface="Times New Roman" pitchFamily="18" charset="0"/>
              </a:rPr>
              <a:t>ödüller onun için bir kıymet </a:t>
            </a:r>
            <a:r>
              <a:rPr lang="tr-TR" sz="2800" b="1" u="sng" dirty="0" smtClean="0">
                <a:solidFill>
                  <a:srgbClr val="000000"/>
                </a:solidFill>
                <a:cs typeface="Times New Roman" pitchFamily="18" charset="0"/>
              </a:rPr>
              <a:t>arz </a:t>
            </a:r>
            <a:r>
              <a:rPr lang="tr-TR" sz="2800" b="1" u="sng" dirty="0" smtClean="0">
                <a:solidFill>
                  <a:srgbClr val="000000"/>
                </a:solidFill>
                <a:cs typeface="Times New Roman" pitchFamily="18" charset="0"/>
              </a:rPr>
              <a:t>etmelidir.</a:t>
            </a:r>
            <a:endParaRPr lang="tr-TR" sz="2800" b="1" u="sng" dirty="0" smtClean="0">
              <a:solidFill>
                <a:srgbClr val="000000"/>
              </a:solidFill>
            </a:endParaRPr>
          </a:p>
          <a:p>
            <a:pPr marL="609600" indent="-609600" algn="just" eaLnBrk="1" hangingPunct="1">
              <a:buFont typeface="Wingdings" pitchFamily="2" charset="2"/>
              <a:buNone/>
            </a:pPr>
            <a:r>
              <a:rPr lang="tr-TR" sz="2800" dirty="0" smtClean="0">
                <a:solidFill>
                  <a:srgbClr val="000000"/>
                </a:solidFill>
              </a:rPr>
              <a:t>3. </a:t>
            </a:r>
            <a:r>
              <a:rPr lang="tr-TR" sz="2800" dirty="0" smtClean="0">
                <a:solidFill>
                  <a:srgbClr val="000000"/>
                </a:solidFill>
                <a:cs typeface="Times New Roman" pitchFamily="18" charset="0"/>
              </a:rPr>
              <a:t>Birey</a:t>
            </a:r>
            <a:r>
              <a:rPr lang="tr-TR" sz="2800" dirty="0" smtClean="0">
                <a:solidFill>
                  <a:srgbClr val="000000"/>
                </a:solidFill>
              </a:rPr>
              <a:t> </a:t>
            </a:r>
            <a:r>
              <a:rPr lang="tr-TR" sz="2800" dirty="0" smtClean="0">
                <a:solidFill>
                  <a:srgbClr val="000000"/>
                </a:solidFill>
                <a:cs typeface="Times New Roman" pitchFamily="18" charset="0"/>
              </a:rPr>
              <a:t>kendinden beklenen başarıyı gerçekleştirebileceğine inanmalıdır.</a:t>
            </a:r>
            <a:r>
              <a:rPr lang="tr-TR" sz="2800" dirty="0" smtClean="0"/>
              <a:t> </a:t>
            </a:r>
          </a:p>
        </p:txBody>
      </p:sp>
      <p:sp>
        <p:nvSpPr>
          <p:cNvPr id="24580" name="3 Slayt Numarası Yer Tutucusu"/>
          <p:cNvSpPr>
            <a:spLocks noGrp="1"/>
          </p:cNvSpPr>
          <p:nvPr>
            <p:ph type="sldNum" sz="quarter" idx="12"/>
          </p:nvPr>
        </p:nvSpPr>
        <p:spPr>
          <a:noFill/>
        </p:spPr>
        <p:txBody>
          <a:bodyPr/>
          <a:lstStyle/>
          <a:p>
            <a:fld id="{0861C269-A7C6-4758-9FC0-90A7C10B725B}" type="slidenum">
              <a:rPr lang="tr-TR" smtClean="0"/>
              <a:pPr/>
              <a:t>17</a:t>
            </a:fld>
            <a:endParaRPr lang="tr-TR" sz="1400" smtClean="0"/>
          </a:p>
        </p:txBody>
      </p:sp>
      <p:sp>
        <p:nvSpPr>
          <p:cNvPr id="24581"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14177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6083"/>
                                        </p:tgtEl>
                                        <p:attrNameLst>
                                          <p:attrName>style.visibility</p:attrName>
                                        </p:attrNameLst>
                                      </p:cBhvr>
                                      <p:to>
                                        <p:strVal val="visible"/>
                                      </p:to>
                                    </p:set>
                                    <p:anim calcmode="lin" valueType="num">
                                      <p:cBhvr additive="base">
                                        <p:cTn id="12" dur="500" fill="hold"/>
                                        <p:tgtEl>
                                          <p:spTgt spid="46083"/>
                                        </p:tgtEl>
                                        <p:attrNameLst>
                                          <p:attrName>ppt_x</p:attrName>
                                        </p:attrNameLst>
                                      </p:cBhvr>
                                      <p:tavLst>
                                        <p:tav tm="0">
                                          <p:val>
                                            <p:strVal val="0-#ppt_w/2"/>
                                          </p:val>
                                        </p:tav>
                                        <p:tav tm="100000">
                                          <p:val>
                                            <p:strVal val="#ppt_x"/>
                                          </p:val>
                                        </p:tav>
                                      </p:tavLst>
                                    </p:anim>
                                    <p:anim calcmode="lin" valueType="num">
                                      <p:cBhvr additive="base">
                                        <p:cTn id="13" dur="500" fill="hold"/>
                                        <p:tgtEl>
                                          <p:spTgt spid="460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476375" y="981075"/>
            <a:ext cx="7267575" cy="1143000"/>
          </a:xfrm>
        </p:spPr>
        <p:txBody>
          <a:bodyPr>
            <a:normAutofit fontScale="90000"/>
          </a:bodyPr>
          <a:lstStyle/>
          <a:p>
            <a:pPr eaLnBrk="1" hangingPunct="1"/>
            <a:r>
              <a:rPr lang="en-US" b="1" smtClean="0">
                <a:solidFill>
                  <a:srgbClr val="000000"/>
                </a:solidFill>
                <a:cs typeface="Times New Roman" pitchFamily="18" charset="0"/>
              </a:rPr>
              <a:t>1.2. </a:t>
            </a:r>
            <a:r>
              <a:rPr lang="tr-TR" b="1" smtClean="0">
                <a:solidFill>
                  <a:srgbClr val="000000"/>
                </a:solidFill>
                <a:cs typeface="Times New Roman" pitchFamily="18" charset="0"/>
              </a:rPr>
              <a:t>Porter-Lawler’in </a:t>
            </a:r>
            <a:r>
              <a:rPr lang="tr-TR" b="1" smtClean="0">
                <a:solidFill>
                  <a:srgbClr val="000000"/>
                </a:solidFill>
              </a:rPr>
              <a:t/>
            </a:r>
            <a:br>
              <a:rPr lang="tr-TR" b="1" smtClean="0">
                <a:solidFill>
                  <a:srgbClr val="000000"/>
                </a:solidFill>
              </a:rPr>
            </a:br>
            <a:r>
              <a:rPr lang="tr-TR" b="1" smtClean="0">
                <a:solidFill>
                  <a:srgbClr val="000000"/>
                </a:solidFill>
                <a:cs typeface="Times New Roman" pitchFamily="18" charset="0"/>
              </a:rPr>
              <a:t>Beklenti-Değer Kuramı</a:t>
            </a:r>
            <a:r>
              <a:rPr lang="tr-TR" smtClean="0"/>
              <a:t> </a:t>
            </a:r>
          </a:p>
        </p:txBody>
      </p:sp>
      <p:sp>
        <p:nvSpPr>
          <p:cNvPr id="47107" name="Rectangle 3"/>
          <p:cNvSpPr>
            <a:spLocks noGrp="1" noChangeArrowheads="1"/>
          </p:cNvSpPr>
          <p:nvPr>
            <p:ph type="body" idx="1"/>
          </p:nvPr>
        </p:nvSpPr>
        <p:spPr>
          <a:xfrm>
            <a:off x="1066800" y="2101850"/>
            <a:ext cx="7772400" cy="4756150"/>
          </a:xfrm>
        </p:spPr>
        <p:txBody>
          <a:bodyPr/>
          <a:lstStyle/>
          <a:p>
            <a:pPr eaLnBrk="1" hangingPunct="1">
              <a:buFont typeface="Wingdings" pitchFamily="2" charset="2"/>
              <a:buNone/>
            </a:pPr>
            <a:r>
              <a:rPr lang="tr-TR" b="1" dirty="0" smtClean="0">
                <a:solidFill>
                  <a:schemeClr val="tx2"/>
                </a:solidFill>
              </a:rPr>
              <a:t>	</a:t>
            </a:r>
            <a:r>
              <a:rPr lang="tr-TR" sz="2400" b="1" dirty="0" smtClean="0">
                <a:solidFill>
                  <a:schemeClr val="tx2"/>
                </a:solidFill>
                <a:cs typeface="Times New Roman" pitchFamily="18" charset="0"/>
              </a:rPr>
              <a:t>Temelde </a:t>
            </a:r>
            <a:r>
              <a:rPr lang="tr-TR" sz="2400" b="1" dirty="0" err="1" smtClean="0">
                <a:solidFill>
                  <a:schemeClr val="tx2"/>
                </a:solidFill>
                <a:cs typeface="Times New Roman" pitchFamily="18" charset="0"/>
              </a:rPr>
              <a:t>Vroom’un</a:t>
            </a:r>
            <a:r>
              <a:rPr lang="tr-TR" sz="2400" b="1" dirty="0" smtClean="0">
                <a:solidFill>
                  <a:schemeClr val="tx2"/>
                </a:solidFill>
                <a:cs typeface="Times New Roman" pitchFamily="18" charset="0"/>
              </a:rPr>
              <a:t> beklenti kuramına dayanan </a:t>
            </a:r>
            <a:r>
              <a:rPr lang="tr-TR" sz="2400" b="1" dirty="0" err="1" smtClean="0">
                <a:solidFill>
                  <a:schemeClr val="tx2"/>
                </a:solidFill>
                <a:cs typeface="Times New Roman" pitchFamily="18" charset="0"/>
              </a:rPr>
              <a:t>Porter</a:t>
            </a:r>
            <a:r>
              <a:rPr lang="tr-TR" sz="2400" b="1" dirty="0" smtClean="0">
                <a:solidFill>
                  <a:schemeClr val="tx2"/>
                </a:solidFill>
                <a:cs typeface="Times New Roman" pitchFamily="18" charset="0"/>
              </a:rPr>
              <a:t> ve </a:t>
            </a:r>
            <a:r>
              <a:rPr lang="tr-TR" sz="2400" b="1" dirty="0" err="1" smtClean="0">
                <a:solidFill>
                  <a:schemeClr val="tx2"/>
                </a:solidFill>
                <a:cs typeface="Times New Roman" pitchFamily="18" charset="0"/>
              </a:rPr>
              <a:t>Lawler’in</a:t>
            </a:r>
            <a:r>
              <a:rPr lang="tr-TR" sz="2400" b="1" dirty="0" smtClean="0">
                <a:solidFill>
                  <a:schemeClr val="tx2"/>
                </a:solidFill>
                <a:cs typeface="Times New Roman" pitchFamily="18" charset="0"/>
              </a:rPr>
              <a:t> modelinin </a:t>
            </a:r>
            <a:r>
              <a:rPr lang="tr-TR" sz="2400" b="1" u="sng" dirty="0" smtClean="0">
                <a:solidFill>
                  <a:schemeClr val="tx2"/>
                </a:solidFill>
                <a:cs typeface="Times New Roman" pitchFamily="18" charset="0"/>
              </a:rPr>
              <a:t>farklı tarafı şudur</a:t>
            </a:r>
            <a:r>
              <a:rPr lang="tr-TR" sz="2400" b="1" dirty="0" smtClean="0">
                <a:solidFill>
                  <a:schemeClr val="tx2"/>
                </a:solidFill>
                <a:cs typeface="Times New Roman" pitchFamily="18" charset="0"/>
              </a:rPr>
              <a:t>: </a:t>
            </a:r>
            <a:endParaRPr lang="tr-TR" sz="2400" b="1" dirty="0" smtClean="0">
              <a:solidFill>
                <a:schemeClr val="tx2"/>
              </a:solidFill>
            </a:endParaRPr>
          </a:p>
          <a:p>
            <a:pPr eaLnBrk="1" hangingPunct="1">
              <a:buFont typeface="Wingdings" pitchFamily="2" charset="2"/>
              <a:buNone/>
            </a:pPr>
            <a:r>
              <a:rPr lang="tr-TR" sz="2400" b="1" dirty="0" smtClean="0">
                <a:solidFill>
                  <a:schemeClr val="tx2"/>
                </a:solidFill>
              </a:rPr>
              <a:t>	</a:t>
            </a:r>
            <a:r>
              <a:rPr lang="tr-TR" sz="2400" b="1" u="sng" dirty="0" smtClean="0">
                <a:solidFill>
                  <a:schemeClr val="tx2"/>
                </a:solidFill>
                <a:cs typeface="Times New Roman" pitchFamily="18" charset="0"/>
              </a:rPr>
              <a:t>Kişinin yüksek bir çaba göstermesi otomatik olarak yüksek bir başarıyla sonuçlanmaz. </a:t>
            </a:r>
            <a:endParaRPr lang="tr-TR" sz="2400" b="1" u="sng" dirty="0" smtClean="0">
              <a:solidFill>
                <a:schemeClr val="tx2"/>
              </a:solidFill>
            </a:endParaRPr>
          </a:p>
          <a:p>
            <a:pPr eaLnBrk="1" hangingPunct="1">
              <a:buFont typeface="Wingdings" pitchFamily="2" charset="2"/>
              <a:buNone/>
            </a:pPr>
            <a:r>
              <a:rPr lang="tr-TR" sz="2400" b="1" dirty="0" smtClean="0">
                <a:solidFill>
                  <a:schemeClr val="tx2"/>
                </a:solidFill>
              </a:rPr>
              <a:t>	</a:t>
            </a:r>
          </a:p>
          <a:p>
            <a:pPr eaLnBrk="1" hangingPunct="1">
              <a:buFont typeface="Wingdings" pitchFamily="2" charset="2"/>
              <a:buNone/>
            </a:pPr>
            <a:r>
              <a:rPr lang="tr-TR" sz="2400" b="1" dirty="0" smtClean="0">
                <a:solidFill>
                  <a:schemeClr val="tx2"/>
                </a:solidFill>
              </a:rPr>
              <a:t>	</a:t>
            </a:r>
            <a:r>
              <a:rPr lang="tr-TR" sz="2400" b="1" dirty="0" smtClean="0">
                <a:solidFill>
                  <a:schemeClr val="tx2"/>
                </a:solidFill>
                <a:cs typeface="Times New Roman" pitchFamily="18" charset="0"/>
              </a:rPr>
              <a:t>Bireyin motivasyonu, bekleyişi tarafından etkilenir, ancak bu bekleyişin ortaya çıkaracağı yüksek  çabanın yüksek bir başarımla sonuçlanabilmesi için, bireyin </a:t>
            </a:r>
            <a:r>
              <a:rPr lang="tr-TR" sz="2400" b="1" u="sng" dirty="0" smtClean="0">
                <a:solidFill>
                  <a:schemeClr val="tx2"/>
                </a:solidFill>
                <a:cs typeface="Times New Roman" pitchFamily="18" charset="0"/>
              </a:rPr>
              <a:t>gerekli yetenek ve bilgiye sahip olması ve uygun bir rol anlayışı taşıması gerekir.</a:t>
            </a:r>
            <a:r>
              <a:rPr lang="tr-TR" b="1" u="sng" dirty="0" smtClean="0">
                <a:solidFill>
                  <a:schemeClr val="tx2"/>
                </a:solidFill>
              </a:rPr>
              <a:t> </a:t>
            </a:r>
          </a:p>
        </p:txBody>
      </p:sp>
      <p:sp>
        <p:nvSpPr>
          <p:cNvPr id="25604" name="3 Slayt Numarası Yer Tutucusu"/>
          <p:cNvSpPr>
            <a:spLocks noGrp="1"/>
          </p:cNvSpPr>
          <p:nvPr>
            <p:ph type="sldNum" sz="quarter" idx="12"/>
          </p:nvPr>
        </p:nvSpPr>
        <p:spPr>
          <a:noFill/>
        </p:spPr>
        <p:txBody>
          <a:bodyPr/>
          <a:lstStyle/>
          <a:p>
            <a:fld id="{65DBA786-E456-4842-8701-558E30EE9FB8}" type="slidenum">
              <a:rPr lang="tr-TR" smtClean="0"/>
              <a:pPr/>
              <a:t>18</a:t>
            </a:fld>
            <a:endParaRPr lang="tr-TR" sz="1400" smtClean="0"/>
          </a:p>
        </p:txBody>
      </p:sp>
      <p:sp>
        <p:nvSpPr>
          <p:cNvPr id="25605"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75312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slide(fromBottom)">
                                      <p:cBhvr>
                                        <p:cTn id="7" dur="500"/>
                                        <p:tgtEl>
                                          <p:spTgt spid="47106"/>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47107">
                                            <p:txEl>
                                              <p:pRg st="0" end="0"/>
                                            </p:txEl>
                                          </p:spTgt>
                                        </p:tgtEl>
                                        <p:attrNameLst>
                                          <p:attrName>style.visibility</p:attrName>
                                        </p:attrNameLst>
                                      </p:cBhvr>
                                      <p:to>
                                        <p:strVal val="visible"/>
                                      </p:to>
                                    </p:set>
                                    <p:animEffect transition="in" filter="slide(fromTop)">
                                      <p:cBhvr>
                                        <p:cTn id="11" dur="500"/>
                                        <p:tgtEl>
                                          <p:spTgt spid="47107">
                                            <p:txEl>
                                              <p:pRg st="0" end="0"/>
                                            </p:txEl>
                                          </p:spTgt>
                                        </p:tgtEl>
                                      </p:cBhvr>
                                    </p:animEffect>
                                  </p:childTnLst>
                                </p:cTn>
                              </p:par>
                            </p:childTnLst>
                          </p:cTn>
                        </p:par>
                        <p:par>
                          <p:cTn id="12" fill="hold">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47107">
                                            <p:txEl>
                                              <p:pRg st="1" end="1"/>
                                            </p:txEl>
                                          </p:spTgt>
                                        </p:tgtEl>
                                        <p:attrNameLst>
                                          <p:attrName>style.visibility</p:attrName>
                                        </p:attrNameLst>
                                      </p:cBhvr>
                                      <p:to>
                                        <p:strVal val="visible"/>
                                      </p:to>
                                    </p:set>
                                    <p:animEffect transition="in" filter="slide(fromTop)">
                                      <p:cBhvr>
                                        <p:cTn id="15" dur="500"/>
                                        <p:tgtEl>
                                          <p:spTgt spid="47107">
                                            <p:txEl>
                                              <p:pRg st="1" end="1"/>
                                            </p:txEl>
                                          </p:spTgt>
                                        </p:tgtEl>
                                      </p:cBhvr>
                                    </p:animEffect>
                                  </p:childTnLst>
                                </p:cTn>
                              </p:par>
                            </p:childTnLst>
                          </p:cTn>
                        </p:par>
                        <p:par>
                          <p:cTn id="16" fill="hold">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Effect transition="in" filter="slide(fromTop)">
                                      <p:cBhvr>
                                        <p:cTn id="19" dur="500"/>
                                        <p:tgtEl>
                                          <p:spTgt spid="47107">
                                            <p:txEl>
                                              <p:pRg st="2" end="2"/>
                                            </p:txEl>
                                          </p:spTgt>
                                        </p:tgtEl>
                                      </p:cBhvr>
                                    </p:animEffect>
                                  </p:childTnLst>
                                </p:cTn>
                              </p:par>
                            </p:childTnLst>
                          </p:cTn>
                        </p:par>
                        <p:par>
                          <p:cTn id="20" fill="hold">
                            <p:stCondLst>
                              <p:cond delay="2000"/>
                            </p:stCondLst>
                            <p:childTnLst>
                              <p:par>
                                <p:cTn id="21" presetID="12" presetClass="entr" presetSubtype="1" fill="hold" grpId="0" nodeType="afterEffect">
                                  <p:stCondLst>
                                    <p:cond delay="0"/>
                                  </p:stCondLst>
                                  <p:childTnLst>
                                    <p:set>
                                      <p:cBhvr>
                                        <p:cTn id="22" dur="1" fill="hold">
                                          <p:stCondLst>
                                            <p:cond delay="0"/>
                                          </p:stCondLst>
                                        </p:cTn>
                                        <p:tgtEl>
                                          <p:spTgt spid="47107">
                                            <p:txEl>
                                              <p:pRg st="3" end="3"/>
                                            </p:txEl>
                                          </p:spTgt>
                                        </p:tgtEl>
                                        <p:attrNameLst>
                                          <p:attrName>style.visibility</p:attrName>
                                        </p:attrNameLst>
                                      </p:cBhvr>
                                      <p:to>
                                        <p:strVal val="visible"/>
                                      </p:to>
                                    </p:set>
                                    <p:animEffect transition="in" filter="slide(fromTop)">
                                      <p:cBhvr>
                                        <p:cTn id="23"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p:txBody>
          <a:bodyPr/>
          <a:lstStyle/>
          <a:p>
            <a:pPr eaLnBrk="1" hangingPunct="1">
              <a:buFont typeface="Wingdings" pitchFamily="2" charset="2"/>
              <a:buNone/>
            </a:pPr>
            <a:r>
              <a:rPr lang="tr-TR" sz="2800" smtClean="0">
                <a:solidFill>
                  <a:srgbClr val="000000"/>
                </a:solidFill>
              </a:rPr>
              <a:t>	</a:t>
            </a:r>
            <a:r>
              <a:rPr lang="tr-TR" sz="2800" b="1" smtClean="0">
                <a:solidFill>
                  <a:schemeClr val="tx2"/>
                </a:solidFill>
                <a:cs typeface="Times New Roman" pitchFamily="18" charset="0"/>
              </a:rPr>
              <a:t>Porter ve Lawler’in bu kuramında, işgörenin güdülenmesine bir çok değişkenin etkide bulunduğu savunulmaktadır. </a:t>
            </a:r>
            <a:endParaRPr lang="tr-TR" sz="2800" b="1" smtClean="0">
              <a:solidFill>
                <a:schemeClr val="tx2"/>
              </a:solidFill>
            </a:endParaRPr>
          </a:p>
          <a:p>
            <a:pPr eaLnBrk="1" hangingPunct="1">
              <a:buFont typeface="Wingdings" pitchFamily="2" charset="2"/>
              <a:buNone/>
            </a:pPr>
            <a:r>
              <a:rPr lang="tr-TR" sz="2800" b="1" smtClean="0">
                <a:solidFill>
                  <a:schemeClr val="tx2"/>
                </a:solidFill>
              </a:rPr>
              <a:t>	</a:t>
            </a:r>
          </a:p>
          <a:p>
            <a:pPr eaLnBrk="1" hangingPunct="1">
              <a:buFont typeface="Wingdings" pitchFamily="2" charset="2"/>
              <a:buNone/>
            </a:pPr>
            <a:r>
              <a:rPr lang="tr-TR" sz="2800" b="1" smtClean="0">
                <a:solidFill>
                  <a:schemeClr val="tx2"/>
                </a:solidFill>
              </a:rPr>
              <a:t>	</a:t>
            </a:r>
            <a:r>
              <a:rPr lang="tr-TR" sz="2800" b="1" smtClean="0">
                <a:solidFill>
                  <a:schemeClr val="tx2"/>
                </a:solidFill>
                <a:cs typeface="Times New Roman" pitchFamily="18" charset="0"/>
              </a:rPr>
              <a:t>Birbirleriyle ilişkili değişkenler şunlardır: Ödülün değerliliği, çaba-ödül olasılığı, çaba, bireysel yetenek ve yeterlilikler, rol algılamaları, iş başarısı, ödüller ve algılanan ücret eşitliği ile duyulan doyumdur.</a:t>
            </a:r>
            <a:r>
              <a:rPr lang="tr-TR" sz="2800" b="1" smtClean="0">
                <a:solidFill>
                  <a:schemeClr val="tx2"/>
                </a:solidFill>
              </a:rPr>
              <a:t> </a:t>
            </a:r>
          </a:p>
        </p:txBody>
      </p:sp>
      <p:sp>
        <p:nvSpPr>
          <p:cNvPr id="26627" name="3 Slayt Numarası Yer Tutucusu"/>
          <p:cNvSpPr>
            <a:spLocks noGrp="1"/>
          </p:cNvSpPr>
          <p:nvPr>
            <p:ph type="sldNum" sz="quarter" idx="12"/>
          </p:nvPr>
        </p:nvSpPr>
        <p:spPr>
          <a:noFill/>
        </p:spPr>
        <p:txBody>
          <a:bodyPr/>
          <a:lstStyle/>
          <a:p>
            <a:fld id="{D438FF04-21B2-4A73-9622-A9D9ECDCDC52}" type="slidenum">
              <a:rPr lang="tr-TR" smtClean="0"/>
              <a:pPr/>
              <a:t>19</a:t>
            </a:fld>
            <a:endParaRPr lang="tr-TR" sz="1400" smtClean="0"/>
          </a:p>
        </p:txBody>
      </p:sp>
      <p:sp>
        <p:nvSpPr>
          <p:cNvPr id="26628"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36719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8131"/>
                                        </p:tgtEl>
                                        <p:attrNameLst>
                                          <p:attrName>style.visibility</p:attrName>
                                        </p:attrNameLst>
                                      </p:cBhvr>
                                      <p:to>
                                        <p:strVal val="visible"/>
                                      </p:to>
                                    </p:set>
                                    <p:animEffect transition="in" filter="strips(downLeft)">
                                      <p:cBhvr>
                                        <p:cTn id="7" dur="500"/>
                                        <p:tgtEl>
                                          <p:spTgt spid="4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eaLnBrk="1" hangingPunct="1">
              <a:buFont typeface="Wingdings" pitchFamily="2" charset="2"/>
              <a:buNone/>
            </a:pPr>
            <a:endParaRPr lang="tr-TR" sz="2800" b="1" dirty="0" smtClean="0">
              <a:solidFill>
                <a:schemeClr val="tx2"/>
              </a:solidFill>
            </a:endParaRPr>
          </a:p>
          <a:p>
            <a:pPr eaLnBrk="1" hangingPunct="1">
              <a:buFont typeface="Wingdings" pitchFamily="2" charset="2"/>
              <a:buNone/>
            </a:pPr>
            <a:r>
              <a:rPr lang="tr-TR" sz="2800" u="sng" dirty="0" smtClean="0">
                <a:cs typeface="Times New Roman" pitchFamily="18" charset="0"/>
              </a:rPr>
              <a:t>Motivasyon;</a:t>
            </a:r>
            <a:r>
              <a:rPr lang="tr-TR" sz="2800" dirty="0" smtClean="0">
                <a:cs typeface="Times New Roman" pitchFamily="18" charset="0"/>
              </a:rPr>
              <a:t> bir işi başarmak için</a:t>
            </a:r>
            <a:r>
              <a:rPr lang="tr-TR" sz="2800" dirty="0" smtClean="0"/>
              <a:t> </a:t>
            </a:r>
            <a:r>
              <a:rPr lang="tr-TR" sz="2800" dirty="0" smtClean="0">
                <a:cs typeface="Times New Roman" pitchFamily="18" charset="0"/>
              </a:rPr>
              <a:t>gerekli olan isteği o işi yapacak kişilerde oluşturmak ve şiddetlendirmek demektir.</a:t>
            </a:r>
            <a:r>
              <a:rPr lang="tr-TR" sz="2800" dirty="0" smtClean="0"/>
              <a:t> </a:t>
            </a:r>
          </a:p>
          <a:p>
            <a:pPr eaLnBrk="1" hangingPunct="1">
              <a:buFont typeface="Wingdings" pitchFamily="2" charset="2"/>
              <a:buNone/>
            </a:pPr>
            <a:endParaRPr lang="en-US" sz="2800" b="1" dirty="0" smtClean="0">
              <a:solidFill>
                <a:schemeClr val="tx2"/>
              </a:solidFill>
              <a:cs typeface="Times New Roman" pitchFamily="18" charset="0"/>
            </a:endParaRPr>
          </a:p>
          <a:p>
            <a:pPr eaLnBrk="1" hangingPunct="1">
              <a:buFont typeface="Wingdings" pitchFamily="2" charset="2"/>
              <a:buNone/>
            </a:pPr>
            <a:endParaRPr lang="tr-TR" sz="2800" b="1" dirty="0" smtClean="0">
              <a:solidFill>
                <a:schemeClr val="tx2"/>
              </a:solidFill>
            </a:endParaRPr>
          </a:p>
        </p:txBody>
      </p:sp>
      <p:sp>
        <p:nvSpPr>
          <p:cNvPr id="5123" name="3 Slayt Numarası Yer Tutucusu"/>
          <p:cNvSpPr>
            <a:spLocks noGrp="1"/>
          </p:cNvSpPr>
          <p:nvPr>
            <p:ph type="sldNum" sz="quarter" idx="12"/>
          </p:nvPr>
        </p:nvSpPr>
        <p:spPr>
          <a:noFill/>
        </p:spPr>
        <p:txBody>
          <a:bodyPr/>
          <a:lstStyle/>
          <a:p>
            <a:fld id="{9918383C-6795-4F38-82B4-1DFC287695EF}" type="slidenum">
              <a:rPr lang="tr-TR" smtClean="0"/>
              <a:pPr/>
              <a:t>2</a:t>
            </a:fld>
            <a:endParaRPr lang="tr-TR" sz="1400" smtClean="0"/>
          </a:p>
        </p:txBody>
      </p:sp>
      <p:sp>
        <p:nvSpPr>
          <p:cNvPr id="5124"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96813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barn(inVertical)">
                                      <p:cBhvr>
                                        <p:cTn id="7"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1484313"/>
            <a:ext cx="7772400" cy="381000"/>
          </a:xfrm>
        </p:spPr>
        <p:txBody>
          <a:bodyPr>
            <a:normAutofit fontScale="90000"/>
          </a:bodyPr>
          <a:lstStyle/>
          <a:p>
            <a:pPr eaLnBrk="1" hangingPunct="1"/>
            <a:r>
              <a:rPr lang="en-US" sz="3200" b="1" smtClean="0">
                <a:solidFill>
                  <a:srgbClr val="000000"/>
                </a:solidFill>
                <a:cs typeface="Times New Roman" pitchFamily="18" charset="0"/>
              </a:rPr>
              <a:t>2. </a:t>
            </a:r>
            <a:r>
              <a:rPr lang="tr-TR" sz="3200" b="1" smtClean="0">
                <a:solidFill>
                  <a:srgbClr val="000000"/>
                </a:solidFill>
                <a:cs typeface="Times New Roman" pitchFamily="18" charset="0"/>
              </a:rPr>
              <a:t>Adams’ın Ödül Adaleti ve Eşitliği Teorisi</a:t>
            </a:r>
            <a:endParaRPr lang="tr-TR" sz="3200" smtClean="0"/>
          </a:p>
        </p:txBody>
      </p:sp>
      <p:sp>
        <p:nvSpPr>
          <p:cNvPr id="49155" name="Rectangle 3"/>
          <p:cNvSpPr>
            <a:spLocks noGrp="1" noChangeArrowheads="1"/>
          </p:cNvSpPr>
          <p:nvPr>
            <p:ph type="body" idx="1"/>
          </p:nvPr>
        </p:nvSpPr>
        <p:spPr>
          <a:xfrm>
            <a:off x="838200" y="1828800"/>
            <a:ext cx="7772400" cy="4876800"/>
          </a:xfrm>
        </p:spPr>
        <p:txBody>
          <a:bodyPr/>
          <a:lstStyle/>
          <a:p>
            <a:pPr algn="just" eaLnBrk="1" hangingPunct="1">
              <a:buFont typeface="Wingdings" pitchFamily="2" charset="2"/>
              <a:buNone/>
            </a:pPr>
            <a:r>
              <a:rPr lang="tr-TR" smtClean="0">
                <a:solidFill>
                  <a:srgbClr val="000000"/>
                </a:solidFill>
              </a:rPr>
              <a:t>	</a:t>
            </a:r>
          </a:p>
          <a:p>
            <a:pPr algn="just" eaLnBrk="1" hangingPunct="1">
              <a:buFont typeface="Wingdings" pitchFamily="2" charset="2"/>
              <a:buNone/>
            </a:pPr>
            <a:r>
              <a:rPr lang="tr-TR" smtClean="0">
                <a:solidFill>
                  <a:srgbClr val="000000"/>
                </a:solidFill>
              </a:rPr>
              <a:t>    </a:t>
            </a:r>
            <a:r>
              <a:rPr lang="tr-TR" smtClean="0">
                <a:solidFill>
                  <a:schemeClr val="tx2"/>
                </a:solidFill>
                <a:cs typeface="Times New Roman" pitchFamily="18" charset="0"/>
              </a:rPr>
              <a:t>Düşünür incelemelerinde bireylerin kendilerine verilen ödüllerle başkalarına verilen ödülleri daima karşılaştırdıkları ve kendilerine uygun görülen ödüllerin benzer başarıyı gösteren kimselerle ne oranda eşit olduğunu</a:t>
            </a:r>
            <a:r>
              <a:rPr lang="tr-TR" smtClean="0">
                <a:solidFill>
                  <a:schemeClr val="tx2"/>
                </a:solidFill>
              </a:rPr>
              <a:t> </a:t>
            </a:r>
            <a:r>
              <a:rPr lang="tr-TR" smtClean="0">
                <a:solidFill>
                  <a:schemeClr val="tx2"/>
                </a:solidFill>
                <a:cs typeface="Times New Roman" pitchFamily="18" charset="0"/>
              </a:rPr>
              <a:t>saptamaya çalıştıklarını belirlemiştir.</a:t>
            </a:r>
            <a:r>
              <a:rPr lang="tr-TR" smtClean="0">
                <a:solidFill>
                  <a:srgbClr val="000000"/>
                </a:solidFill>
                <a:cs typeface="Times New Roman" pitchFamily="18" charset="0"/>
              </a:rPr>
              <a:t> </a:t>
            </a:r>
            <a:endParaRPr lang="tr-TR" smtClean="0">
              <a:solidFill>
                <a:srgbClr val="000000"/>
              </a:solidFill>
            </a:endParaRPr>
          </a:p>
          <a:p>
            <a:pPr algn="just" eaLnBrk="1" hangingPunct="1">
              <a:buFont typeface="Wingdings" pitchFamily="2" charset="2"/>
              <a:buNone/>
            </a:pPr>
            <a:r>
              <a:rPr lang="tr-TR" smtClean="0">
                <a:solidFill>
                  <a:srgbClr val="000000"/>
                </a:solidFill>
              </a:rPr>
              <a:t>	</a:t>
            </a:r>
            <a:endParaRPr lang="tr-TR" b="1" smtClean="0">
              <a:solidFill>
                <a:srgbClr val="000000"/>
              </a:solidFill>
            </a:endParaRPr>
          </a:p>
        </p:txBody>
      </p:sp>
      <p:sp>
        <p:nvSpPr>
          <p:cNvPr id="27652" name="3 Slayt Numarası Yer Tutucusu"/>
          <p:cNvSpPr>
            <a:spLocks noGrp="1"/>
          </p:cNvSpPr>
          <p:nvPr>
            <p:ph type="sldNum" sz="quarter" idx="12"/>
          </p:nvPr>
        </p:nvSpPr>
        <p:spPr>
          <a:noFill/>
        </p:spPr>
        <p:txBody>
          <a:bodyPr/>
          <a:lstStyle/>
          <a:p>
            <a:fld id="{15124DF5-8600-4514-8E8F-7AD5AFC93B70}" type="slidenum">
              <a:rPr lang="tr-TR" smtClean="0"/>
              <a:pPr/>
              <a:t>20</a:t>
            </a:fld>
            <a:endParaRPr lang="tr-TR" sz="1400" smtClean="0"/>
          </a:p>
        </p:txBody>
      </p:sp>
      <p:sp>
        <p:nvSpPr>
          <p:cNvPr id="27653"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63932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dissolve">
                                      <p:cBhvr>
                                        <p:cTn id="7" dur="500"/>
                                        <p:tgtEl>
                                          <p:spTgt spid="4915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9155">
                                            <p:txEl>
                                              <p:pRg st="0" end="0"/>
                                            </p:txEl>
                                          </p:spTgt>
                                        </p:tgtEl>
                                        <p:attrNameLst>
                                          <p:attrName>style.visibility</p:attrName>
                                        </p:attrNameLst>
                                      </p:cBhvr>
                                      <p:to>
                                        <p:strVal val="visible"/>
                                      </p:to>
                                    </p:set>
                                    <p:animEffect transition="in" filter="dissolve">
                                      <p:cBhvr>
                                        <p:cTn id="11" dur="500"/>
                                        <p:tgtEl>
                                          <p:spTgt spid="49155">
                                            <p:txEl>
                                              <p:pRg st="0" end="0"/>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9155">
                                            <p:txEl>
                                              <p:pRg st="1" end="1"/>
                                            </p:txEl>
                                          </p:spTgt>
                                        </p:tgtEl>
                                        <p:attrNameLst>
                                          <p:attrName>style.visibility</p:attrName>
                                        </p:attrNameLst>
                                      </p:cBhvr>
                                      <p:to>
                                        <p:strVal val="visible"/>
                                      </p:to>
                                    </p:set>
                                    <p:animEffect transition="in" filter="dissolve">
                                      <p:cBhvr>
                                        <p:cTn id="15" dur="500"/>
                                        <p:tgtEl>
                                          <p:spTgt spid="49155">
                                            <p:txEl>
                                              <p:pRg st="1" end="1"/>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Effect transition="in" filter="dissolve">
                                      <p:cBhvr>
                                        <p:cTn id="19"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914400" y="1700213"/>
            <a:ext cx="7620000" cy="4516437"/>
          </a:xfrm>
        </p:spPr>
        <p:txBody>
          <a:bodyPr/>
          <a:lstStyle/>
          <a:p>
            <a:pPr eaLnBrk="1" hangingPunct="1">
              <a:buFont typeface="Wingdings" pitchFamily="2" charset="2"/>
              <a:buNone/>
            </a:pPr>
            <a:r>
              <a:rPr lang="tr-TR" sz="2800" smtClean="0">
                <a:solidFill>
                  <a:srgbClr val="000000"/>
                </a:solidFill>
                <a:cs typeface="Times New Roman" pitchFamily="18" charset="0"/>
              </a:rPr>
              <a:t>Bireyler ödül adaletini belirlemek için bu iki</a:t>
            </a:r>
            <a:r>
              <a:rPr lang="tr-TR" sz="2800" smtClean="0">
                <a:solidFill>
                  <a:srgbClr val="000000"/>
                </a:solidFill>
              </a:rPr>
              <a:t> </a:t>
            </a:r>
            <a:r>
              <a:rPr lang="tr-TR" sz="2800" smtClean="0">
                <a:solidFill>
                  <a:srgbClr val="000000"/>
                </a:solidFill>
                <a:cs typeface="Times New Roman" pitchFamily="18" charset="0"/>
              </a:rPr>
              <a:t>unsurun </a:t>
            </a:r>
            <a:r>
              <a:rPr lang="tr-TR" sz="2800" smtClean="0">
                <a:solidFill>
                  <a:srgbClr val="000000"/>
                </a:solidFill>
              </a:rPr>
              <a:t> </a:t>
            </a:r>
            <a:r>
              <a:rPr lang="tr-TR" sz="2800" smtClean="0">
                <a:solidFill>
                  <a:srgbClr val="000000"/>
                </a:solidFill>
                <a:cs typeface="Times New Roman" pitchFamily="18" charset="0"/>
              </a:rPr>
              <a:t>birbirleri arasındaki </a:t>
            </a:r>
            <a:r>
              <a:rPr lang="tr-TR" sz="2800" u="sng" smtClean="0">
                <a:solidFill>
                  <a:srgbClr val="000000"/>
                </a:solidFill>
                <a:cs typeface="Times New Roman" pitchFamily="18" charset="0"/>
              </a:rPr>
              <a:t>oranlarını </a:t>
            </a:r>
            <a:r>
              <a:rPr lang="tr-TR" sz="2800" smtClean="0">
                <a:solidFill>
                  <a:srgbClr val="000000"/>
                </a:solidFill>
                <a:cs typeface="Times New Roman" pitchFamily="18" charset="0"/>
              </a:rPr>
              <a:t>karşılaştırmaktadır</a:t>
            </a:r>
            <a:r>
              <a:rPr lang="tr-TR" sz="2800" smtClean="0"/>
              <a:t> </a:t>
            </a:r>
          </a:p>
          <a:p>
            <a:pPr eaLnBrk="1" hangingPunct="1">
              <a:buFont typeface="Wingdings" pitchFamily="2" charset="2"/>
              <a:buNone/>
            </a:pPr>
            <a:r>
              <a:rPr lang="tr-TR" sz="2800" smtClean="0">
                <a:solidFill>
                  <a:srgbClr val="000000"/>
                </a:solidFill>
              </a:rPr>
              <a:t> </a:t>
            </a:r>
          </a:p>
          <a:p>
            <a:pPr eaLnBrk="1" hangingPunct="1">
              <a:buFont typeface="Wingdings" pitchFamily="2" charset="2"/>
              <a:buNone/>
            </a:pPr>
            <a:r>
              <a:rPr lang="tr-TR" sz="2800" u="sng" smtClean="0">
                <a:solidFill>
                  <a:srgbClr val="000000"/>
                </a:solidFill>
                <a:cs typeface="Times New Roman" pitchFamily="18" charset="0"/>
              </a:rPr>
              <a:t>Eşitlik duygusu</a:t>
            </a:r>
            <a:r>
              <a:rPr lang="tr-TR" sz="2800" smtClean="0">
                <a:solidFill>
                  <a:srgbClr val="000000"/>
                </a:solidFill>
                <a:cs typeface="Times New Roman" pitchFamily="18" charset="0"/>
              </a:rPr>
              <a:t>; algılanan çıktı ve girdilerinin eşit </a:t>
            </a:r>
            <a:endParaRPr lang="tr-TR" sz="2800" smtClean="0">
              <a:solidFill>
                <a:srgbClr val="000000"/>
              </a:solidFill>
            </a:endParaRPr>
          </a:p>
          <a:p>
            <a:pPr eaLnBrk="1" hangingPunct="1">
              <a:buFont typeface="Wingdings" pitchFamily="2" charset="2"/>
              <a:buNone/>
            </a:pPr>
            <a:r>
              <a:rPr lang="tr-TR" sz="2800" smtClean="0">
                <a:solidFill>
                  <a:srgbClr val="000000"/>
                </a:solidFill>
                <a:cs typeface="Times New Roman" pitchFamily="18" charset="0"/>
              </a:rPr>
              <a:t>olmasını gerektirmemekte, sadece oranlarının aynı </a:t>
            </a:r>
            <a:endParaRPr lang="tr-TR" sz="2800" smtClean="0">
              <a:solidFill>
                <a:srgbClr val="000000"/>
              </a:solidFill>
            </a:endParaRPr>
          </a:p>
          <a:p>
            <a:pPr eaLnBrk="1" hangingPunct="1">
              <a:buFont typeface="Wingdings" pitchFamily="2" charset="2"/>
              <a:buNone/>
            </a:pPr>
            <a:r>
              <a:rPr lang="tr-TR" sz="2800" smtClean="0">
                <a:solidFill>
                  <a:srgbClr val="000000"/>
                </a:solidFill>
                <a:cs typeface="Times New Roman" pitchFamily="18" charset="0"/>
              </a:rPr>
              <a:t>olmasını ya da eşit olmasını gerektirmektedir.</a:t>
            </a:r>
            <a:r>
              <a:rPr lang="tr-TR" sz="2800" smtClean="0"/>
              <a:t> </a:t>
            </a:r>
          </a:p>
        </p:txBody>
      </p:sp>
      <p:sp>
        <p:nvSpPr>
          <p:cNvPr id="28675" name="2 Slayt Numarası Yer Tutucusu"/>
          <p:cNvSpPr>
            <a:spLocks noGrp="1"/>
          </p:cNvSpPr>
          <p:nvPr>
            <p:ph type="sldNum" sz="quarter" idx="12"/>
          </p:nvPr>
        </p:nvSpPr>
        <p:spPr>
          <a:noFill/>
        </p:spPr>
        <p:txBody>
          <a:bodyPr/>
          <a:lstStyle/>
          <a:p>
            <a:fld id="{67FABAC0-C18C-44CC-8A2A-B2127B47366A}" type="slidenum">
              <a:rPr lang="tr-TR" smtClean="0"/>
              <a:pPr/>
              <a:t>21</a:t>
            </a:fld>
            <a:endParaRPr lang="tr-TR" sz="1400" smtClean="0"/>
          </a:p>
        </p:txBody>
      </p:sp>
      <p:sp>
        <p:nvSpPr>
          <p:cNvPr id="28676" name="3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26698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 calcmode="lin" valueType="num">
                                      <p:cBhvr additive="base">
                                        <p:cTn id="12"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 calcmode="lin" valueType="num">
                                      <p:cBhvr additive="base">
                                        <p:cTn id="17"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 calcmode="lin" valueType="num">
                                      <p:cBhvr additive="base">
                                        <p:cTn id="22"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 calcmode="lin" valueType="num">
                                      <p:cBhvr additive="base">
                                        <p:cTn id="27" dur="500" fill="hold"/>
                                        <p:tgtEl>
                                          <p:spTgt spid="50179">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01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066800" y="838200"/>
            <a:ext cx="7772400" cy="1752600"/>
          </a:xfrm>
        </p:spPr>
        <p:txBody>
          <a:bodyPr>
            <a:normAutofit fontScale="90000"/>
          </a:bodyPr>
          <a:lstStyle/>
          <a:p>
            <a:pPr eaLnBrk="1" hangingPunct="1"/>
            <a:r>
              <a:rPr lang="tr-TR" b="1" smtClean="0">
                <a:solidFill>
                  <a:srgbClr val="000000"/>
                </a:solidFill>
              </a:rPr>
              <a:t/>
            </a:r>
            <a:br>
              <a:rPr lang="tr-TR" b="1" smtClean="0">
                <a:solidFill>
                  <a:srgbClr val="000000"/>
                </a:solidFill>
              </a:rPr>
            </a:br>
            <a:r>
              <a:rPr lang="tr-TR" b="1" smtClean="0">
                <a:solidFill>
                  <a:srgbClr val="000000"/>
                </a:solidFill>
              </a:rPr>
              <a:t/>
            </a:r>
            <a:br>
              <a:rPr lang="tr-TR" b="1" smtClean="0">
                <a:solidFill>
                  <a:srgbClr val="000000"/>
                </a:solidFill>
              </a:rPr>
            </a:br>
            <a:r>
              <a:rPr lang="en-US" b="1" smtClean="0">
                <a:solidFill>
                  <a:srgbClr val="000000"/>
                </a:solidFill>
              </a:rPr>
              <a:t>3. </a:t>
            </a:r>
            <a:r>
              <a:rPr lang="tr-TR" sz="3600" b="1" smtClean="0">
                <a:solidFill>
                  <a:srgbClr val="000000"/>
                </a:solidFill>
                <a:cs typeface="Times New Roman" pitchFamily="18" charset="0"/>
              </a:rPr>
              <a:t>Locke’un Amaç Saptama Teorisi </a:t>
            </a:r>
            <a:r>
              <a:rPr lang="tr-TR" sz="3600" b="1" smtClean="0">
                <a:solidFill>
                  <a:srgbClr val="000000"/>
                </a:solidFill>
              </a:rPr>
              <a:t/>
            </a:r>
            <a:br>
              <a:rPr lang="tr-TR" sz="3600" b="1" smtClean="0">
                <a:solidFill>
                  <a:srgbClr val="000000"/>
                </a:solidFill>
              </a:rPr>
            </a:br>
            <a:r>
              <a:rPr lang="tr-TR" sz="2800" b="1" smtClean="0">
                <a:solidFill>
                  <a:srgbClr val="000000"/>
                </a:solidFill>
                <a:cs typeface="Times New Roman" pitchFamily="18" charset="0"/>
              </a:rPr>
              <a:t>(Goal Setting Theory)</a:t>
            </a:r>
            <a:r>
              <a:rPr lang="tr-TR" smtClean="0"/>
              <a:t> </a:t>
            </a:r>
            <a:br>
              <a:rPr lang="tr-TR" smtClean="0"/>
            </a:br>
            <a:endParaRPr lang="tr-TR" smtClean="0"/>
          </a:p>
        </p:txBody>
      </p:sp>
      <p:sp>
        <p:nvSpPr>
          <p:cNvPr id="51203" name="Rectangle 3"/>
          <p:cNvSpPr>
            <a:spLocks noGrp="1" noChangeArrowheads="1"/>
          </p:cNvSpPr>
          <p:nvPr>
            <p:ph type="body" idx="1"/>
          </p:nvPr>
        </p:nvSpPr>
        <p:spPr>
          <a:xfrm>
            <a:off x="1187450" y="2101850"/>
            <a:ext cx="7696200" cy="4756150"/>
          </a:xfrm>
        </p:spPr>
        <p:txBody>
          <a:bodyPr/>
          <a:lstStyle/>
          <a:p>
            <a:pPr algn="just" eaLnBrk="1" hangingPunct="1"/>
            <a:r>
              <a:rPr lang="tr-TR" sz="2400" smtClean="0">
                <a:solidFill>
                  <a:srgbClr val="000000"/>
                </a:solidFill>
                <a:cs typeface="Times New Roman" pitchFamily="18" charset="0"/>
              </a:rPr>
              <a:t>Amaç kuramına göre, bireylerin belirledikleri </a:t>
            </a:r>
            <a:r>
              <a:rPr lang="tr-TR" sz="2400" u="sng" smtClean="0">
                <a:solidFill>
                  <a:srgbClr val="000000"/>
                </a:solidFill>
                <a:cs typeface="Times New Roman" pitchFamily="18" charset="0"/>
              </a:rPr>
              <a:t>amaçlar </a:t>
            </a:r>
            <a:r>
              <a:rPr lang="tr-TR" sz="2400" smtClean="0">
                <a:solidFill>
                  <a:srgbClr val="000000"/>
                </a:solidFill>
                <a:cs typeface="Times New Roman" pitchFamily="18" charset="0"/>
              </a:rPr>
              <a:t>onların </a:t>
            </a:r>
            <a:r>
              <a:rPr lang="tr-TR" sz="2400" u="sng" smtClean="0">
                <a:solidFill>
                  <a:srgbClr val="000000"/>
                </a:solidFill>
                <a:cs typeface="Times New Roman" pitchFamily="18" charset="0"/>
              </a:rPr>
              <a:t>motivasyon derecesini belirler</a:t>
            </a:r>
            <a:r>
              <a:rPr lang="tr-TR" sz="2400" smtClean="0">
                <a:solidFill>
                  <a:srgbClr val="000000"/>
                </a:solidFill>
                <a:cs typeface="Times New Roman" pitchFamily="18" charset="0"/>
              </a:rPr>
              <a:t>. Buna göre, erişilmesi zor ve yüksek amaç belirleyen birey, elde edilmesi kolay amaç belirleyen bireye oranla daha yüksek başarı gösterecek ve daha fazla motive olacaktır. </a:t>
            </a:r>
            <a:endParaRPr lang="tr-TR" sz="2400" smtClean="0">
              <a:solidFill>
                <a:srgbClr val="000000"/>
              </a:solidFill>
            </a:endParaRPr>
          </a:p>
          <a:p>
            <a:pPr algn="just" eaLnBrk="1" hangingPunct="1"/>
            <a:r>
              <a:rPr lang="tr-TR" sz="2400" smtClean="0">
                <a:solidFill>
                  <a:srgbClr val="000000"/>
                </a:solidFill>
                <a:cs typeface="Times New Roman" pitchFamily="18" charset="0"/>
              </a:rPr>
              <a:t>Kurama göre Amaçların bazı </a:t>
            </a:r>
            <a:r>
              <a:rPr lang="tr-TR" sz="2400" u="sng" smtClean="0">
                <a:solidFill>
                  <a:srgbClr val="000000"/>
                </a:solidFill>
                <a:cs typeface="Times New Roman" pitchFamily="18" charset="0"/>
              </a:rPr>
              <a:t>özellikler</a:t>
            </a:r>
            <a:r>
              <a:rPr lang="tr-TR" sz="2400" smtClean="0">
                <a:solidFill>
                  <a:srgbClr val="000000"/>
                </a:solidFill>
                <a:cs typeface="Times New Roman" pitchFamily="18" charset="0"/>
              </a:rPr>
              <a:t> bulunmaktadır.</a:t>
            </a:r>
            <a:r>
              <a:rPr lang="tr-TR" sz="2400" b="1" smtClean="0">
                <a:solidFill>
                  <a:srgbClr val="000000"/>
                </a:solidFill>
                <a:cs typeface="Times New Roman" pitchFamily="18" charset="0"/>
              </a:rPr>
              <a:t> </a:t>
            </a:r>
          </a:p>
          <a:p>
            <a:pPr eaLnBrk="1" hangingPunct="1">
              <a:buFont typeface="Wingdings" pitchFamily="2" charset="2"/>
              <a:buAutoNum type="arabicPeriod"/>
            </a:pPr>
            <a:r>
              <a:rPr lang="tr-TR" sz="2400" i="1" smtClean="0"/>
              <a:t>Amaçların Belirginliği</a:t>
            </a:r>
            <a:endParaRPr lang="tr-TR" sz="2400" smtClean="0"/>
          </a:p>
          <a:p>
            <a:pPr eaLnBrk="1" hangingPunct="1">
              <a:buFont typeface="Wingdings" pitchFamily="2" charset="2"/>
              <a:buAutoNum type="arabicPeriod"/>
            </a:pPr>
            <a:r>
              <a:rPr lang="tr-TR" sz="2400" i="1" smtClean="0"/>
              <a:t>Amaçların Güçlüğü</a:t>
            </a:r>
            <a:endParaRPr lang="tr-TR" sz="2400" smtClean="0"/>
          </a:p>
          <a:p>
            <a:pPr eaLnBrk="1" hangingPunct="1">
              <a:buFont typeface="Wingdings" pitchFamily="2" charset="2"/>
              <a:buAutoNum type="arabicPeriod"/>
            </a:pPr>
            <a:r>
              <a:rPr lang="tr-TR" sz="2400" i="1" smtClean="0"/>
              <a:t>Amaçların Kabulü</a:t>
            </a:r>
            <a:endParaRPr lang="tr-TR" sz="2400" smtClean="0"/>
          </a:p>
          <a:p>
            <a:pPr eaLnBrk="1" hangingPunct="1">
              <a:buFont typeface="Wingdings" pitchFamily="2" charset="2"/>
              <a:buAutoNum type="arabicPeriod"/>
            </a:pPr>
            <a:r>
              <a:rPr lang="tr-TR" sz="2400" i="1" smtClean="0"/>
              <a:t>Amaçların Saptanmasına Katılma</a:t>
            </a:r>
            <a:endParaRPr lang="tr-TR" sz="2400" smtClean="0"/>
          </a:p>
          <a:p>
            <a:pPr eaLnBrk="1" hangingPunct="1">
              <a:buFont typeface="Wingdings" pitchFamily="2" charset="2"/>
              <a:buAutoNum type="arabicPeriod"/>
            </a:pPr>
            <a:r>
              <a:rPr lang="tr-TR" sz="2400" i="1" smtClean="0"/>
              <a:t>Amaçlara İlişkin Bilgi Verilmesi (geri bildirim</a:t>
            </a:r>
            <a:r>
              <a:rPr lang="en-US" sz="2400" i="1" smtClean="0"/>
              <a:t>)</a:t>
            </a:r>
            <a:endParaRPr lang="tr-TR" sz="2400" i="1" smtClean="0"/>
          </a:p>
        </p:txBody>
      </p:sp>
      <p:sp>
        <p:nvSpPr>
          <p:cNvPr id="29700" name="3 Slayt Numarası Yer Tutucusu"/>
          <p:cNvSpPr>
            <a:spLocks noGrp="1"/>
          </p:cNvSpPr>
          <p:nvPr>
            <p:ph type="sldNum" sz="quarter" idx="12"/>
          </p:nvPr>
        </p:nvSpPr>
        <p:spPr>
          <a:noFill/>
        </p:spPr>
        <p:txBody>
          <a:bodyPr/>
          <a:lstStyle/>
          <a:p>
            <a:fld id="{565C7EC3-72D6-4DCD-B5A8-D09C5E6DA92D}" type="slidenum">
              <a:rPr lang="tr-TR" smtClean="0"/>
              <a:pPr/>
              <a:t>22</a:t>
            </a:fld>
            <a:endParaRPr lang="tr-TR" sz="1400" smtClean="0"/>
          </a:p>
        </p:txBody>
      </p:sp>
      <p:sp>
        <p:nvSpPr>
          <p:cNvPr id="29701"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170089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500" fill="hold"/>
                                        <p:tgtEl>
                                          <p:spTgt spid="51202"/>
                                        </p:tgtEl>
                                        <p:attrNameLst>
                                          <p:attrName>ppt_w</p:attrName>
                                        </p:attrNameLst>
                                      </p:cBhvr>
                                      <p:tavLst>
                                        <p:tav tm="0">
                                          <p:val>
                                            <p:fltVal val="0"/>
                                          </p:val>
                                        </p:tav>
                                        <p:tav tm="100000">
                                          <p:val>
                                            <p:strVal val="#ppt_w"/>
                                          </p:val>
                                        </p:tav>
                                      </p:tavLst>
                                    </p:anim>
                                    <p:anim calcmode="lin" valueType="num">
                                      <p:cBhvr>
                                        <p:cTn id="8" dur="500" fill="hold"/>
                                        <p:tgtEl>
                                          <p:spTgt spid="5120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51203"/>
                                        </p:tgtEl>
                                        <p:attrNameLst>
                                          <p:attrName>style.visibility</p:attrName>
                                        </p:attrNameLst>
                                      </p:cBhvr>
                                      <p:to>
                                        <p:strVal val="visible"/>
                                      </p:to>
                                    </p:set>
                                    <p:anim calcmode="lin" valueType="num">
                                      <p:cBhvr>
                                        <p:cTn id="12" dur="500" fill="hold"/>
                                        <p:tgtEl>
                                          <p:spTgt spid="51203"/>
                                        </p:tgtEl>
                                        <p:attrNameLst>
                                          <p:attrName>ppt_w</p:attrName>
                                        </p:attrNameLst>
                                      </p:cBhvr>
                                      <p:tavLst>
                                        <p:tav tm="0">
                                          <p:val>
                                            <p:fltVal val="0"/>
                                          </p:val>
                                        </p:tav>
                                        <p:tav tm="100000">
                                          <p:val>
                                            <p:strVal val="#ppt_w"/>
                                          </p:val>
                                        </p:tav>
                                      </p:tavLst>
                                    </p:anim>
                                    <p:anim calcmode="lin" valueType="num">
                                      <p:cBhvr>
                                        <p:cTn id="13" dur="500" fill="hold"/>
                                        <p:tgtEl>
                                          <p:spTgt spid="5120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66800" y="838200"/>
            <a:ext cx="7772400" cy="1371600"/>
          </a:xfrm>
        </p:spPr>
        <p:txBody>
          <a:bodyPr>
            <a:normAutofit fontScale="90000"/>
          </a:bodyPr>
          <a:lstStyle/>
          <a:p>
            <a:pPr eaLnBrk="1" hangingPunct="1"/>
            <a:r>
              <a:rPr lang="en-US" b="1" smtClean="0">
                <a:solidFill>
                  <a:srgbClr val="000000"/>
                </a:solidFill>
                <a:cs typeface="Times New Roman" pitchFamily="18" charset="0"/>
              </a:rPr>
              <a:t>4. </a:t>
            </a:r>
            <a:r>
              <a:rPr lang="tr-TR" b="1" smtClean="0">
                <a:solidFill>
                  <a:srgbClr val="000000"/>
                </a:solidFill>
                <a:cs typeface="Times New Roman" pitchFamily="18" charset="0"/>
              </a:rPr>
              <a:t>Davranış Düzeltimi (Reinforcement) Teorisi</a:t>
            </a:r>
            <a:r>
              <a:rPr lang="tr-TR" smtClean="0"/>
              <a:t> </a:t>
            </a:r>
          </a:p>
        </p:txBody>
      </p:sp>
      <p:sp>
        <p:nvSpPr>
          <p:cNvPr id="52227" name="Rectangle 3"/>
          <p:cNvSpPr>
            <a:spLocks noGrp="1" noChangeArrowheads="1"/>
          </p:cNvSpPr>
          <p:nvPr>
            <p:ph type="body" idx="1"/>
          </p:nvPr>
        </p:nvSpPr>
        <p:spPr>
          <a:xfrm>
            <a:off x="1066800" y="2362200"/>
            <a:ext cx="7772400" cy="3854450"/>
          </a:xfrm>
        </p:spPr>
        <p:txBody>
          <a:bodyPr/>
          <a:lstStyle/>
          <a:p>
            <a:pPr eaLnBrk="1" hangingPunct="1">
              <a:buFont typeface="Wingdings" pitchFamily="2" charset="2"/>
              <a:buNone/>
            </a:pPr>
            <a:r>
              <a:rPr lang="tr-TR" smtClean="0">
                <a:solidFill>
                  <a:srgbClr val="000000"/>
                </a:solidFill>
              </a:rPr>
              <a:t>	</a:t>
            </a:r>
            <a:r>
              <a:rPr lang="tr-TR" smtClean="0">
                <a:solidFill>
                  <a:srgbClr val="000000"/>
                </a:solidFill>
                <a:cs typeface="Times New Roman" pitchFamily="18" charset="0"/>
              </a:rPr>
              <a:t>Harward psikologlarından  B. F. Skinner tarafından ortaya atılan davranış </a:t>
            </a:r>
            <a:r>
              <a:rPr lang="tr-TR" u="sng" smtClean="0">
                <a:solidFill>
                  <a:srgbClr val="000000"/>
                </a:solidFill>
                <a:cs typeface="Times New Roman" pitchFamily="18" charset="0"/>
              </a:rPr>
              <a:t>şartlandırma teorisi</a:t>
            </a:r>
            <a:r>
              <a:rPr lang="tr-TR" smtClean="0">
                <a:solidFill>
                  <a:srgbClr val="000000"/>
                </a:solidFill>
              </a:rPr>
              <a:t>;</a:t>
            </a:r>
            <a:r>
              <a:rPr lang="tr-TR" smtClean="0">
                <a:solidFill>
                  <a:srgbClr val="000000"/>
                </a:solidFill>
                <a:cs typeface="Times New Roman" pitchFamily="18" charset="0"/>
              </a:rPr>
              <a:t> insanların doğuştan itibaren belirli yönlerde şartlandırıldıklarını ve davranışlara bu şartlandırmalardan yararlanarak yön verilebileceğini ifade etmektedir. </a:t>
            </a:r>
          </a:p>
        </p:txBody>
      </p:sp>
      <p:sp>
        <p:nvSpPr>
          <p:cNvPr id="30724" name="3 Slayt Numarası Yer Tutucusu"/>
          <p:cNvSpPr>
            <a:spLocks noGrp="1"/>
          </p:cNvSpPr>
          <p:nvPr>
            <p:ph type="sldNum" sz="quarter" idx="12"/>
          </p:nvPr>
        </p:nvSpPr>
        <p:spPr>
          <a:noFill/>
        </p:spPr>
        <p:txBody>
          <a:bodyPr/>
          <a:lstStyle/>
          <a:p>
            <a:fld id="{E2D29251-C688-47ED-A559-91F4511FC52C}" type="slidenum">
              <a:rPr lang="tr-TR" smtClean="0"/>
              <a:pPr/>
              <a:t>23</a:t>
            </a:fld>
            <a:endParaRPr lang="tr-TR" sz="1400" smtClean="0"/>
          </a:p>
        </p:txBody>
      </p:sp>
      <p:sp>
        <p:nvSpPr>
          <p:cNvPr id="30725"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189645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dissolve">
                                      <p:cBhvr>
                                        <p:cTn id="7" dur="500"/>
                                        <p:tgtEl>
                                          <p:spTgt spid="5222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dissolve">
                                      <p:cBhvr>
                                        <p:cTn id="11"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066800" y="1524000"/>
            <a:ext cx="7772400" cy="5000625"/>
          </a:xfrm>
        </p:spPr>
        <p:txBody>
          <a:bodyPr/>
          <a:lstStyle/>
          <a:p>
            <a:pPr eaLnBrk="1" hangingPunct="1">
              <a:lnSpc>
                <a:spcPct val="90000"/>
              </a:lnSpc>
              <a:buFont typeface="Wingdings" pitchFamily="2" charset="2"/>
              <a:buNone/>
            </a:pPr>
            <a:r>
              <a:rPr lang="tr-TR" sz="2800" b="1" smtClean="0">
                <a:solidFill>
                  <a:srgbClr val="000000"/>
                </a:solidFill>
                <a:cs typeface="Times New Roman" pitchFamily="18" charset="0"/>
              </a:rPr>
              <a:t>Sonuçsal koşullanma kavramı Edward L. Thorndike tarafından geliştirilen “etki kanunu” ile açıklanabilir. </a:t>
            </a:r>
            <a:endParaRPr lang="en-US" sz="2800" b="1" smtClean="0">
              <a:solidFill>
                <a:srgbClr val="000000"/>
              </a:solidFill>
            </a:endParaRPr>
          </a:p>
          <a:p>
            <a:pPr eaLnBrk="1" hangingPunct="1">
              <a:lnSpc>
                <a:spcPct val="90000"/>
              </a:lnSpc>
              <a:buFont typeface="Wingdings" pitchFamily="2" charset="2"/>
              <a:buNone/>
            </a:pPr>
            <a:r>
              <a:rPr lang="tr-TR" sz="2800" b="1" smtClean="0">
                <a:solidFill>
                  <a:srgbClr val="000000"/>
                </a:solidFill>
                <a:cs typeface="Times New Roman" pitchFamily="18" charset="0"/>
              </a:rPr>
              <a:t>“Etki kanuna göre, kişi kendisine haz verecek davranışları tekrarlar, fakat acı verecek davranışlardan kaçınır</a:t>
            </a:r>
            <a:r>
              <a:rPr lang="en-US" sz="2800" b="1" smtClean="0">
                <a:solidFill>
                  <a:srgbClr val="000000"/>
                </a:solidFill>
                <a:cs typeface="Times New Roman" pitchFamily="18" charset="0"/>
              </a:rPr>
              <a:t>.</a:t>
            </a:r>
            <a:r>
              <a:rPr lang="tr-TR" sz="2800" b="1" smtClean="0">
                <a:solidFill>
                  <a:srgbClr val="000000"/>
                </a:solidFill>
                <a:cs typeface="Times New Roman" pitchFamily="18" charset="0"/>
              </a:rPr>
              <a:t>” </a:t>
            </a:r>
            <a:endParaRPr lang="tr-TR" sz="2800" b="1" smtClean="0">
              <a:solidFill>
                <a:srgbClr val="000000"/>
              </a:solidFill>
            </a:endParaRPr>
          </a:p>
          <a:p>
            <a:pPr eaLnBrk="1" hangingPunct="1">
              <a:lnSpc>
                <a:spcPct val="90000"/>
              </a:lnSpc>
              <a:buFont typeface="Wingdings" pitchFamily="2" charset="2"/>
              <a:buNone/>
            </a:pPr>
            <a:r>
              <a:rPr lang="tr-TR" sz="2800" b="1" u="sng" smtClean="0">
                <a:solidFill>
                  <a:srgbClr val="000000"/>
                </a:solidFill>
              </a:rPr>
              <a:t>Araçları;</a:t>
            </a:r>
          </a:p>
          <a:p>
            <a:pPr eaLnBrk="1" hangingPunct="1">
              <a:lnSpc>
                <a:spcPct val="90000"/>
              </a:lnSpc>
            </a:pPr>
            <a:r>
              <a:rPr lang="tr-TR" sz="2800" b="1" smtClean="0">
                <a:solidFill>
                  <a:srgbClr val="000000"/>
                </a:solidFill>
              </a:rPr>
              <a:t>Olumlu pekiştirme</a:t>
            </a:r>
          </a:p>
          <a:p>
            <a:pPr eaLnBrk="1" hangingPunct="1">
              <a:lnSpc>
                <a:spcPct val="90000"/>
              </a:lnSpc>
            </a:pPr>
            <a:r>
              <a:rPr lang="tr-TR" sz="2800" b="1" smtClean="0">
                <a:solidFill>
                  <a:srgbClr val="000000"/>
                </a:solidFill>
              </a:rPr>
              <a:t>Olumsuz Pekiştirme</a:t>
            </a:r>
          </a:p>
          <a:p>
            <a:pPr eaLnBrk="1" hangingPunct="1">
              <a:lnSpc>
                <a:spcPct val="90000"/>
              </a:lnSpc>
            </a:pPr>
            <a:r>
              <a:rPr lang="tr-TR" sz="2800" b="1" smtClean="0">
                <a:solidFill>
                  <a:srgbClr val="000000"/>
                </a:solidFill>
              </a:rPr>
              <a:t>Son Verme</a:t>
            </a:r>
          </a:p>
          <a:p>
            <a:pPr eaLnBrk="1" hangingPunct="1">
              <a:lnSpc>
                <a:spcPct val="90000"/>
              </a:lnSpc>
            </a:pPr>
            <a:r>
              <a:rPr lang="tr-TR" sz="2800" b="1" smtClean="0">
                <a:solidFill>
                  <a:srgbClr val="000000"/>
                </a:solidFill>
                <a:cs typeface="Times New Roman" pitchFamily="18" charset="0"/>
              </a:rPr>
              <a:t>Cezalandırma</a:t>
            </a:r>
            <a:r>
              <a:rPr lang="tr-TR" sz="2800" b="1" smtClean="0">
                <a:solidFill>
                  <a:srgbClr val="000000"/>
                </a:solidFill>
              </a:rPr>
              <a:t> </a:t>
            </a:r>
          </a:p>
        </p:txBody>
      </p:sp>
      <p:sp>
        <p:nvSpPr>
          <p:cNvPr id="31747" name="4 Slayt Numarası Yer Tutucusu"/>
          <p:cNvSpPr>
            <a:spLocks noGrp="1"/>
          </p:cNvSpPr>
          <p:nvPr>
            <p:ph type="sldNum" sz="quarter" idx="12"/>
          </p:nvPr>
        </p:nvSpPr>
        <p:spPr>
          <a:noFill/>
        </p:spPr>
        <p:txBody>
          <a:bodyPr/>
          <a:lstStyle/>
          <a:p>
            <a:fld id="{9BCDD3F9-8BC9-4352-A4DF-037D924C9451}" type="slidenum">
              <a:rPr lang="tr-TR" smtClean="0"/>
              <a:pPr/>
              <a:t>24</a:t>
            </a:fld>
            <a:endParaRPr lang="tr-TR" sz="1400" smtClean="0"/>
          </a:p>
        </p:txBody>
      </p:sp>
      <p:sp>
        <p:nvSpPr>
          <p:cNvPr id="31748" name="5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72114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p:cTn id="7" dur="500" fill="hold"/>
                                        <p:tgtEl>
                                          <p:spTgt spid="583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8371">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 calcmode="lin" valueType="num">
                                      <p:cBhvr>
                                        <p:cTn id="12" dur="500" fill="hold"/>
                                        <p:tgtEl>
                                          <p:spTgt spid="5837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8371">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 calcmode="lin" valueType="num">
                                      <p:cBhvr>
                                        <p:cTn id="17" dur="500" fill="hold"/>
                                        <p:tgtEl>
                                          <p:spTgt spid="5837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8371">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 calcmode="lin" valueType="num">
                                      <p:cBhvr>
                                        <p:cTn id="22" dur="500" fill="hold"/>
                                        <p:tgtEl>
                                          <p:spTgt spid="58371">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8371">
                                            <p:txEl>
                                              <p:pRg st="3" end="3"/>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 calcmode="lin" valueType="num">
                                      <p:cBhvr>
                                        <p:cTn id="27" dur="500" fill="hold"/>
                                        <p:tgtEl>
                                          <p:spTgt spid="58371">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58371">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58371">
                                            <p:txEl>
                                              <p:pRg st="5" end="5"/>
                                            </p:txEl>
                                          </p:spTgt>
                                        </p:tgtEl>
                                        <p:attrNameLst>
                                          <p:attrName>style.visibility</p:attrName>
                                        </p:attrNameLst>
                                      </p:cBhvr>
                                      <p:to>
                                        <p:strVal val="visible"/>
                                      </p:to>
                                    </p:set>
                                    <p:anim calcmode="lin" valueType="num">
                                      <p:cBhvr>
                                        <p:cTn id="32" dur="500" fill="hold"/>
                                        <p:tgtEl>
                                          <p:spTgt spid="58371">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58371">
                                            <p:txEl>
                                              <p:pRg st="5" end="5"/>
                                            </p:txEl>
                                          </p:spTgt>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58371">
                                            <p:txEl>
                                              <p:pRg st="6" end="6"/>
                                            </p:txEl>
                                          </p:spTgt>
                                        </p:tgtEl>
                                        <p:attrNameLst>
                                          <p:attrName>style.visibility</p:attrName>
                                        </p:attrNameLst>
                                      </p:cBhvr>
                                      <p:to>
                                        <p:strVal val="visible"/>
                                      </p:to>
                                    </p:set>
                                    <p:anim calcmode="lin" valueType="num">
                                      <p:cBhvr>
                                        <p:cTn id="37" dur="500" fill="hold"/>
                                        <p:tgtEl>
                                          <p:spTgt spid="58371">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58371">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042988" y="981075"/>
            <a:ext cx="7772400" cy="1143000"/>
          </a:xfrm>
        </p:spPr>
        <p:txBody>
          <a:bodyPr>
            <a:normAutofit fontScale="90000"/>
          </a:bodyPr>
          <a:lstStyle/>
          <a:p>
            <a:pPr eaLnBrk="1" hangingPunct="1"/>
            <a:r>
              <a:rPr lang="tr-TR" sz="3600" b="1" smtClean="0">
                <a:solidFill>
                  <a:srgbClr val="000000"/>
                </a:solidFill>
                <a:cs typeface="Times New Roman" pitchFamily="18" charset="0"/>
              </a:rPr>
              <a:t>MOTİVASYONDA ÖZENDİRME ARAÇLARI</a:t>
            </a:r>
          </a:p>
        </p:txBody>
      </p:sp>
      <p:sp>
        <p:nvSpPr>
          <p:cNvPr id="54275" name="Rectangle 3"/>
          <p:cNvSpPr>
            <a:spLocks noGrp="1" noChangeArrowheads="1"/>
          </p:cNvSpPr>
          <p:nvPr>
            <p:ph type="body" idx="1"/>
          </p:nvPr>
        </p:nvSpPr>
        <p:spPr>
          <a:xfrm>
            <a:off x="1066800" y="2101850"/>
            <a:ext cx="7772400" cy="4451350"/>
          </a:xfrm>
        </p:spPr>
        <p:txBody>
          <a:bodyPr/>
          <a:lstStyle/>
          <a:p>
            <a:pPr eaLnBrk="1" hangingPunct="1"/>
            <a:endParaRPr lang="tr-TR" sz="2400" smtClean="0">
              <a:solidFill>
                <a:srgbClr val="000000"/>
              </a:solidFill>
            </a:endParaRPr>
          </a:p>
          <a:p>
            <a:pPr eaLnBrk="1" hangingPunct="1"/>
            <a:r>
              <a:rPr lang="tr-TR" sz="2400" smtClean="0">
                <a:solidFill>
                  <a:srgbClr val="000000"/>
                </a:solidFill>
                <a:cs typeface="Times New Roman" pitchFamily="18" charset="0"/>
              </a:rPr>
              <a:t>Motivasyon tekniklerinin devreye sokulmasında  varılmak istenen </a:t>
            </a:r>
            <a:r>
              <a:rPr lang="tr-TR" sz="2400" u="sng" smtClean="0">
                <a:solidFill>
                  <a:srgbClr val="000000"/>
                </a:solidFill>
                <a:cs typeface="Times New Roman" pitchFamily="18" charset="0"/>
              </a:rPr>
              <a:t>en önemli amaç</a:t>
            </a:r>
            <a:r>
              <a:rPr lang="tr-TR" sz="2400" smtClean="0">
                <a:solidFill>
                  <a:srgbClr val="000000"/>
                </a:solidFill>
                <a:cs typeface="Times New Roman" pitchFamily="18" charset="0"/>
              </a:rPr>
              <a:t>, işgörenlerde daha çok çalışma istek ve arzusu yaratabilecek faktörleri bularak, onların gereksinimlerini el verdiğince  doyurmak  ve her gün işbaşı  yapılırken istekle gelip, istekle çalışmalarını sağlamaktır</a:t>
            </a:r>
            <a:r>
              <a:rPr lang="tr-TR" sz="2400" smtClean="0">
                <a:solidFill>
                  <a:srgbClr val="000000"/>
                </a:solidFill>
              </a:rPr>
              <a:t>.</a:t>
            </a:r>
            <a:endParaRPr lang="tr-TR" sz="2400" b="1" smtClean="0">
              <a:solidFill>
                <a:srgbClr val="000000"/>
              </a:solidFill>
            </a:endParaRPr>
          </a:p>
          <a:p>
            <a:pPr algn="just" eaLnBrk="1" hangingPunct="1">
              <a:buFont typeface="Wingdings" pitchFamily="2" charset="2"/>
              <a:buAutoNum type="arabicPeriod"/>
            </a:pPr>
            <a:r>
              <a:rPr lang="tr-TR" sz="2400" smtClean="0"/>
              <a:t>Ekonomik Özendirme Araçları</a:t>
            </a:r>
          </a:p>
          <a:p>
            <a:pPr algn="just" eaLnBrk="1" hangingPunct="1">
              <a:buFont typeface="Wingdings" pitchFamily="2" charset="2"/>
              <a:buAutoNum type="arabicPeriod"/>
            </a:pPr>
            <a:r>
              <a:rPr lang="tr-TR" sz="2400" smtClean="0"/>
              <a:t>Psiko-Sosyal Özendirme Araçları</a:t>
            </a:r>
          </a:p>
          <a:p>
            <a:pPr algn="just" eaLnBrk="1" hangingPunct="1">
              <a:buFont typeface="Wingdings" pitchFamily="2" charset="2"/>
              <a:buAutoNum type="arabicPeriod"/>
            </a:pPr>
            <a:r>
              <a:rPr lang="tr-TR" sz="2400" smtClean="0"/>
              <a:t>Örgütsel ve Yönetsel Araçlar</a:t>
            </a:r>
          </a:p>
        </p:txBody>
      </p:sp>
      <p:sp>
        <p:nvSpPr>
          <p:cNvPr id="32772" name="3 Slayt Numarası Yer Tutucusu"/>
          <p:cNvSpPr>
            <a:spLocks noGrp="1"/>
          </p:cNvSpPr>
          <p:nvPr>
            <p:ph type="sldNum" sz="quarter" idx="12"/>
          </p:nvPr>
        </p:nvSpPr>
        <p:spPr>
          <a:noFill/>
        </p:spPr>
        <p:txBody>
          <a:bodyPr/>
          <a:lstStyle/>
          <a:p>
            <a:fld id="{C4FE2DC4-1565-4D78-BD55-596BB05D4772}" type="slidenum">
              <a:rPr lang="tr-TR" smtClean="0"/>
              <a:pPr/>
              <a:t>25</a:t>
            </a:fld>
            <a:endParaRPr lang="tr-TR" sz="1400" smtClean="0"/>
          </a:p>
        </p:txBody>
      </p:sp>
      <p:sp>
        <p:nvSpPr>
          <p:cNvPr id="32773"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898514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slide(fromBottom)">
                                      <p:cBhvr>
                                        <p:cTn id="7" dur="500"/>
                                        <p:tgtEl>
                                          <p:spTgt spid="54274"/>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anim calcmode="lin" valueType="num">
                                      <p:cBhvr>
                                        <p:cTn id="11" dur="500" fill="hold"/>
                                        <p:tgtEl>
                                          <p:spTgt spid="54275">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54275">
                                            <p:txEl>
                                              <p:pRg st="1" end="1"/>
                                            </p:txEl>
                                          </p:spTgt>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54275">
                                            <p:txEl>
                                              <p:pRg st="2" end="2"/>
                                            </p:txEl>
                                          </p:spTgt>
                                        </p:tgtEl>
                                        <p:attrNameLst>
                                          <p:attrName>style.visibility</p:attrName>
                                        </p:attrNameLst>
                                      </p:cBhvr>
                                      <p:to>
                                        <p:strVal val="visible"/>
                                      </p:to>
                                    </p:set>
                                    <p:anim calcmode="lin" valueType="num">
                                      <p:cBhvr>
                                        <p:cTn id="16" dur="500" fill="hold"/>
                                        <p:tgtEl>
                                          <p:spTgt spid="54275">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54275">
                                            <p:txEl>
                                              <p:pRg st="2" end="2"/>
                                            </p:txEl>
                                          </p:spTgt>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54275">
                                            <p:txEl>
                                              <p:pRg st="3" end="3"/>
                                            </p:txEl>
                                          </p:spTgt>
                                        </p:tgtEl>
                                        <p:attrNameLst>
                                          <p:attrName>style.visibility</p:attrName>
                                        </p:attrNameLst>
                                      </p:cBhvr>
                                      <p:to>
                                        <p:strVal val="visible"/>
                                      </p:to>
                                    </p:set>
                                    <p:anim calcmode="lin" valueType="num">
                                      <p:cBhvr>
                                        <p:cTn id="21" dur="500" fill="hold"/>
                                        <p:tgtEl>
                                          <p:spTgt spid="5427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4275">
                                            <p:txEl>
                                              <p:pRg st="3" end="3"/>
                                            </p:txEl>
                                          </p:spTgt>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54275">
                                            <p:txEl>
                                              <p:pRg st="4" end="4"/>
                                            </p:txEl>
                                          </p:spTgt>
                                        </p:tgtEl>
                                        <p:attrNameLst>
                                          <p:attrName>style.visibility</p:attrName>
                                        </p:attrNameLst>
                                      </p:cBhvr>
                                      <p:to>
                                        <p:strVal val="visible"/>
                                      </p:to>
                                    </p:set>
                                    <p:anim calcmode="lin" valueType="num">
                                      <p:cBhvr>
                                        <p:cTn id="26" dur="500" fill="hold"/>
                                        <p:tgtEl>
                                          <p:spTgt spid="54275">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54275">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autoUpdateAnimBg="0" advAuto="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143000" y="914400"/>
            <a:ext cx="7772400" cy="2133600"/>
          </a:xfrm>
        </p:spPr>
        <p:txBody>
          <a:bodyPr/>
          <a:lstStyle/>
          <a:p>
            <a:pPr eaLnBrk="1" hangingPunct="1"/>
            <a:r>
              <a:rPr lang="tr-TR" b="1" smtClean="0">
                <a:solidFill>
                  <a:srgbClr val="000000"/>
                </a:solidFill>
                <a:cs typeface="Times New Roman" pitchFamily="18" charset="0"/>
              </a:rPr>
              <a:t>1. Ekonomik Özendirme Araçları</a:t>
            </a:r>
            <a:br>
              <a:rPr lang="tr-TR" b="1" smtClean="0">
                <a:solidFill>
                  <a:srgbClr val="000000"/>
                </a:solidFill>
                <a:cs typeface="Times New Roman" pitchFamily="18" charset="0"/>
              </a:rPr>
            </a:br>
            <a:endParaRPr lang="tr-TR" b="1" smtClean="0">
              <a:solidFill>
                <a:srgbClr val="000000"/>
              </a:solidFill>
              <a:cs typeface="Times New Roman" pitchFamily="18" charset="0"/>
            </a:endParaRPr>
          </a:p>
        </p:txBody>
      </p:sp>
      <p:sp>
        <p:nvSpPr>
          <p:cNvPr id="55299" name="Rectangle 3"/>
          <p:cNvSpPr>
            <a:spLocks noGrp="1" noChangeArrowheads="1"/>
          </p:cNvSpPr>
          <p:nvPr>
            <p:ph type="body" idx="1"/>
          </p:nvPr>
        </p:nvSpPr>
        <p:spPr>
          <a:xfrm>
            <a:off x="1066800" y="2057400"/>
            <a:ext cx="7772400" cy="4159250"/>
          </a:xfrm>
        </p:spPr>
        <p:txBody>
          <a:bodyPr/>
          <a:lstStyle/>
          <a:p>
            <a:pPr eaLnBrk="1" hangingPunct="1"/>
            <a:endParaRPr lang="tr-TR" b="1" smtClean="0">
              <a:solidFill>
                <a:srgbClr val="000000"/>
              </a:solidFill>
            </a:endParaRPr>
          </a:p>
          <a:p>
            <a:pPr eaLnBrk="1" hangingPunct="1"/>
            <a:endParaRPr lang="tr-TR" b="1" smtClean="0">
              <a:solidFill>
                <a:srgbClr val="000000"/>
              </a:solidFill>
            </a:endParaRPr>
          </a:p>
          <a:p>
            <a:pPr eaLnBrk="1" hangingPunct="1"/>
            <a:r>
              <a:rPr lang="tr-TR" b="1" smtClean="0">
                <a:solidFill>
                  <a:srgbClr val="000000"/>
                </a:solidFill>
                <a:cs typeface="Times New Roman" pitchFamily="18" charset="0"/>
              </a:rPr>
              <a:t>Ücret</a:t>
            </a:r>
          </a:p>
          <a:p>
            <a:pPr eaLnBrk="1" hangingPunct="1"/>
            <a:r>
              <a:rPr lang="tr-TR" b="1" smtClean="0">
                <a:solidFill>
                  <a:srgbClr val="000000"/>
                </a:solidFill>
                <a:cs typeface="Times New Roman" pitchFamily="18" charset="0"/>
              </a:rPr>
              <a:t>Primler </a:t>
            </a:r>
          </a:p>
          <a:p>
            <a:pPr eaLnBrk="1" hangingPunct="1"/>
            <a:r>
              <a:rPr lang="tr-TR" b="1" smtClean="0">
                <a:solidFill>
                  <a:srgbClr val="000000"/>
                </a:solidFill>
                <a:cs typeface="Times New Roman" pitchFamily="18" charset="0"/>
              </a:rPr>
              <a:t>Ödüller</a:t>
            </a:r>
          </a:p>
          <a:p>
            <a:pPr eaLnBrk="1" hangingPunct="1"/>
            <a:r>
              <a:rPr lang="tr-TR" b="1" smtClean="0">
                <a:solidFill>
                  <a:srgbClr val="000000"/>
                </a:solidFill>
                <a:cs typeface="Times New Roman" pitchFamily="18" charset="0"/>
              </a:rPr>
              <a:t>Kara Katılma</a:t>
            </a:r>
            <a:r>
              <a:rPr lang="tr-TR" smtClean="0"/>
              <a:t> </a:t>
            </a:r>
          </a:p>
        </p:txBody>
      </p:sp>
      <p:sp>
        <p:nvSpPr>
          <p:cNvPr id="33796" name="3 Slayt Numarası Yer Tutucusu"/>
          <p:cNvSpPr>
            <a:spLocks noGrp="1"/>
          </p:cNvSpPr>
          <p:nvPr>
            <p:ph type="sldNum" sz="quarter" idx="12"/>
          </p:nvPr>
        </p:nvSpPr>
        <p:spPr>
          <a:noFill/>
        </p:spPr>
        <p:txBody>
          <a:bodyPr/>
          <a:lstStyle/>
          <a:p>
            <a:fld id="{68598944-ED36-4C36-8770-D47F644458AB}" type="slidenum">
              <a:rPr lang="tr-TR" smtClean="0"/>
              <a:pPr/>
              <a:t>26</a:t>
            </a:fld>
            <a:endParaRPr lang="tr-TR" sz="1400" smtClean="0"/>
          </a:p>
        </p:txBody>
      </p:sp>
      <p:sp>
        <p:nvSpPr>
          <p:cNvPr id="33797"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125938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checkerboard(across)">
                                      <p:cBhvr>
                                        <p:cTn id="7" dur="500"/>
                                        <p:tgtEl>
                                          <p:spTgt spid="55298"/>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5299">
                                            <p:txEl>
                                              <p:pRg st="2" end="2"/>
                                            </p:txEl>
                                          </p:spTgt>
                                        </p:tgtEl>
                                        <p:attrNameLst>
                                          <p:attrName>style.visibility</p:attrName>
                                        </p:attrNameLst>
                                      </p:cBhvr>
                                      <p:to>
                                        <p:strVal val="visible"/>
                                      </p:to>
                                    </p:set>
                                    <p:animEffect transition="in" filter="checkerboard(across)">
                                      <p:cBhvr>
                                        <p:cTn id="11" dur="500"/>
                                        <p:tgtEl>
                                          <p:spTgt spid="55299">
                                            <p:txEl>
                                              <p:pRg st="2" end="2"/>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55299">
                                            <p:txEl>
                                              <p:pRg st="3" end="3"/>
                                            </p:txEl>
                                          </p:spTgt>
                                        </p:tgtEl>
                                        <p:attrNameLst>
                                          <p:attrName>style.visibility</p:attrName>
                                        </p:attrNameLst>
                                      </p:cBhvr>
                                      <p:to>
                                        <p:strVal val="visible"/>
                                      </p:to>
                                    </p:set>
                                    <p:animEffect transition="in" filter="checkerboard(across)">
                                      <p:cBhvr>
                                        <p:cTn id="15" dur="500"/>
                                        <p:tgtEl>
                                          <p:spTgt spid="55299">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55299">
                                            <p:txEl>
                                              <p:pRg st="4" end="4"/>
                                            </p:txEl>
                                          </p:spTgt>
                                        </p:tgtEl>
                                        <p:attrNameLst>
                                          <p:attrName>style.visibility</p:attrName>
                                        </p:attrNameLst>
                                      </p:cBhvr>
                                      <p:to>
                                        <p:strVal val="visible"/>
                                      </p:to>
                                    </p:set>
                                    <p:animEffect transition="in" filter="checkerboard(across)">
                                      <p:cBhvr>
                                        <p:cTn id="19" dur="500"/>
                                        <p:tgtEl>
                                          <p:spTgt spid="55299">
                                            <p:txEl>
                                              <p:pRg st="4" end="4"/>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55299">
                                            <p:txEl>
                                              <p:pRg st="5" end="5"/>
                                            </p:txEl>
                                          </p:spTgt>
                                        </p:tgtEl>
                                        <p:attrNameLst>
                                          <p:attrName>style.visibility</p:attrName>
                                        </p:attrNameLst>
                                      </p:cBhvr>
                                      <p:to>
                                        <p:strVal val="visible"/>
                                      </p:to>
                                    </p:set>
                                    <p:animEffect transition="in" filter="checkerboard(across)">
                                      <p:cBhvr>
                                        <p:cTn id="23"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advAuto="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066800" y="838200"/>
            <a:ext cx="7772400" cy="1905000"/>
          </a:xfrm>
        </p:spPr>
        <p:txBody>
          <a:bodyPr/>
          <a:lstStyle/>
          <a:p>
            <a:pPr eaLnBrk="1" hangingPunct="1"/>
            <a:r>
              <a:rPr lang="tr-TR" b="1" smtClean="0">
                <a:solidFill>
                  <a:srgbClr val="000000"/>
                </a:solidFill>
                <a:cs typeface="Times New Roman" pitchFamily="18" charset="0"/>
              </a:rPr>
              <a:t>2. Psiko-Sosyal Özendirme Araçları</a:t>
            </a:r>
          </a:p>
        </p:txBody>
      </p:sp>
      <p:sp>
        <p:nvSpPr>
          <p:cNvPr id="56323" name="Rectangle 3"/>
          <p:cNvSpPr>
            <a:spLocks noGrp="1" noChangeArrowheads="1"/>
          </p:cNvSpPr>
          <p:nvPr>
            <p:ph type="body" idx="1"/>
          </p:nvPr>
        </p:nvSpPr>
        <p:spPr>
          <a:xfrm>
            <a:off x="1066800" y="1981200"/>
            <a:ext cx="7772400" cy="4235450"/>
          </a:xfrm>
        </p:spPr>
        <p:txBody>
          <a:bodyPr/>
          <a:lstStyle/>
          <a:p>
            <a:pPr eaLnBrk="1" hangingPunct="1"/>
            <a:endParaRPr lang="tr-TR" b="1" smtClean="0">
              <a:solidFill>
                <a:srgbClr val="000000"/>
              </a:solidFill>
              <a:cs typeface="Times New Roman" pitchFamily="18" charset="0"/>
            </a:endParaRPr>
          </a:p>
          <a:p>
            <a:pPr eaLnBrk="1" hangingPunct="1">
              <a:buFont typeface="Wingdings" pitchFamily="2" charset="2"/>
              <a:buNone/>
            </a:pPr>
            <a:r>
              <a:rPr lang="tr-TR" b="1" smtClean="0">
                <a:solidFill>
                  <a:srgbClr val="000000"/>
                </a:solidFill>
                <a:cs typeface="Times New Roman" pitchFamily="18" charset="0"/>
              </a:rPr>
              <a:t> </a:t>
            </a:r>
          </a:p>
          <a:p>
            <a:pPr eaLnBrk="1" hangingPunct="1"/>
            <a:r>
              <a:rPr lang="tr-TR" b="1" smtClean="0">
                <a:solidFill>
                  <a:srgbClr val="000000"/>
                </a:solidFill>
                <a:cs typeface="Times New Roman" pitchFamily="18" charset="0"/>
              </a:rPr>
              <a:t>     Çalışmada bağımsızlık</a:t>
            </a:r>
          </a:p>
          <a:p>
            <a:pPr eaLnBrk="1" hangingPunct="1"/>
            <a:r>
              <a:rPr lang="tr-TR" b="1" smtClean="0">
                <a:solidFill>
                  <a:srgbClr val="000000"/>
                </a:solidFill>
                <a:cs typeface="Times New Roman" pitchFamily="18" charset="0"/>
              </a:rPr>
              <a:t>     Sosyal katılım</a:t>
            </a:r>
          </a:p>
          <a:p>
            <a:pPr eaLnBrk="1" hangingPunct="1"/>
            <a:r>
              <a:rPr lang="tr-TR" b="1" smtClean="0">
                <a:solidFill>
                  <a:srgbClr val="000000"/>
                </a:solidFill>
                <a:cs typeface="Times New Roman" pitchFamily="18" charset="0"/>
              </a:rPr>
              <a:t>     Değer ve statü</a:t>
            </a:r>
          </a:p>
          <a:p>
            <a:pPr eaLnBrk="1" hangingPunct="1"/>
            <a:r>
              <a:rPr lang="tr-TR" b="1" smtClean="0">
                <a:solidFill>
                  <a:srgbClr val="000000"/>
                </a:solidFill>
                <a:cs typeface="Times New Roman" pitchFamily="18" charset="0"/>
              </a:rPr>
              <a:t>    </a:t>
            </a:r>
            <a:r>
              <a:rPr lang="tr-TR" b="1" smtClean="0">
                <a:solidFill>
                  <a:srgbClr val="000000"/>
                </a:solidFill>
              </a:rPr>
              <a:t> </a:t>
            </a:r>
            <a:r>
              <a:rPr lang="tr-TR" b="1" smtClean="0">
                <a:solidFill>
                  <a:srgbClr val="000000"/>
                </a:solidFill>
                <a:cs typeface="Times New Roman" pitchFamily="18" charset="0"/>
              </a:rPr>
              <a:t>Gelişme ve başarı</a:t>
            </a:r>
          </a:p>
          <a:p>
            <a:pPr eaLnBrk="1" hangingPunct="1"/>
            <a:r>
              <a:rPr lang="tr-TR" b="1" smtClean="0">
                <a:solidFill>
                  <a:srgbClr val="000000"/>
                </a:solidFill>
                <a:cs typeface="Times New Roman" pitchFamily="18" charset="0"/>
              </a:rPr>
              <a:t>    </a:t>
            </a:r>
            <a:r>
              <a:rPr lang="tr-TR" b="1" smtClean="0">
                <a:solidFill>
                  <a:srgbClr val="000000"/>
                </a:solidFill>
              </a:rPr>
              <a:t> </a:t>
            </a:r>
            <a:r>
              <a:rPr lang="tr-TR" b="1" smtClean="0">
                <a:solidFill>
                  <a:srgbClr val="000000"/>
                </a:solidFill>
                <a:cs typeface="Times New Roman" pitchFamily="18" charset="0"/>
              </a:rPr>
              <a:t>Sosyal uğraşılar</a:t>
            </a:r>
          </a:p>
        </p:txBody>
      </p:sp>
      <p:sp>
        <p:nvSpPr>
          <p:cNvPr id="34820" name="3 Slayt Numarası Yer Tutucusu"/>
          <p:cNvSpPr>
            <a:spLocks noGrp="1"/>
          </p:cNvSpPr>
          <p:nvPr>
            <p:ph type="sldNum" sz="quarter" idx="12"/>
          </p:nvPr>
        </p:nvSpPr>
        <p:spPr>
          <a:noFill/>
        </p:spPr>
        <p:txBody>
          <a:bodyPr/>
          <a:lstStyle/>
          <a:p>
            <a:fld id="{D2C15C6F-F160-4ABB-837E-13CA49974079}" type="slidenum">
              <a:rPr lang="tr-TR" smtClean="0"/>
              <a:pPr/>
              <a:t>27</a:t>
            </a:fld>
            <a:endParaRPr lang="tr-TR" sz="1400" smtClean="0"/>
          </a:p>
        </p:txBody>
      </p:sp>
      <p:sp>
        <p:nvSpPr>
          <p:cNvPr id="34821"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145951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dissolve">
                                      <p:cBhvr>
                                        <p:cTn id="7" dur="500"/>
                                        <p:tgtEl>
                                          <p:spTgt spid="5632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Effect transition="in" filter="dissolve">
                                      <p:cBhvr>
                                        <p:cTn id="11" dur="500"/>
                                        <p:tgtEl>
                                          <p:spTgt spid="5632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animEffect transition="in" filter="dissolve">
                                      <p:cBhvr>
                                        <p:cTn id="15" dur="500"/>
                                        <p:tgtEl>
                                          <p:spTgt spid="5632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animEffect transition="in" filter="dissolve">
                                      <p:cBhvr>
                                        <p:cTn id="19" dur="500"/>
                                        <p:tgtEl>
                                          <p:spTgt spid="5632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animEffect transition="in" filter="dissolve">
                                      <p:cBhvr>
                                        <p:cTn id="23" dur="500"/>
                                        <p:tgtEl>
                                          <p:spTgt spid="5632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56323">
                                            <p:txEl>
                                              <p:pRg st="5" end="5"/>
                                            </p:txEl>
                                          </p:spTgt>
                                        </p:tgtEl>
                                        <p:attrNameLst>
                                          <p:attrName>style.visibility</p:attrName>
                                        </p:attrNameLst>
                                      </p:cBhvr>
                                      <p:to>
                                        <p:strVal val="visible"/>
                                      </p:to>
                                    </p:set>
                                    <p:animEffect transition="in" filter="dissolve">
                                      <p:cBhvr>
                                        <p:cTn id="27" dur="500"/>
                                        <p:tgtEl>
                                          <p:spTgt spid="56323">
                                            <p:txEl>
                                              <p:pRg st="5" end="5"/>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56323">
                                            <p:txEl>
                                              <p:pRg st="6" end="6"/>
                                            </p:txEl>
                                          </p:spTgt>
                                        </p:tgtEl>
                                        <p:attrNameLst>
                                          <p:attrName>style.visibility</p:attrName>
                                        </p:attrNameLst>
                                      </p:cBhvr>
                                      <p:to>
                                        <p:strVal val="visible"/>
                                      </p:to>
                                    </p:set>
                                    <p:animEffect transition="in" filter="dissolve">
                                      <p:cBhvr>
                                        <p:cTn id="31" dur="500"/>
                                        <p:tgtEl>
                                          <p:spTgt spid="563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build="p" autoUpdateAnimBg="0" advAuto="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tr-TR" b="1" smtClean="0">
                <a:solidFill>
                  <a:srgbClr val="000000"/>
                </a:solidFill>
                <a:cs typeface="Times New Roman" pitchFamily="18" charset="0"/>
              </a:rPr>
              <a:t>3. Örgütsel ve Yönetsel Araçlar</a:t>
            </a:r>
          </a:p>
        </p:txBody>
      </p:sp>
      <p:sp>
        <p:nvSpPr>
          <p:cNvPr id="57347" name="Rectangle 3"/>
          <p:cNvSpPr>
            <a:spLocks noGrp="1" noChangeArrowheads="1"/>
          </p:cNvSpPr>
          <p:nvPr>
            <p:ph type="body" idx="1"/>
          </p:nvPr>
        </p:nvSpPr>
        <p:spPr/>
        <p:txBody>
          <a:bodyPr/>
          <a:lstStyle/>
          <a:p>
            <a:pPr eaLnBrk="1" hangingPunct="1">
              <a:buFont typeface="Wingdings" pitchFamily="2" charset="2"/>
              <a:buNone/>
            </a:pPr>
            <a:endParaRPr lang="tr-TR" b="1" smtClean="0">
              <a:solidFill>
                <a:srgbClr val="000000"/>
              </a:solidFill>
              <a:cs typeface="Times New Roman" pitchFamily="18" charset="0"/>
            </a:endParaRPr>
          </a:p>
          <a:p>
            <a:pPr eaLnBrk="1" hangingPunct="1"/>
            <a:r>
              <a:rPr lang="tr-TR" b="1" smtClean="0">
                <a:solidFill>
                  <a:srgbClr val="000000"/>
                </a:solidFill>
                <a:cs typeface="Times New Roman" pitchFamily="18" charset="0"/>
              </a:rPr>
              <a:t>     Amaç birliği</a:t>
            </a:r>
          </a:p>
          <a:p>
            <a:pPr eaLnBrk="1" hangingPunct="1"/>
            <a:r>
              <a:rPr lang="tr-TR" b="1" smtClean="0">
                <a:solidFill>
                  <a:srgbClr val="000000"/>
                </a:solidFill>
                <a:cs typeface="Times New Roman" pitchFamily="18" charset="0"/>
              </a:rPr>
              <a:t>     Eğitim ve yükselme</a:t>
            </a:r>
          </a:p>
          <a:p>
            <a:pPr eaLnBrk="1" hangingPunct="1"/>
            <a:r>
              <a:rPr lang="tr-TR" b="1" smtClean="0">
                <a:solidFill>
                  <a:srgbClr val="000000"/>
                </a:solidFill>
                <a:cs typeface="Times New Roman" pitchFamily="18" charset="0"/>
              </a:rPr>
              <a:t>     Kararlara katılma</a:t>
            </a:r>
          </a:p>
          <a:p>
            <a:pPr eaLnBrk="1" hangingPunct="1"/>
            <a:r>
              <a:rPr lang="tr-TR" b="1" smtClean="0">
                <a:solidFill>
                  <a:srgbClr val="000000"/>
                </a:solidFill>
                <a:cs typeface="Times New Roman" pitchFamily="18" charset="0"/>
              </a:rPr>
              <a:t>    </a:t>
            </a:r>
            <a:r>
              <a:rPr lang="tr-TR" b="1" smtClean="0">
                <a:solidFill>
                  <a:srgbClr val="000000"/>
                </a:solidFill>
              </a:rPr>
              <a:t> </a:t>
            </a:r>
            <a:r>
              <a:rPr lang="tr-TR" b="1" smtClean="0">
                <a:solidFill>
                  <a:srgbClr val="000000"/>
                </a:solidFill>
                <a:cs typeface="Times New Roman" pitchFamily="18" charset="0"/>
              </a:rPr>
              <a:t>İletişim</a:t>
            </a:r>
          </a:p>
          <a:p>
            <a:pPr eaLnBrk="1" hangingPunct="1"/>
            <a:r>
              <a:rPr lang="tr-TR" b="1" smtClean="0">
                <a:solidFill>
                  <a:srgbClr val="000000"/>
                </a:solidFill>
                <a:cs typeface="Times New Roman" pitchFamily="18" charset="0"/>
              </a:rPr>
              <a:t>     Çalışma Koşulları ve Güvenlik</a:t>
            </a:r>
            <a:r>
              <a:rPr lang="tr-TR" smtClean="0"/>
              <a:t> </a:t>
            </a:r>
          </a:p>
        </p:txBody>
      </p:sp>
      <p:sp>
        <p:nvSpPr>
          <p:cNvPr id="35844" name="3 Slayt Numarası Yer Tutucusu"/>
          <p:cNvSpPr>
            <a:spLocks noGrp="1"/>
          </p:cNvSpPr>
          <p:nvPr>
            <p:ph type="sldNum" sz="quarter" idx="12"/>
          </p:nvPr>
        </p:nvSpPr>
        <p:spPr>
          <a:noFill/>
        </p:spPr>
        <p:txBody>
          <a:bodyPr/>
          <a:lstStyle/>
          <a:p>
            <a:fld id="{401D9FAA-640A-4353-86EA-85E4452D7DD3}" type="slidenum">
              <a:rPr lang="tr-TR" smtClean="0"/>
              <a:pPr/>
              <a:t>28</a:t>
            </a:fld>
            <a:endParaRPr lang="tr-TR" sz="1400" smtClean="0"/>
          </a:p>
        </p:txBody>
      </p:sp>
      <p:sp>
        <p:nvSpPr>
          <p:cNvPr id="35845"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428808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p:cTn id="7" dur="1000" fill="hold"/>
                                        <p:tgtEl>
                                          <p:spTgt spid="57346"/>
                                        </p:tgtEl>
                                        <p:attrNameLst>
                                          <p:attrName>ppt_w</p:attrName>
                                        </p:attrNameLst>
                                      </p:cBhvr>
                                      <p:tavLst>
                                        <p:tav tm="0">
                                          <p:val>
                                            <p:fltVal val="0"/>
                                          </p:val>
                                        </p:tav>
                                        <p:tav tm="100000">
                                          <p:val>
                                            <p:strVal val="#ppt_w"/>
                                          </p:val>
                                        </p:tav>
                                      </p:tavLst>
                                    </p:anim>
                                    <p:anim calcmode="lin" valueType="num">
                                      <p:cBhvr>
                                        <p:cTn id="8" dur="1000" fill="hold"/>
                                        <p:tgtEl>
                                          <p:spTgt spid="57346"/>
                                        </p:tgtEl>
                                        <p:attrNameLst>
                                          <p:attrName>ppt_h</p:attrName>
                                        </p:attrNameLst>
                                      </p:cBhvr>
                                      <p:tavLst>
                                        <p:tav tm="0">
                                          <p:val>
                                            <p:fltVal val="0"/>
                                          </p:val>
                                        </p:tav>
                                        <p:tav tm="100000">
                                          <p:val>
                                            <p:strVal val="#ppt_h"/>
                                          </p:val>
                                        </p:tav>
                                      </p:tavLst>
                                    </p:anim>
                                    <p:anim calcmode="lin" valueType="num">
                                      <p:cBhvr>
                                        <p:cTn id="9" dur="1000" fill="hold"/>
                                        <p:tgtEl>
                                          <p:spTgt spid="5734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734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 calcmode="lin" valueType="num">
                                      <p:cBhvr>
                                        <p:cTn id="14" dur="1000" fill="hold"/>
                                        <p:tgtEl>
                                          <p:spTgt spid="57347">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57347">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5734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734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 calcmode="lin" valueType="num">
                                      <p:cBhvr>
                                        <p:cTn id="21" dur="1000" fill="hold"/>
                                        <p:tgtEl>
                                          <p:spTgt spid="57347">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57347">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5734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5734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57347">
                                            <p:txEl>
                                              <p:pRg st="3" end="3"/>
                                            </p:txEl>
                                          </p:spTgt>
                                        </p:tgtEl>
                                        <p:attrNameLst>
                                          <p:attrName>style.visibility</p:attrName>
                                        </p:attrNameLst>
                                      </p:cBhvr>
                                      <p:to>
                                        <p:strVal val="visible"/>
                                      </p:to>
                                    </p:set>
                                    <p:anim calcmode="lin" valueType="num">
                                      <p:cBhvr>
                                        <p:cTn id="28" dur="1000" fill="hold"/>
                                        <p:tgtEl>
                                          <p:spTgt spid="57347">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57347">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5734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57347">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grpId="0" nodeType="afterEffect">
                                  <p:stCondLst>
                                    <p:cond delay="0"/>
                                  </p:stCondLst>
                                  <p:childTnLst>
                                    <p:set>
                                      <p:cBhvr>
                                        <p:cTn id="34" dur="1" fill="hold">
                                          <p:stCondLst>
                                            <p:cond delay="0"/>
                                          </p:stCondLst>
                                        </p:cTn>
                                        <p:tgtEl>
                                          <p:spTgt spid="57347">
                                            <p:txEl>
                                              <p:pRg st="4" end="4"/>
                                            </p:txEl>
                                          </p:spTgt>
                                        </p:tgtEl>
                                        <p:attrNameLst>
                                          <p:attrName>style.visibility</p:attrName>
                                        </p:attrNameLst>
                                      </p:cBhvr>
                                      <p:to>
                                        <p:strVal val="visible"/>
                                      </p:to>
                                    </p:set>
                                    <p:anim calcmode="lin" valueType="num">
                                      <p:cBhvr>
                                        <p:cTn id="35" dur="1000" fill="hold"/>
                                        <p:tgtEl>
                                          <p:spTgt spid="57347">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57347">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5734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5734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5000"/>
                            </p:stCondLst>
                            <p:childTnLst>
                              <p:par>
                                <p:cTn id="40" presetID="15" presetClass="entr" presetSubtype="0" fill="hold" grpId="0" nodeType="afterEffect">
                                  <p:stCondLst>
                                    <p:cond delay="0"/>
                                  </p:stCondLst>
                                  <p:childTnLst>
                                    <p:set>
                                      <p:cBhvr>
                                        <p:cTn id="41" dur="1" fill="hold">
                                          <p:stCondLst>
                                            <p:cond delay="0"/>
                                          </p:stCondLst>
                                        </p:cTn>
                                        <p:tgtEl>
                                          <p:spTgt spid="57347">
                                            <p:txEl>
                                              <p:pRg st="5" end="5"/>
                                            </p:txEl>
                                          </p:spTgt>
                                        </p:tgtEl>
                                        <p:attrNameLst>
                                          <p:attrName>style.visibility</p:attrName>
                                        </p:attrNameLst>
                                      </p:cBhvr>
                                      <p:to>
                                        <p:strVal val="visible"/>
                                      </p:to>
                                    </p:set>
                                    <p:anim calcmode="lin" valueType="num">
                                      <p:cBhvr>
                                        <p:cTn id="42" dur="1000" fill="hold"/>
                                        <p:tgtEl>
                                          <p:spTgt spid="57347">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57347">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57347">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57347">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639762"/>
          </a:xfrm>
        </p:spPr>
        <p:txBody>
          <a:bodyPr>
            <a:normAutofit fontScale="90000"/>
          </a:bodyPr>
          <a:lstStyle/>
          <a:p>
            <a:pPr eaLnBrk="1" hangingPunct="1"/>
            <a:r>
              <a:rPr lang="tr-TR" altLang="tr-TR" sz="4000" smtClean="0"/>
              <a:t>Liderlik Kuramları</a:t>
            </a:r>
          </a:p>
        </p:txBody>
      </p:sp>
      <p:sp>
        <p:nvSpPr>
          <p:cNvPr id="4099" name="Rectangle 3"/>
          <p:cNvSpPr>
            <a:spLocks noGrp="1" noChangeArrowheads="1"/>
          </p:cNvSpPr>
          <p:nvPr>
            <p:ph idx="1"/>
          </p:nvPr>
        </p:nvSpPr>
        <p:spPr>
          <a:xfrm>
            <a:off x="533400" y="990600"/>
            <a:ext cx="8153400" cy="5059363"/>
          </a:xfrm>
        </p:spPr>
        <p:txBody>
          <a:bodyPr/>
          <a:lstStyle/>
          <a:p>
            <a:pPr marL="609600" indent="-609600" eaLnBrk="1" hangingPunct="1">
              <a:buFontTx/>
              <a:buNone/>
            </a:pPr>
            <a:r>
              <a:rPr lang="tr-TR" altLang="tr-TR" smtClean="0"/>
              <a:t>	Bu kuramlar 4 ana başlık altında incelenebilir.</a:t>
            </a:r>
          </a:p>
          <a:p>
            <a:pPr marL="609600" indent="-609600" eaLnBrk="1" hangingPunct="1">
              <a:buFontTx/>
              <a:buAutoNum type="arabicPeriod"/>
            </a:pPr>
            <a:r>
              <a:rPr lang="tr-TR" altLang="tr-TR" smtClean="0"/>
              <a:t>Özellikler Kuramı</a:t>
            </a:r>
          </a:p>
          <a:p>
            <a:pPr marL="609600" indent="-609600" eaLnBrk="1" hangingPunct="1">
              <a:buFontTx/>
              <a:buAutoNum type="arabicPeriod"/>
            </a:pPr>
            <a:r>
              <a:rPr lang="tr-TR" altLang="tr-TR" smtClean="0"/>
              <a:t>Davranışsal Kuramlar</a:t>
            </a:r>
          </a:p>
          <a:p>
            <a:pPr marL="609600" indent="-609600" eaLnBrk="1" hangingPunct="1">
              <a:buFontTx/>
              <a:buAutoNum type="arabicPeriod"/>
            </a:pPr>
            <a:r>
              <a:rPr lang="tr-TR" altLang="tr-TR" smtClean="0"/>
              <a:t>Liderlikte Durumsallık Yaklaşım</a:t>
            </a:r>
          </a:p>
          <a:p>
            <a:pPr marL="609600" indent="-609600" eaLnBrk="1" hangingPunct="1">
              <a:buFontTx/>
              <a:buAutoNum type="arabicPeriod"/>
            </a:pPr>
            <a:r>
              <a:rPr lang="tr-TR" altLang="tr-TR" smtClean="0"/>
              <a:t>Dönüşümcü ve Karizmatik Önderlik Yaklaşımı</a:t>
            </a:r>
          </a:p>
          <a:p>
            <a:pPr marL="609600" indent="-609600" eaLnBrk="1" hangingPunct="1">
              <a:buFontTx/>
              <a:buAutoNum type="arabicPeriod"/>
            </a:pPr>
            <a:endParaRPr lang="tr-TR" altLang="tr-TR" smtClean="0"/>
          </a:p>
        </p:txBody>
      </p:sp>
    </p:spTree>
    <p:extLst>
      <p:ext uri="{BB962C8B-B14F-4D97-AF65-F5344CB8AC3E}">
        <p14:creationId xmlns:p14="http://schemas.microsoft.com/office/powerpoint/2010/main" val="3081125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p:txBody>
          <a:bodyPr/>
          <a:lstStyle/>
          <a:p>
            <a:pPr algn="just" eaLnBrk="1" hangingPunct="1">
              <a:buFont typeface="Wingdings" pitchFamily="2" charset="2"/>
              <a:buNone/>
            </a:pPr>
            <a:r>
              <a:rPr lang="tr-TR" b="1" dirty="0" smtClean="0">
                <a:solidFill>
                  <a:srgbClr val="000000"/>
                </a:solidFill>
              </a:rPr>
              <a:t>M</a:t>
            </a:r>
            <a:r>
              <a:rPr lang="tr-TR" b="1" dirty="0" smtClean="0">
                <a:solidFill>
                  <a:srgbClr val="000000"/>
                </a:solidFill>
                <a:cs typeface="Times New Roman" pitchFamily="18" charset="0"/>
              </a:rPr>
              <a:t>otivasyon </a:t>
            </a:r>
            <a:r>
              <a:rPr lang="tr-TR" b="1" dirty="0" smtClean="0">
                <a:solidFill>
                  <a:srgbClr val="000000"/>
                </a:solidFill>
              </a:rPr>
              <a:t>çalışmalarında;</a:t>
            </a:r>
          </a:p>
          <a:p>
            <a:pPr algn="just" eaLnBrk="1" hangingPunct="1">
              <a:buFont typeface="Wingdings" pitchFamily="2" charset="2"/>
              <a:buNone/>
            </a:pPr>
            <a:r>
              <a:rPr lang="tr-TR" b="1" dirty="0" smtClean="0"/>
              <a:t>1.</a:t>
            </a:r>
            <a:r>
              <a:rPr lang="tr-TR" b="1" dirty="0" smtClean="0">
                <a:solidFill>
                  <a:schemeClr val="tx2"/>
                </a:solidFill>
              </a:rPr>
              <a:t> </a:t>
            </a:r>
            <a:r>
              <a:rPr lang="tr-TR" dirty="0" smtClean="0"/>
              <a:t>İnsan davranışının enerjisinin ne olduğu,</a:t>
            </a:r>
          </a:p>
          <a:p>
            <a:pPr algn="just" eaLnBrk="1" hangingPunct="1">
              <a:buFont typeface="Wingdings" pitchFamily="2" charset="2"/>
              <a:buNone/>
            </a:pPr>
            <a:r>
              <a:rPr lang="tr-TR" dirty="0" smtClean="0"/>
              <a:t>2. Böyle bir davranışı neyin yönettiği ve hangi yollarla bunu yaptığı,</a:t>
            </a:r>
          </a:p>
          <a:p>
            <a:pPr eaLnBrk="1" hangingPunct="1">
              <a:buFont typeface="Wingdings" pitchFamily="2" charset="2"/>
              <a:buNone/>
            </a:pPr>
            <a:r>
              <a:rPr lang="tr-TR" dirty="0" smtClean="0"/>
              <a:t>3. </a:t>
            </a:r>
            <a:r>
              <a:rPr lang="tr-TR" dirty="0" smtClean="0">
                <a:cs typeface="Times New Roman" pitchFamily="18" charset="0"/>
              </a:rPr>
              <a:t>Bu davranışın nasıl sürdürüldüğü ve yaşatıldığı</a:t>
            </a:r>
            <a:r>
              <a:rPr lang="tr-TR" dirty="0" smtClean="0"/>
              <a:t> araştırılmaktadır.</a:t>
            </a:r>
          </a:p>
        </p:txBody>
      </p:sp>
      <p:sp>
        <p:nvSpPr>
          <p:cNvPr id="6147" name="4 Slayt Numarası Yer Tutucusu"/>
          <p:cNvSpPr>
            <a:spLocks noGrp="1"/>
          </p:cNvSpPr>
          <p:nvPr>
            <p:ph type="sldNum" sz="quarter" idx="12"/>
          </p:nvPr>
        </p:nvSpPr>
        <p:spPr>
          <a:noFill/>
        </p:spPr>
        <p:txBody>
          <a:bodyPr/>
          <a:lstStyle/>
          <a:p>
            <a:fld id="{91B659D0-3333-4904-9937-91891F200907}" type="slidenum">
              <a:rPr lang="tr-TR" smtClean="0"/>
              <a:pPr/>
              <a:t>3</a:t>
            </a:fld>
            <a:endParaRPr lang="tr-TR" sz="1400" smtClean="0"/>
          </a:p>
        </p:txBody>
      </p:sp>
      <p:sp>
        <p:nvSpPr>
          <p:cNvPr id="6148" name="5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60142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1000" fill="hold"/>
                                        <p:tgtEl>
                                          <p:spTgt spid="2560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560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560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560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 calcmode="lin" valueType="num">
                                      <p:cBhvr>
                                        <p:cTn id="14" dur="1000" fill="hold"/>
                                        <p:tgtEl>
                                          <p:spTgt spid="2560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2560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2560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560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25603">
                                            <p:txEl>
                                              <p:pRg st="2" end="2"/>
                                            </p:txEl>
                                          </p:spTgt>
                                        </p:tgtEl>
                                        <p:attrNameLst>
                                          <p:attrName>style.visibility</p:attrName>
                                        </p:attrNameLst>
                                      </p:cBhvr>
                                      <p:to>
                                        <p:strVal val="visible"/>
                                      </p:to>
                                    </p:set>
                                    <p:anim calcmode="lin" valueType="num">
                                      <p:cBhvr>
                                        <p:cTn id="21" dur="1000" fill="hold"/>
                                        <p:tgtEl>
                                          <p:spTgt spid="2560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560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560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560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25603">
                                            <p:txEl>
                                              <p:pRg st="3" end="3"/>
                                            </p:txEl>
                                          </p:spTgt>
                                        </p:tgtEl>
                                        <p:attrNameLst>
                                          <p:attrName>style.visibility</p:attrName>
                                        </p:attrNameLst>
                                      </p:cBhvr>
                                      <p:to>
                                        <p:strVal val="visible"/>
                                      </p:to>
                                    </p:set>
                                    <p:anim calcmode="lin" valueType="num">
                                      <p:cBhvr>
                                        <p:cTn id="28" dur="1000" fill="hold"/>
                                        <p:tgtEl>
                                          <p:spTgt spid="2560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2560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2560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2560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81000"/>
            <a:ext cx="8229600" cy="792163"/>
          </a:xfrm>
        </p:spPr>
        <p:txBody>
          <a:bodyPr/>
          <a:lstStyle/>
          <a:p>
            <a:pPr marL="838200" indent="-838200" eaLnBrk="1" hangingPunct="1"/>
            <a:r>
              <a:rPr lang="tr-TR" altLang="tr-TR" sz="3600" smtClean="0"/>
              <a:t>"Büyük Adamlar Okulu" kuramı</a:t>
            </a:r>
          </a:p>
        </p:txBody>
      </p:sp>
      <p:sp>
        <p:nvSpPr>
          <p:cNvPr id="6147" name="Rectangle 3"/>
          <p:cNvSpPr>
            <a:spLocks noGrp="1" noChangeArrowheads="1"/>
          </p:cNvSpPr>
          <p:nvPr>
            <p:ph idx="1"/>
          </p:nvPr>
        </p:nvSpPr>
        <p:spPr>
          <a:xfrm>
            <a:off x="457200" y="1219200"/>
            <a:ext cx="8229600" cy="5257800"/>
          </a:xfrm>
        </p:spPr>
        <p:txBody>
          <a:bodyPr/>
          <a:lstStyle/>
          <a:p>
            <a:pPr eaLnBrk="1" hangingPunct="1">
              <a:lnSpc>
                <a:spcPct val="90000"/>
              </a:lnSpc>
              <a:defRPr/>
            </a:pPr>
            <a:r>
              <a:rPr lang="tr-TR" sz="2400" dirty="0" smtClean="0"/>
              <a:t>Thomas </a:t>
            </a:r>
            <a:r>
              <a:rPr lang="tr-TR" sz="2400" dirty="0" err="1" smtClean="0"/>
              <a:t>Carlyle’nin</a:t>
            </a:r>
            <a:r>
              <a:rPr lang="tr-TR" sz="2400" dirty="0" smtClean="0"/>
              <a:t> “Büyük Adamlar Okulu” kuramı, tarihin, büyük adamların özgeçmiş öykülerinden ibaret olduğunu belirtir. Bu kurama göre</a:t>
            </a:r>
            <a:r>
              <a:rPr lang="tr-TR" sz="2400" dirty="0" smtClean="0">
                <a:effectLst>
                  <a:outerShdw blurRad="38100" dist="38100" dir="2700000" algn="tl">
                    <a:srgbClr val="000000">
                      <a:alpha val="43137"/>
                    </a:srgbClr>
                  </a:outerShdw>
                </a:effectLst>
              </a:rPr>
              <a:t>, bazı kişiler belirli niteliklere sahip olarak doğarlar ve bu nitelikler onların her yerde ve her zaman lider olarak ortaya çıkmalarını sağlar.</a:t>
            </a:r>
          </a:p>
          <a:p>
            <a:pPr eaLnBrk="1" hangingPunct="1">
              <a:lnSpc>
                <a:spcPct val="90000"/>
              </a:lnSpc>
              <a:defRPr/>
            </a:pPr>
            <a:endParaRPr lang="tr-TR" sz="2400" dirty="0" smtClean="0">
              <a:effectLst>
                <a:outerShdw blurRad="38100" dist="38100" dir="2700000" algn="tl">
                  <a:srgbClr val="000000">
                    <a:alpha val="43137"/>
                  </a:srgbClr>
                </a:outerShdw>
              </a:effectLst>
            </a:endParaRPr>
          </a:p>
          <a:p>
            <a:pPr eaLnBrk="1" hangingPunct="1">
              <a:lnSpc>
                <a:spcPct val="90000"/>
              </a:lnSpc>
              <a:defRPr/>
            </a:pPr>
            <a:r>
              <a:rPr lang="tr-TR" sz="2400" dirty="0" smtClean="0"/>
              <a:t>Carlyle’ ye göre </a:t>
            </a:r>
            <a:r>
              <a:rPr lang="tr-TR" sz="2400" dirty="0" smtClean="0">
                <a:effectLst>
                  <a:outerShdw blurRad="38100" dist="38100" dir="2700000" algn="tl">
                    <a:srgbClr val="000000">
                      <a:alpha val="43137"/>
                    </a:srgbClr>
                  </a:outerShdw>
                </a:effectLst>
              </a:rPr>
              <a:t>lider olarak doğulur</a:t>
            </a:r>
            <a:r>
              <a:rPr lang="tr-TR" sz="2400" dirty="0" smtClean="0"/>
              <a:t>, sonradan lider olunamaz. </a:t>
            </a:r>
          </a:p>
        </p:txBody>
      </p:sp>
    </p:spTree>
    <p:extLst>
      <p:ext uri="{BB962C8B-B14F-4D97-AF65-F5344CB8AC3E}">
        <p14:creationId xmlns:p14="http://schemas.microsoft.com/office/powerpoint/2010/main" val="233357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altLang="tr-TR" smtClean="0"/>
              <a:t>Liderlikte Özellikler Yaklaşımı</a:t>
            </a:r>
          </a:p>
        </p:txBody>
      </p:sp>
      <p:sp>
        <p:nvSpPr>
          <p:cNvPr id="7171" name="Rectangle 3"/>
          <p:cNvSpPr>
            <a:spLocks noGrp="1" noChangeArrowheads="1"/>
          </p:cNvSpPr>
          <p:nvPr>
            <p:ph idx="1"/>
          </p:nvPr>
        </p:nvSpPr>
        <p:spPr/>
        <p:txBody>
          <a:bodyPr/>
          <a:lstStyle/>
          <a:p>
            <a:pPr eaLnBrk="1" hangingPunct="1">
              <a:defRPr/>
            </a:pPr>
            <a:r>
              <a:rPr lang="tr-TR" sz="2800" dirty="0" smtClean="0"/>
              <a:t>Bu yaklaşımda  </a:t>
            </a:r>
            <a:r>
              <a:rPr lang="tr-TR" sz="2800" dirty="0" smtClean="0">
                <a:effectLst>
                  <a:outerShdw blurRad="38100" dist="38100" dir="2700000" algn="tl">
                    <a:srgbClr val="000000">
                      <a:alpha val="43137"/>
                    </a:srgbClr>
                  </a:outerShdw>
                </a:effectLst>
              </a:rPr>
              <a:t>belirli bir grup içinde bir kişinin lider olarak belirmesi ve grubu yönetmesinin nedeni sahip olduğu özelliklerdir. </a:t>
            </a:r>
          </a:p>
          <a:p>
            <a:pPr eaLnBrk="1" hangingPunct="1">
              <a:defRPr/>
            </a:pPr>
            <a:endParaRPr lang="tr-TR" sz="2800" dirty="0" smtClean="0">
              <a:effectLst>
                <a:outerShdw blurRad="38100" dist="38100" dir="2700000" algn="tl">
                  <a:srgbClr val="000000">
                    <a:alpha val="43137"/>
                  </a:srgbClr>
                </a:outerShdw>
              </a:effectLst>
            </a:endParaRPr>
          </a:p>
          <a:p>
            <a:pPr eaLnBrk="1" hangingPunct="1">
              <a:defRPr/>
            </a:pPr>
            <a:r>
              <a:rPr lang="tr-TR" sz="2800" dirty="0" smtClean="0"/>
              <a:t>Bu teoriye göre bir kişinin lider olabilmesi için, grup üyelerinden farklı özelliklere sahip olması gerekir. </a:t>
            </a:r>
          </a:p>
        </p:txBody>
      </p:sp>
    </p:spTree>
    <p:extLst>
      <p:ext uri="{BB962C8B-B14F-4D97-AF65-F5344CB8AC3E}">
        <p14:creationId xmlns:p14="http://schemas.microsoft.com/office/powerpoint/2010/main" val="6276514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1143000"/>
          </a:xfrm>
        </p:spPr>
        <p:txBody>
          <a:bodyPr>
            <a:normAutofit fontScale="90000"/>
          </a:bodyPr>
          <a:lstStyle/>
          <a:p>
            <a:pPr eaLnBrk="1" hangingPunct="1"/>
            <a:r>
              <a:rPr lang="tr-TR" altLang="tr-TR" sz="2800" smtClean="0"/>
              <a:t>Yapılan birçok araştırma liderin özellikleri arasında aşağıdaki unsurların yer alabileceğini vurgulamıştır: </a:t>
            </a:r>
            <a:br>
              <a:rPr lang="tr-TR" altLang="tr-TR" sz="2800" smtClean="0"/>
            </a:br>
            <a:endParaRPr lang="tr-TR" altLang="tr-TR" sz="2800" smtClean="0"/>
          </a:p>
        </p:txBody>
      </p:sp>
      <p:sp>
        <p:nvSpPr>
          <p:cNvPr id="7171" name="Rectangle 3"/>
          <p:cNvSpPr>
            <a:spLocks noGrp="1" noChangeArrowheads="1"/>
          </p:cNvSpPr>
          <p:nvPr>
            <p:ph sz="half" idx="1"/>
          </p:nvPr>
        </p:nvSpPr>
        <p:spPr>
          <a:xfrm>
            <a:off x="457200" y="1600200"/>
            <a:ext cx="4038600" cy="3810000"/>
          </a:xfrm>
        </p:spPr>
        <p:txBody>
          <a:bodyPr/>
          <a:lstStyle/>
          <a:p>
            <a:pPr lvl="1" eaLnBrk="1" hangingPunct="1"/>
            <a:r>
              <a:rPr lang="tr-TR" altLang="tr-TR" sz="2000" smtClean="0"/>
              <a:t>Yaş, </a:t>
            </a:r>
          </a:p>
          <a:p>
            <a:pPr lvl="1" eaLnBrk="1" hangingPunct="1"/>
            <a:r>
              <a:rPr lang="tr-TR" altLang="tr-TR" sz="2000" smtClean="0"/>
              <a:t>Cinsiyet, </a:t>
            </a:r>
          </a:p>
          <a:p>
            <a:pPr lvl="1" eaLnBrk="1" hangingPunct="1"/>
            <a:r>
              <a:rPr lang="tr-TR" altLang="tr-TR" sz="2000" smtClean="0"/>
              <a:t>Olgunluk,</a:t>
            </a:r>
          </a:p>
          <a:p>
            <a:pPr lvl="1" eaLnBrk="1" hangingPunct="1"/>
            <a:r>
              <a:rPr lang="tr-TR" altLang="tr-TR" sz="2000" smtClean="0"/>
              <a:t>Deneyim,</a:t>
            </a:r>
          </a:p>
          <a:p>
            <a:pPr lvl="1" eaLnBrk="1" hangingPunct="1"/>
            <a:r>
              <a:rPr lang="tr-TR" altLang="tr-TR" sz="2000" smtClean="0"/>
              <a:t>Başkalarına güven verme,</a:t>
            </a:r>
          </a:p>
          <a:p>
            <a:pPr lvl="1" eaLnBrk="1" hangingPunct="1"/>
            <a:r>
              <a:rPr lang="tr-TR" altLang="tr-TR" sz="2000" smtClean="0"/>
              <a:t>İleriyi görebilme,</a:t>
            </a:r>
          </a:p>
          <a:p>
            <a:pPr lvl="1" eaLnBrk="1" hangingPunct="1"/>
            <a:r>
              <a:rPr lang="tr-TR" altLang="tr-TR" sz="2000" smtClean="0"/>
              <a:t>İnisiyatif sahibi olabilme,</a:t>
            </a:r>
          </a:p>
          <a:p>
            <a:pPr lvl="1" eaLnBrk="1" hangingPunct="1"/>
            <a:r>
              <a:rPr lang="tr-TR" altLang="tr-TR" sz="2000" smtClean="0"/>
              <a:t>Duygusal olgunluk,</a:t>
            </a:r>
          </a:p>
          <a:p>
            <a:pPr lvl="1" eaLnBrk="1" hangingPunct="1"/>
            <a:r>
              <a:rPr lang="tr-TR" altLang="tr-TR" sz="2000" smtClean="0"/>
              <a:t>Dürüstlük,</a:t>
            </a:r>
          </a:p>
          <a:p>
            <a:pPr lvl="1" eaLnBrk="1" hangingPunct="1"/>
            <a:r>
              <a:rPr lang="tr-TR" altLang="tr-TR" sz="2000" smtClean="0"/>
              <a:t>Samimiyet,</a:t>
            </a:r>
          </a:p>
          <a:p>
            <a:pPr lvl="1" eaLnBrk="1" hangingPunct="1"/>
            <a:endParaRPr lang="tr-TR" altLang="tr-TR" sz="2000" smtClean="0"/>
          </a:p>
        </p:txBody>
      </p:sp>
      <p:sp>
        <p:nvSpPr>
          <p:cNvPr id="7172" name="Rectangle 4"/>
          <p:cNvSpPr>
            <a:spLocks noGrp="1" noChangeArrowheads="1"/>
          </p:cNvSpPr>
          <p:nvPr>
            <p:ph sz="half" idx="2"/>
          </p:nvPr>
        </p:nvSpPr>
        <p:spPr/>
        <p:txBody>
          <a:bodyPr/>
          <a:lstStyle/>
          <a:p>
            <a:pPr lvl="1" eaLnBrk="1" hangingPunct="1"/>
            <a:r>
              <a:rPr lang="tr-TR" altLang="tr-TR" sz="2000" smtClean="0"/>
              <a:t>Doğruluk, </a:t>
            </a:r>
          </a:p>
          <a:p>
            <a:pPr lvl="1" eaLnBrk="1" hangingPunct="1"/>
            <a:r>
              <a:rPr lang="tr-TR" altLang="tr-TR" sz="2000" smtClean="0"/>
              <a:t>Güzel konuşma,</a:t>
            </a:r>
          </a:p>
          <a:p>
            <a:pPr lvl="1" eaLnBrk="1" hangingPunct="1"/>
            <a:r>
              <a:rPr lang="tr-TR" altLang="tr-TR" sz="2000" smtClean="0"/>
              <a:t>Zeka,</a:t>
            </a:r>
          </a:p>
          <a:p>
            <a:pPr lvl="1" eaLnBrk="1" hangingPunct="1"/>
            <a:r>
              <a:rPr lang="tr-TR" altLang="tr-TR" sz="2000" smtClean="0"/>
              <a:t>Bilgi, </a:t>
            </a:r>
          </a:p>
          <a:p>
            <a:pPr lvl="1" eaLnBrk="1" hangingPunct="1"/>
            <a:r>
              <a:rPr lang="tr-TR" altLang="tr-TR" sz="2000" smtClean="0"/>
              <a:t>İyi ilişki kurabilme yeteneği,</a:t>
            </a:r>
          </a:p>
          <a:p>
            <a:pPr lvl="1" eaLnBrk="1" hangingPunct="1"/>
            <a:r>
              <a:rPr lang="tr-TR" altLang="tr-TR" sz="2000" smtClean="0"/>
              <a:t>Açık sözlülük,</a:t>
            </a:r>
          </a:p>
          <a:p>
            <a:pPr lvl="1" eaLnBrk="1" hangingPunct="1"/>
            <a:r>
              <a:rPr lang="tr-TR" altLang="tr-TR" sz="2000" smtClean="0"/>
              <a:t>Kendine güven duyma,</a:t>
            </a:r>
          </a:p>
          <a:p>
            <a:pPr lvl="1" eaLnBrk="1" hangingPunct="1"/>
            <a:r>
              <a:rPr lang="tr-TR" altLang="tr-TR" sz="2000" smtClean="0"/>
              <a:t>Kararlılık, </a:t>
            </a:r>
          </a:p>
          <a:p>
            <a:pPr lvl="1" eaLnBrk="1" hangingPunct="1"/>
            <a:r>
              <a:rPr lang="tr-TR" altLang="tr-TR" sz="2000" smtClean="0"/>
              <a:t>İş başarma yeteneği</a:t>
            </a:r>
          </a:p>
          <a:p>
            <a:pPr lvl="1" eaLnBrk="1" hangingPunct="1"/>
            <a:endParaRPr lang="tr-TR" altLang="tr-TR" sz="2000" smtClean="0"/>
          </a:p>
          <a:p>
            <a:pPr eaLnBrk="1" hangingPunct="1"/>
            <a:endParaRPr lang="tr-TR" altLang="tr-TR" sz="2400" smtClean="0"/>
          </a:p>
        </p:txBody>
      </p:sp>
    </p:spTree>
    <p:extLst>
      <p:ext uri="{BB962C8B-B14F-4D97-AF65-F5344CB8AC3E}">
        <p14:creationId xmlns:p14="http://schemas.microsoft.com/office/powerpoint/2010/main" val="39301103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altLang="tr-TR" sz="4000" smtClean="0"/>
              <a:t>Özellik Teorisine Yapılan Eleştiriler</a:t>
            </a:r>
          </a:p>
        </p:txBody>
      </p:sp>
      <p:sp>
        <p:nvSpPr>
          <p:cNvPr id="9219" name="Rectangle 3"/>
          <p:cNvSpPr>
            <a:spLocks noGrp="1" noChangeArrowheads="1"/>
          </p:cNvSpPr>
          <p:nvPr>
            <p:ph idx="1"/>
          </p:nvPr>
        </p:nvSpPr>
        <p:spPr>
          <a:xfrm>
            <a:off x="457200" y="1371600"/>
            <a:ext cx="8229600" cy="4754563"/>
          </a:xfrm>
        </p:spPr>
        <p:txBody>
          <a:bodyPr/>
          <a:lstStyle/>
          <a:p>
            <a:pPr eaLnBrk="1" hangingPunct="1">
              <a:lnSpc>
                <a:spcPct val="90000"/>
              </a:lnSpc>
            </a:pPr>
            <a:r>
              <a:rPr lang="tr-TR" altLang="tr-TR" sz="2400" dirty="0" smtClean="0"/>
              <a:t>Özellik ve nitelik teorilerinin zayıf olduğu nokta, tüm liderleri kapsayan bir şekilde kişilik özelliğinin ortaya konulamamasıdır. </a:t>
            </a:r>
          </a:p>
          <a:p>
            <a:pPr eaLnBrk="1" hangingPunct="1">
              <a:lnSpc>
                <a:spcPct val="90000"/>
              </a:lnSpc>
            </a:pPr>
            <a:r>
              <a:rPr lang="tr-TR" altLang="tr-TR" sz="2400" dirty="0" smtClean="0"/>
              <a:t>İnsanları nitelendirmede kullanılabilecek sınırsız özellik bulunabilir</a:t>
            </a:r>
          </a:p>
          <a:p>
            <a:pPr eaLnBrk="1" hangingPunct="1">
              <a:lnSpc>
                <a:spcPct val="90000"/>
              </a:lnSpc>
            </a:pPr>
            <a:r>
              <a:rPr lang="tr-TR" altLang="tr-TR" sz="2400" b="1" u="sng" dirty="0" smtClean="0"/>
              <a:t>Durumsal faktörler bazen kişilik özelliklerinden daha fazla önem taşıyabilir. </a:t>
            </a:r>
          </a:p>
          <a:p>
            <a:pPr eaLnBrk="1" hangingPunct="1">
              <a:lnSpc>
                <a:spcPct val="90000"/>
              </a:lnSpc>
            </a:pPr>
            <a:r>
              <a:rPr lang="tr-TR" altLang="tr-TR" sz="2400" dirty="0" smtClean="0"/>
              <a:t>İncelenen gruplar değişik özelliklere sahip olabilir.</a:t>
            </a:r>
          </a:p>
          <a:p>
            <a:pPr eaLnBrk="1" hangingPunct="1">
              <a:lnSpc>
                <a:spcPct val="90000"/>
              </a:lnSpc>
            </a:pPr>
            <a:r>
              <a:rPr lang="tr-TR" altLang="tr-TR" sz="2400" b="1" u="sng" dirty="0" smtClean="0"/>
              <a:t>Bütün etkin liderlerin aynı özellikleri taşımayabilir </a:t>
            </a:r>
          </a:p>
          <a:p>
            <a:pPr eaLnBrk="1" hangingPunct="1">
              <a:lnSpc>
                <a:spcPct val="90000"/>
              </a:lnSpc>
            </a:pPr>
            <a:r>
              <a:rPr lang="tr-TR" altLang="tr-TR" sz="2400" b="1" u="sng" dirty="0" smtClean="0"/>
              <a:t>Bazen grup üyeleri arasında liderin özelliklerinden daha fazla özelliklere sahip olanlar bulunduğu halde bunların lider olarak ortaya çıkamayabilir.</a:t>
            </a:r>
          </a:p>
        </p:txBody>
      </p:sp>
    </p:spTree>
    <p:extLst>
      <p:ext uri="{BB962C8B-B14F-4D97-AF65-F5344CB8AC3E}">
        <p14:creationId xmlns:p14="http://schemas.microsoft.com/office/powerpoint/2010/main" val="2604463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tLang="tr-TR" sz="4000" smtClean="0"/>
              <a:t>2. Liderlikte Davranışsal Yaklaşım</a:t>
            </a:r>
          </a:p>
        </p:txBody>
      </p:sp>
      <p:sp>
        <p:nvSpPr>
          <p:cNvPr id="14339" name="Rectangle 3"/>
          <p:cNvSpPr>
            <a:spLocks noGrp="1" noChangeArrowheads="1"/>
          </p:cNvSpPr>
          <p:nvPr>
            <p:ph idx="1"/>
          </p:nvPr>
        </p:nvSpPr>
        <p:spPr>
          <a:xfrm>
            <a:off x="457200" y="1219200"/>
            <a:ext cx="8458200" cy="4906963"/>
          </a:xfrm>
        </p:spPr>
        <p:txBody>
          <a:bodyPr/>
          <a:lstStyle/>
          <a:p>
            <a:pPr eaLnBrk="1" hangingPunct="1">
              <a:lnSpc>
                <a:spcPct val="80000"/>
              </a:lnSpc>
            </a:pPr>
            <a:r>
              <a:rPr lang="tr-TR" altLang="tr-TR" sz="2800" dirty="0" smtClean="0"/>
              <a:t>İyi liderlerin ne yaptığını (</a:t>
            </a:r>
            <a:r>
              <a:rPr lang="tr-TR" altLang="tr-TR" sz="2800" b="1" u="sng" dirty="0" smtClean="0"/>
              <a:t>hangi davranışları sergiledikleri</a:t>
            </a:r>
            <a:r>
              <a:rPr lang="tr-TR" altLang="tr-TR" sz="2800" dirty="0" smtClean="0"/>
              <a:t>) açıklamaya çalışan bir liderlik perspektifidir. </a:t>
            </a:r>
          </a:p>
          <a:p>
            <a:pPr eaLnBrk="1" hangingPunct="1">
              <a:lnSpc>
                <a:spcPct val="80000"/>
              </a:lnSpc>
            </a:pPr>
            <a:r>
              <a:rPr lang="tr-TR" altLang="tr-TR" sz="2800" b="1" u="sng" dirty="0" smtClean="0"/>
              <a:t>Liderler işin tamamlanmasına mı yoksa izleyicilerinin mutluluğunu sürdürülmesine odaklanması gerekir? </a:t>
            </a:r>
          </a:p>
          <a:p>
            <a:pPr eaLnBrk="1" hangingPunct="1">
              <a:lnSpc>
                <a:spcPct val="80000"/>
              </a:lnSpc>
            </a:pPr>
            <a:r>
              <a:rPr lang="tr-TR" altLang="tr-TR" sz="2800" dirty="0" smtClean="0"/>
              <a:t>Kararlarını </a:t>
            </a:r>
            <a:r>
              <a:rPr lang="tr-TR" altLang="tr-TR" sz="2800" b="1" u="sng" dirty="0" err="1" smtClean="0"/>
              <a:t>otokratik</a:t>
            </a:r>
            <a:r>
              <a:rPr lang="tr-TR" altLang="tr-TR" sz="2800" b="1" u="sng" dirty="0" smtClean="0"/>
              <a:t> bir biçimde mi almalılar yoksa demokratik bir biçimde mi</a:t>
            </a:r>
            <a:r>
              <a:rPr lang="tr-TR" altLang="tr-TR" sz="2800" dirty="0" smtClean="0"/>
              <a:t>?</a:t>
            </a:r>
          </a:p>
          <a:p>
            <a:pPr eaLnBrk="1" hangingPunct="1">
              <a:lnSpc>
                <a:spcPct val="80000"/>
              </a:lnSpc>
            </a:pPr>
            <a:r>
              <a:rPr lang="tr-TR" altLang="tr-TR" sz="2800" dirty="0" smtClean="0"/>
              <a:t>Davranışsal yaklaşıma göre kişisel özellikler liderin sergilediği doğru davranışlardan daha az önemlidir.  </a:t>
            </a:r>
          </a:p>
        </p:txBody>
      </p:sp>
    </p:spTree>
    <p:extLst>
      <p:ext uri="{BB962C8B-B14F-4D97-AF65-F5344CB8AC3E}">
        <p14:creationId xmlns:p14="http://schemas.microsoft.com/office/powerpoint/2010/main" val="15700381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altLang="tr-TR" smtClean="0"/>
              <a:t>Liderlik Davranışları</a:t>
            </a:r>
          </a:p>
        </p:txBody>
      </p:sp>
      <p:sp>
        <p:nvSpPr>
          <p:cNvPr id="15363" name="Rectangle 3"/>
          <p:cNvSpPr>
            <a:spLocks noGrp="1" noChangeArrowheads="1"/>
          </p:cNvSpPr>
          <p:nvPr>
            <p:ph idx="1"/>
          </p:nvPr>
        </p:nvSpPr>
        <p:spPr/>
        <p:txBody>
          <a:bodyPr/>
          <a:lstStyle/>
          <a:p>
            <a:pPr eaLnBrk="1" hangingPunct="1"/>
            <a:r>
              <a:rPr lang="tr-TR" altLang="tr-TR" smtClean="0"/>
              <a:t>Görev Başarımı Davranışları</a:t>
            </a:r>
          </a:p>
          <a:p>
            <a:pPr eaLnBrk="1" hangingPunct="1"/>
            <a:r>
              <a:rPr lang="tr-TR" altLang="tr-TR" smtClean="0"/>
              <a:t>Grubu Muhafaza Davranışları </a:t>
            </a:r>
          </a:p>
          <a:p>
            <a:pPr eaLnBrk="1" hangingPunct="1"/>
            <a:r>
              <a:rPr lang="tr-TR" altLang="tr-TR" smtClean="0"/>
              <a:t>Karar Almaya Katılımda Gösterilen Davranışlar </a:t>
            </a:r>
          </a:p>
        </p:txBody>
      </p:sp>
    </p:spTree>
    <p:extLst>
      <p:ext uri="{BB962C8B-B14F-4D97-AF65-F5344CB8AC3E}">
        <p14:creationId xmlns:p14="http://schemas.microsoft.com/office/powerpoint/2010/main" val="8992049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altLang="tr-TR" smtClean="0"/>
              <a:t>Görev Başarımı Davranışları</a:t>
            </a:r>
            <a:br>
              <a:rPr lang="tr-TR" altLang="tr-TR" smtClean="0"/>
            </a:br>
            <a:r>
              <a:rPr lang="tr-TR" altLang="tr-TR" sz="2400" smtClean="0"/>
              <a:t>(Task Performance Behaviors)</a:t>
            </a:r>
          </a:p>
        </p:txBody>
      </p:sp>
      <p:sp>
        <p:nvSpPr>
          <p:cNvPr id="16387" name="Rectangle 3"/>
          <p:cNvSpPr>
            <a:spLocks noGrp="1" noChangeArrowheads="1"/>
          </p:cNvSpPr>
          <p:nvPr>
            <p:ph idx="1"/>
          </p:nvPr>
        </p:nvSpPr>
        <p:spPr/>
        <p:txBody>
          <a:bodyPr/>
          <a:lstStyle/>
          <a:p>
            <a:pPr eaLnBrk="1" hangingPunct="1">
              <a:lnSpc>
                <a:spcPct val="80000"/>
              </a:lnSpc>
            </a:pPr>
            <a:r>
              <a:rPr lang="tr-TR" altLang="tr-TR" sz="2400" dirty="0" smtClean="0"/>
              <a:t>Liderlik işin tamamlanmasını gerektirir.</a:t>
            </a:r>
          </a:p>
          <a:p>
            <a:pPr eaLnBrk="1" hangingPunct="1">
              <a:lnSpc>
                <a:spcPct val="80000"/>
              </a:lnSpc>
            </a:pPr>
            <a:r>
              <a:rPr lang="tr-TR" altLang="tr-TR" sz="2400" dirty="0" smtClean="0"/>
              <a:t>Görev başarımı davranışları, çalışma birimlerinin veya örgütlerin amaçlarına ulaşmasını sağlamak için liderin çabalarıdır. </a:t>
            </a:r>
          </a:p>
          <a:p>
            <a:pPr eaLnBrk="1" hangingPunct="1">
              <a:lnSpc>
                <a:spcPct val="80000"/>
              </a:lnSpc>
            </a:pPr>
            <a:r>
              <a:rPr lang="tr-TR" altLang="tr-TR" sz="2400" dirty="0" smtClean="0"/>
              <a:t>Bu davranış boyutu farklı biçimlerde gösterilir.</a:t>
            </a:r>
          </a:p>
          <a:p>
            <a:pPr lvl="1" eaLnBrk="1" hangingPunct="1">
              <a:lnSpc>
                <a:spcPct val="80000"/>
              </a:lnSpc>
            </a:pPr>
            <a:r>
              <a:rPr lang="tr-TR" altLang="tr-TR" sz="2000" dirty="0" smtClean="0"/>
              <a:t>İş sonuçlarıyla ilgilenmek (</a:t>
            </a:r>
            <a:r>
              <a:rPr lang="tr-TR" altLang="tr-TR" sz="2000" dirty="0" err="1" smtClean="0"/>
              <a:t>concern</a:t>
            </a:r>
            <a:r>
              <a:rPr lang="tr-TR" altLang="tr-TR" sz="2000" dirty="0" smtClean="0"/>
              <a:t> </a:t>
            </a:r>
            <a:r>
              <a:rPr lang="tr-TR" altLang="tr-TR" sz="2000" dirty="0" err="1" smtClean="0"/>
              <a:t>for</a:t>
            </a:r>
            <a:r>
              <a:rPr lang="tr-TR" altLang="tr-TR" sz="2000" dirty="0" smtClean="0"/>
              <a:t> </a:t>
            </a:r>
            <a:r>
              <a:rPr lang="tr-TR" altLang="tr-TR" sz="2000" dirty="0" err="1" smtClean="0"/>
              <a:t>production</a:t>
            </a:r>
            <a:r>
              <a:rPr lang="tr-TR" altLang="tr-TR" sz="2000" dirty="0" smtClean="0"/>
              <a:t>)</a:t>
            </a:r>
          </a:p>
          <a:p>
            <a:pPr lvl="1" eaLnBrk="1" hangingPunct="1">
              <a:lnSpc>
                <a:spcPct val="80000"/>
              </a:lnSpc>
            </a:pPr>
            <a:r>
              <a:rPr lang="tr-TR" altLang="tr-TR" sz="2000" dirty="0" smtClean="0"/>
              <a:t>Direktif liderlik (</a:t>
            </a:r>
            <a:r>
              <a:rPr lang="tr-TR" altLang="tr-TR" sz="2000" dirty="0" err="1" smtClean="0"/>
              <a:t>directive</a:t>
            </a:r>
            <a:r>
              <a:rPr lang="tr-TR" altLang="tr-TR" sz="2000" dirty="0" smtClean="0"/>
              <a:t> </a:t>
            </a:r>
            <a:r>
              <a:rPr lang="tr-TR" altLang="tr-TR" sz="2000" dirty="0" err="1" smtClean="0"/>
              <a:t>leadership</a:t>
            </a:r>
            <a:r>
              <a:rPr lang="tr-TR" altLang="tr-TR" sz="2000" dirty="0" smtClean="0"/>
              <a:t>)</a:t>
            </a:r>
          </a:p>
          <a:p>
            <a:pPr lvl="1" eaLnBrk="1" hangingPunct="1">
              <a:lnSpc>
                <a:spcPct val="80000"/>
              </a:lnSpc>
            </a:pPr>
            <a:r>
              <a:rPr lang="tr-TR" altLang="tr-TR" sz="2000" dirty="0" smtClean="0"/>
              <a:t>Yapıyı </a:t>
            </a:r>
            <a:r>
              <a:rPr lang="tr-TR" altLang="tr-TR" sz="2000" dirty="0" err="1" smtClean="0"/>
              <a:t>erginleme</a:t>
            </a:r>
            <a:r>
              <a:rPr lang="tr-TR" altLang="tr-TR" sz="2000" dirty="0" smtClean="0"/>
              <a:t> (</a:t>
            </a:r>
            <a:r>
              <a:rPr lang="tr-TR" altLang="tr-TR" sz="2000" dirty="0" err="1" smtClean="0"/>
              <a:t>initiating</a:t>
            </a:r>
            <a:r>
              <a:rPr lang="tr-TR" altLang="tr-TR" sz="2000" dirty="0" smtClean="0"/>
              <a:t> </a:t>
            </a:r>
            <a:r>
              <a:rPr lang="tr-TR" altLang="tr-TR" sz="2000" dirty="0" err="1" smtClean="0"/>
              <a:t>structure</a:t>
            </a:r>
            <a:r>
              <a:rPr lang="tr-TR" altLang="tr-TR" sz="2000" dirty="0" smtClean="0"/>
              <a:t>)</a:t>
            </a:r>
          </a:p>
          <a:p>
            <a:pPr lvl="1" eaLnBrk="1" hangingPunct="1">
              <a:lnSpc>
                <a:spcPct val="80000"/>
              </a:lnSpc>
            </a:pPr>
            <a:r>
              <a:rPr lang="tr-TR" altLang="tr-TR" sz="2000" dirty="0" smtClean="0"/>
              <a:t>Denetimin yakınlığı (</a:t>
            </a:r>
            <a:r>
              <a:rPr lang="tr-TR" altLang="tr-TR" sz="2000" dirty="0" err="1" smtClean="0"/>
              <a:t>closeness</a:t>
            </a:r>
            <a:r>
              <a:rPr lang="tr-TR" altLang="tr-TR" sz="2000" dirty="0" smtClean="0"/>
              <a:t> of </a:t>
            </a:r>
            <a:r>
              <a:rPr lang="tr-TR" altLang="tr-TR" sz="2000" dirty="0" err="1" smtClean="0"/>
              <a:t>supervision</a:t>
            </a:r>
            <a:r>
              <a:rPr lang="tr-TR" altLang="tr-TR" sz="2000" dirty="0" smtClean="0"/>
              <a:t>) </a:t>
            </a:r>
          </a:p>
          <a:p>
            <a:pPr eaLnBrk="1" hangingPunct="1">
              <a:lnSpc>
                <a:spcPct val="80000"/>
              </a:lnSpc>
            </a:pPr>
            <a:r>
              <a:rPr lang="tr-TR" altLang="tr-TR" sz="2400" dirty="0" smtClean="0"/>
              <a:t>Liderin bu davranışta odağı;</a:t>
            </a:r>
          </a:p>
          <a:p>
            <a:pPr lvl="1" eaLnBrk="1" hangingPunct="1">
              <a:lnSpc>
                <a:spcPct val="80000"/>
              </a:lnSpc>
            </a:pPr>
            <a:r>
              <a:rPr lang="tr-TR" altLang="tr-TR" sz="2000" dirty="0" smtClean="0"/>
              <a:t>İşin hızı, kalitesi ve doğruluğu,</a:t>
            </a:r>
          </a:p>
          <a:p>
            <a:pPr lvl="1" eaLnBrk="1" hangingPunct="1">
              <a:lnSpc>
                <a:spcPct val="80000"/>
              </a:lnSpc>
            </a:pPr>
            <a:r>
              <a:rPr lang="tr-TR" altLang="tr-TR" sz="2000" dirty="0" smtClean="0"/>
              <a:t>Çıktıların niceliği</a:t>
            </a:r>
          </a:p>
          <a:p>
            <a:pPr lvl="1" eaLnBrk="1" hangingPunct="1">
              <a:lnSpc>
                <a:spcPct val="80000"/>
              </a:lnSpc>
            </a:pPr>
            <a:r>
              <a:rPr lang="tr-TR" altLang="tr-TR" sz="2000" dirty="0" smtClean="0"/>
              <a:t>Kuralların izlenmesi</a:t>
            </a:r>
          </a:p>
        </p:txBody>
      </p:sp>
    </p:spTree>
    <p:extLst>
      <p:ext uri="{BB962C8B-B14F-4D97-AF65-F5344CB8AC3E}">
        <p14:creationId xmlns:p14="http://schemas.microsoft.com/office/powerpoint/2010/main" val="27192414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tLang="tr-TR" sz="4000" smtClean="0"/>
              <a:t>Grubu Muhafaza Davranışları</a:t>
            </a:r>
            <a:br>
              <a:rPr lang="tr-TR" altLang="tr-TR" sz="4000" smtClean="0"/>
            </a:br>
            <a:r>
              <a:rPr lang="tr-TR" altLang="tr-TR" sz="2400" smtClean="0"/>
              <a:t>(Group Maintenance)</a:t>
            </a:r>
          </a:p>
        </p:txBody>
      </p:sp>
      <p:sp>
        <p:nvSpPr>
          <p:cNvPr id="17411" name="Rectangle 3"/>
          <p:cNvSpPr>
            <a:spLocks noGrp="1" noChangeArrowheads="1"/>
          </p:cNvSpPr>
          <p:nvPr>
            <p:ph idx="1"/>
          </p:nvPr>
        </p:nvSpPr>
        <p:spPr/>
        <p:txBody>
          <a:bodyPr/>
          <a:lstStyle/>
          <a:p>
            <a:pPr eaLnBrk="1" hangingPunct="1">
              <a:lnSpc>
                <a:spcPct val="90000"/>
              </a:lnSpc>
            </a:pPr>
            <a:r>
              <a:rPr lang="tr-TR" altLang="tr-TR" sz="2400" smtClean="0"/>
              <a:t>Liderler, </a:t>
            </a:r>
          </a:p>
          <a:p>
            <a:pPr lvl="1" eaLnBrk="1" hangingPunct="1">
              <a:lnSpc>
                <a:spcPct val="90000"/>
              </a:lnSpc>
            </a:pPr>
            <a:r>
              <a:rPr lang="tr-TR" altLang="tr-TR" sz="2000" smtClean="0"/>
              <a:t>grup üyelerinin memnuniyetini sağlama, </a:t>
            </a:r>
          </a:p>
          <a:p>
            <a:pPr lvl="1" eaLnBrk="1" hangingPunct="1">
              <a:lnSpc>
                <a:spcPct val="90000"/>
              </a:lnSpc>
            </a:pPr>
            <a:r>
              <a:rPr lang="tr-TR" altLang="tr-TR" sz="2000" smtClean="0"/>
              <a:t>iş ilişkilerini geliştirme ve uyumu sürdürme,</a:t>
            </a:r>
          </a:p>
          <a:p>
            <a:pPr lvl="1" eaLnBrk="1" hangingPunct="1">
              <a:lnSpc>
                <a:spcPct val="90000"/>
              </a:lnSpc>
            </a:pPr>
            <a:r>
              <a:rPr lang="tr-TR" altLang="tr-TR" sz="2000" smtClean="0"/>
              <a:t> grubun sosyal istikrarını koruma eylemlerinde bulunur.</a:t>
            </a:r>
          </a:p>
          <a:p>
            <a:pPr eaLnBrk="1" hangingPunct="1">
              <a:lnSpc>
                <a:spcPct val="90000"/>
              </a:lnSpc>
            </a:pPr>
            <a:r>
              <a:rPr lang="tr-TR" altLang="tr-TR" sz="2400" smtClean="0"/>
              <a:t> Bu davranış boyutu farklı biçimlerde gösterilir.</a:t>
            </a:r>
          </a:p>
          <a:p>
            <a:pPr lvl="1" eaLnBrk="1" hangingPunct="1">
              <a:lnSpc>
                <a:spcPct val="90000"/>
              </a:lnSpc>
            </a:pPr>
            <a:r>
              <a:rPr lang="tr-TR" altLang="tr-TR" sz="2000" smtClean="0"/>
              <a:t>İnsanlarla ilgilenmek (concern for people)</a:t>
            </a:r>
          </a:p>
          <a:p>
            <a:pPr lvl="1" eaLnBrk="1" hangingPunct="1">
              <a:lnSpc>
                <a:spcPct val="90000"/>
              </a:lnSpc>
            </a:pPr>
            <a:r>
              <a:rPr lang="tr-TR" altLang="tr-TR" sz="2000" smtClean="0"/>
              <a:t>Destekleyici liderlik (supportive leadership) </a:t>
            </a:r>
          </a:p>
          <a:p>
            <a:pPr lvl="1" eaLnBrk="1" hangingPunct="1">
              <a:lnSpc>
                <a:spcPct val="90000"/>
              </a:lnSpc>
            </a:pPr>
            <a:r>
              <a:rPr lang="tr-TR" altLang="tr-TR" sz="2000" smtClean="0"/>
              <a:t>Nezaket (consideration) </a:t>
            </a:r>
          </a:p>
          <a:p>
            <a:pPr eaLnBrk="1" hangingPunct="1">
              <a:lnSpc>
                <a:spcPct val="90000"/>
              </a:lnSpc>
            </a:pPr>
            <a:r>
              <a:rPr lang="tr-TR" altLang="tr-TR" sz="2400" smtClean="0"/>
              <a:t>Liderin bu davranışta odağı;</a:t>
            </a:r>
          </a:p>
          <a:p>
            <a:pPr lvl="1" eaLnBrk="1" hangingPunct="1">
              <a:lnSpc>
                <a:spcPct val="90000"/>
              </a:lnSpc>
            </a:pPr>
            <a:r>
              <a:rPr lang="tr-TR" altLang="tr-TR" sz="2000" smtClean="0"/>
              <a:t>İnsanların hisleri ve ferahlığı,</a:t>
            </a:r>
          </a:p>
          <a:p>
            <a:pPr lvl="1" eaLnBrk="1" hangingPunct="1">
              <a:lnSpc>
                <a:spcPct val="90000"/>
              </a:lnSpc>
            </a:pPr>
            <a:r>
              <a:rPr lang="tr-TR" altLang="tr-TR" sz="2000" smtClean="0"/>
              <a:t>İnsanların takdiri</a:t>
            </a:r>
          </a:p>
          <a:p>
            <a:pPr lvl="1" eaLnBrk="1" hangingPunct="1">
              <a:lnSpc>
                <a:spcPct val="90000"/>
              </a:lnSpc>
            </a:pPr>
            <a:r>
              <a:rPr lang="tr-TR" altLang="tr-TR" sz="2000" smtClean="0"/>
              <a:t>Stresin azaltımı</a:t>
            </a:r>
          </a:p>
          <a:p>
            <a:pPr lvl="1" eaLnBrk="1" hangingPunct="1">
              <a:lnSpc>
                <a:spcPct val="90000"/>
              </a:lnSpc>
              <a:buFontTx/>
              <a:buNone/>
            </a:pPr>
            <a:endParaRPr lang="tr-TR" altLang="tr-TR" sz="2000" smtClean="0"/>
          </a:p>
          <a:p>
            <a:pPr eaLnBrk="1" hangingPunct="1">
              <a:lnSpc>
                <a:spcPct val="90000"/>
              </a:lnSpc>
            </a:pPr>
            <a:endParaRPr lang="tr-TR" altLang="tr-TR" sz="2400" smtClean="0"/>
          </a:p>
          <a:p>
            <a:pPr lvl="1" eaLnBrk="1" hangingPunct="1">
              <a:lnSpc>
                <a:spcPct val="90000"/>
              </a:lnSpc>
            </a:pPr>
            <a:endParaRPr lang="tr-TR" altLang="tr-TR" sz="2000" smtClean="0"/>
          </a:p>
        </p:txBody>
      </p:sp>
    </p:spTree>
    <p:extLst>
      <p:ext uri="{BB962C8B-B14F-4D97-AF65-F5344CB8AC3E}">
        <p14:creationId xmlns:p14="http://schemas.microsoft.com/office/powerpoint/2010/main" val="26275604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tr-TR" altLang="tr-TR" sz="4000" smtClean="0"/>
              <a:t>Karar Almaya Katılımda Gösterilen Davranışlar</a:t>
            </a:r>
          </a:p>
        </p:txBody>
      </p:sp>
      <p:sp>
        <p:nvSpPr>
          <p:cNvPr id="18435" name="Rectangle 3"/>
          <p:cNvSpPr>
            <a:spLocks noGrp="1" noChangeArrowheads="1"/>
          </p:cNvSpPr>
          <p:nvPr>
            <p:ph idx="1"/>
          </p:nvPr>
        </p:nvSpPr>
        <p:spPr/>
        <p:txBody>
          <a:bodyPr/>
          <a:lstStyle/>
          <a:p>
            <a:pPr eaLnBrk="1" hangingPunct="1"/>
            <a:r>
              <a:rPr lang="tr-TR" altLang="tr-TR" sz="2800" smtClean="0"/>
              <a:t>Lider karar alırken nasıl davranması gerekir? </a:t>
            </a:r>
          </a:p>
          <a:p>
            <a:pPr eaLnBrk="1" hangingPunct="1"/>
            <a:r>
              <a:rPr lang="tr-TR" altLang="tr-TR" sz="2800" smtClean="0"/>
              <a:t>Lider izleyicilerini karar alma sürecinde ne derecede dahil etmelidir?</a:t>
            </a:r>
          </a:p>
          <a:p>
            <a:pPr eaLnBrk="1" hangingPunct="1"/>
            <a:r>
              <a:rPr lang="tr-TR" altLang="tr-TR" sz="2800" smtClean="0"/>
              <a:t>Bu liderlik davranışın boyutu otokratikten demokratikliğe sıralanabilir.</a:t>
            </a:r>
          </a:p>
          <a:p>
            <a:pPr eaLnBrk="1" hangingPunct="1"/>
            <a:r>
              <a:rPr lang="tr-TR" altLang="tr-TR" sz="2800" smtClean="0"/>
              <a:t>Otokratik liderlikte, lider karar alır ve gruba duyurur. </a:t>
            </a:r>
          </a:p>
          <a:p>
            <a:pPr eaLnBrk="1" hangingPunct="1"/>
            <a:r>
              <a:rPr lang="tr-TR" altLang="tr-TR" sz="2800" smtClean="0"/>
              <a:t>Demokratik liderlik karar alma sürecine diğerlerini davet eder. </a:t>
            </a:r>
          </a:p>
        </p:txBody>
      </p:sp>
    </p:spTree>
    <p:extLst>
      <p:ext uri="{BB962C8B-B14F-4D97-AF65-F5344CB8AC3E}">
        <p14:creationId xmlns:p14="http://schemas.microsoft.com/office/powerpoint/2010/main" val="1758578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smtClean="0"/>
              <a:t>Davranışsal Yaklaşım Kuramları</a:t>
            </a:r>
          </a:p>
        </p:txBody>
      </p:sp>
      <p:sp>
        <p:nvSpPr>
          <p:cNvPr id="19459" name="Rectangle 3"/>
          <p:cNvSpPr>
            <a:spLocks noGrp="1" noChangeArrowheads="1"/>
          </p:cNvSpPr>
          <p:nvPr>
            <p:ph idx="1"/>
          </p:nvPr>
        </p:nvSpPr>
        <p:spPr>
          <a:xfrm>
            <a:off x="457200" y="1295400"/>
            <a:ext cx="8229600" cy="4038600"/>
          </a:xfrm>
        </p:spPr>
        <p:txBody>
          <a:bodyPr/>
          <a:lstStyle/>
          <a:p>
            <a:pPr eaLnBrk="1" hangingPunct="1">
              <a:lnSpc>
                <a:spcPct val="80000"/>
              </a:lnSpc>
              <a:buFontTx/>
              <a:buNone/>
            </a:pPr>
            <a:r>
              <a:rPr lang="tr-TR" altLang="tr-TR" sz="2800" dirty="0" smtClean="0"/>
              <a:t>	2.1. Iowa Üniversitesi Çalışmaları</a:t>
            </a:r>
          </a:p>
          <a:p>
            <a:pPr eaLnBrk="1" hangingPunct="1">
              <a:lnSpc>
                <a:spcPct val="80000"/>
              </a:lnSpc>
              <a:buFontTx/>
              <a:buNone/>
            </a:pPr>
            <a:r>
              <a:rPr lang="tr-TR" altLang="tr-TR" sz="2800" dirty="0" smtClean="0"/>
              <a:t>	2.2. </a:t>
            </a:r>
            <a:r>
              <a:rPr lang="tr-TR" altLang="tr-TR" sz="2800" dirty="0" err="1" smtClean="0"/>
              <a:t>Likert</a:t>
            </a:r>
            <a:r>
              <a:rPr lang="tr-TR" altLang="tr-TR" sz="2800" dirty="0" smtClean="0"/>
              <a:t> Sistem 4 Kuramı</a:t>
            </a:r>
          </a:p>
          <a:p>
            <a:pPr eaLnBrk="1" hangingPunct="1">
              <a:lnSpc>
                <a:spcPct val="80000"/>
              </a:lnSpc>
              <a:buFontTx/>
              <a:buNone/>
            </a:pPr>
            <a:r>
              <a:rPr lang="tr-TR" altLang="tr-TR" sz="2800" dirty="0" smtClean="0"/>
              <a:t>	2.3. Ohio Eyalet Üniversitesi Modeli</a:t>
            </a:r>
          </a:p>
          <a:p>
            <a:pPr eaLnBrk="1" hangingPunct="1">
              <a:lnSpc>
                <a:spcPct val="80000"/>
              </a:lnSpc>
              <a:buFontTx/>
              <a:buNone/>
            </a:pPr>
            <a:r>
              <a:rPr lang="tr-TR" altLang="tr-TR" sz="2800" dirty="0" smtClean="0"/>
              <a:t>	2.4. Michigan Üniversitesi Liderlik 	Çalışmaları</a:t>
            </a:r>
          </a:p>
          <a:p>
            <a:pPr eaLnBrk="1" hangingPunct="1">
              <a:lnSpc>
                <a:spcPct val="80000"/>
              </a:lnSpc>
              <a:buFontTx/>
              <a:buNone/>
            </a:pPr>
            <a:r>
              <a:rPr lang="tr-TR" altLang="tr-TR" sz="2800" dirty="0" smtClean="0"/>
              <a:t>	2.5. </a:t>
            </a:r>
            <a:r>
              <a:rPr lang="tr-TR" altLang="tr-TR" sz="2800" dirty="0" err="1" smtClean="0"/>
              <a:t>Blake</a:t>
            </a:r>
            <a:r>
              <a:rPr lang="tr-TR" altLang="tr-TR" sz="2800" dirty="0" smtClean="0"/>
              <a:t> ve </a:t>
            </a:r>
            <a:r>
              <a:rPr lang="tr-TR" altLang="tr-TR" sz="2800" dirty="0" err="1" smtClean="0"/>
              <a:t>Mouton’un</a:t>
            </a:r>
            <a:r>
              <a:rPr lang="tr-TR" altLang="tr-TR" sz="2800" dirty="0" smtClean="0"/>
              <a:t> Yönetim Tarzı 	Diyagramı (Liderlik </a:t>
            </a:r>
            <a:r>
              <a:rPr lang="tr-TR" altLang="tr-TR" sz="2800" dirty="0" err="1" smtClean="0"/>
              <a:t>Gridi</a:t>
            </a:r>
            <a:r>
              <a:rPr lang="tr-TR" altLang="tr-TR" sz="2800" dirty="0" smtClean="0"/>
              <a:t>)</a:t>
            </a:r>
          </a:p>
          <a:p>
            <a:pPr eaLnBrk="1" hangingPunct="1">
              <a:lnSpc>
                <a:spcPct val="80000"/>
              </a:lnSpc>
              <a:buFontTx/>
              <a:buNone/>
            </a:pPr>
            <a:r>
              <a:rPr lang="tr-TR" altLang="tr-TR" sz="2800" dirty="0" smtClean="0"/>
              <a:t>	2.6. </a:t>
            </a:r>
            <a:r>
              <a:rPr lang="tr-TR" altLang="tr-TR" sz="2800" dirty="0" err="1" smtClean="0"/>
              <a:t>McGregor</a:t>
            </a:r>
            <a:r>
              <a:rPr lang="tr-TR" altLang="tr-TR" sz="2800" dirty="0" smtClean="0"/>
              <a:t> X-Y kuramı</a:t>
            </a:r>
          </a:p>
          <a:p>
            <a:pPr eaLnBrk="1" hangingPunct="1">
              <a:lnSpc>
                <a:spcPct val="80000"/>
              </a:lnSpc>
              <a:buFontTx/>
              <a:buNone/>
            </a:pPr>
            <a:r>
              <a:rPr lang="tr-TR" altLang="tr-TR" sz="2800" dirty="0" smtClean="0"/>
              <a:t>	2.7. Lider Üye Rol İlişki Kuramı</a:t>
            </a:r>
          </a:p>
          <a:p>
            <a:pPr eaLnBrk="1" hangingPunct="1">
              <a:lnSpc>
                <a:spcPct val="80000"/>
              </a:lnSpc>
              <a:buFontTx/>
              <a:buNone/>
            </a:pPr>
            <a:endParaRPr lang="tr-TR" altLang="tr-TR" sz="2800" dirty="0" smtClean="0"/>
          </a:p>
        </p:txBody>
      </p:sp>
    </p:spTree>
    <p:extLst>
      <p:ext uri="{BB962C8B-B14F-4D97-AF65-F5344CB8AC3E}">
        <p14:creationId xmlns:p14="http://schemas.microsoft.com/office/powerpoint/2010/main" val="718664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6800" y="838200"/>
            <a:ext cx="7772400" cy="1447800"/>
          </a:xfrm>
        </p:spPr>
        <p:txBody>
          <a:bodyPr/>
          <a:lstStyle/>
          <a:p>
            <a:pPr eaLnBrk="1" hangingPunct="1"/>
            <a:r>
              <a:rPr lang="tr-TR" b="1" smtClean="0">
                <a:cs typeface="Times New Roman" pitchFamily="18" charset="0"/>
              </a:rPr>
              <a:t>Motivasyonun Önemi</a:t>
            </a:r>
            <a:r>
              <a:rPr lang="tr-TR" smtClean="0"/>
              <a:t> </a:t>
            </a:r>
            <a:r>
              <a:rPr lang="tr-TR" b="1" smtClean="0"/>
              <a:t>Nedir?</a:t>
            </a:r>
            <a:r>
              <a:rPr lang="tr-TR" smtClean="0"/>
              <a:t/>
            </a:r>
            <a:br>
              <a:rPr lang="tr-TR" smtClean="0"/>
            </a:br>
            <a:endParaRPr lang="tr-TR" b="1" smtClean="0"/>
          </a:p>
        </p:txBody>
      </p:sp>
      <p:sp>
        <p:nvSpPr>
          <p:cNvPr id="30723" name="Rectangle 3"/>
          <p:cNvSpPr>
            <a:spLocks noGrp="1" noChangeArrowheads="1"/>
          </p:cNvSpPr>
          <p:nvPr>
            <p:ph type="body" idx="1"/>
          </p:nvPr>
        </p:nvSpPr>
        <p:spPr>
          <a:xfrm>
            <a:off x="1066800" y="1676400"/>
            <a:ext cx="7772400" cy="4800600"/>
          </a:xfrm>
        </p:spPr>
        <p:txBody>
          <a:bodyPr/>
          <a:lstStyle/>
          <a:p>
            <a:pPr eaLnBrk="1" hangingPunct="1">
              <a:lnSpc>
                <a:spcPct val="90000"/>
              </a:lnSpc>
              <a:buFont typeface="Wingdings" pitchFamily="2" charset="2"/>
              <a:buNone/>
            </a:pPr>
            <a:r>
              <a:rPr lang="tr-TR" sz="2800" smtClean="0">
                <a:solidFill>
                  <a:srgbClr val="000000"/>
                </a:solidFill>
              </a:rPr>
              <a:t>	İ</a:t>
            </a:r>
            <a:r>
              <a:rPr lang="tr-TR" sz="2800" smtClean="0">
                <a:solidFill>
                  <a:srgbClr val="000000"/>
                </a:solidFill>
                <a:cs typeface="Times New Roman" pitchFamily="18" charset="0"/>
              </a:rPr>
              <a:t>nsan bir şeyler ortaya</a:t>
            </a:r>
            <a:r>
              <a:rPr lang="tr-TR" sz="2800" smtClean="0">
                <a:solidFill>
                  <a:srgbClr val="000000"/>
                </a:solidFill>
              </a:rPr>
              <a:t> </a:t>
            </a:r>
            <a:r>
              <a:rPr lang="tr-TR" sz="2800" smtClean="0">
                <a:solidFill>
                  <a:srgbClr val="000000"/>
                </a:solidFill>
                <a:cs typeface="Times New Roman" pitchFamily="18" charset="0"/>
              </a:rPr>
              <a:t>koymak ve üretebilmek için ilk önce harekete geçirilmelidir. Daha çok çalışması veya daha etkin olarak çalışması söz konusu olduğunda yine ilk hedef insandaki o </a:t>
            </a:r>
            <a:r>
              <a:rPr lang="tr-TR" sz="2800" u="sng" smtClean="0">
                <a:solidFill>
                  <a:srgbClr val="000000"/>
                </a:solidFill>
                <a:cs typeface="Times New Roman" pitchFamily="18" charset="0"/>
              </a:rPr>
              <a:t>istekliliğin</a:t>
            </a:r>
            <a:r>
              <a:rPr lang="tr-TR" sz="2800" u="sng" smtClean="0">
                <a:solidFill>
                  <a:srgbClr val="000000"/>
                </a:solidFill>
              </a:rPr>
              <a:t>in</a:t>
            </a:r>
            <a:r>
              <a:rPr lang="tr-TR" sz="2800" smtClean="0">
                <a:solidFill>
                  <a:srgbClr val="000000"/>
                </a:solidFill>
                <a:cs typeface="Times New Roman" pitchFamily="18" charset="0"/>
              </a:rPr>
              <a:t> sağlanabilmesidir. </a:t>
            </a:r>
            <a:endParaRPr lang="tr-TR" sz="2800" smtClean="0">
              <a:solidFill>
                <a:srgbClr val="000000"/>
              </a:solidFill>
            </a:endParaRPr>
          </a:p>
          <a:p>
            <a:pPr eaLnBrk="1" hangingPunct="1">
              <a:lnSpc>
                <a:spcPct val="90000"/>
              </a:lnSpc>
              <a:buFont typeface="Wingdings" pitchFamily="2" charset="2"/>
              <a:buNone/>
            </a:pPr>
            <a:r>
              <a:rPr lang="tr-TR" sz="2800" smtClean="0">
                <a:solidFill>
                  <a:srgbClr val="000000"/>
                </a:solidFill>
              </a:rPr>
              <a:t>	</a:t>
            </a:r>
            <a:r>
              <a:rPr lang="tr-TR" sz="2800" smtClean="0">
                <a:solidFill>
                  <a:srgbClr val="000000"/>
                </a:solidFill>
                <a:cs typeface="Times New Roman" pitchFamily="18" charset="0"/>
              </a:rPr>
              <a:t>Örgütler için buradaki kıstas, örgütün amaçlarına en etkin şekilde insan potansiyelinin kanalize edilebilmesidir. İnsanlar ne kadar etkin şekilde potansiyellerini üretime yansıtırsa o oranda örgütsel amaçların gerçekleştirilmesi sağlanabilecektir. </a:t>
            </a:r>
          </a:p>
        </p:txBody>
      </p:sp>
      <p:sp>
        <p:nvSpPr>
          <p:cNvPr id="11268" name="3 Slayt Numarası Yer Tutucusu"/>
          <p:cNvSpPr>
            <a:spLocks noGrp="1"/>
          </p:cNvSpPr>
          <p:nvPr>
            <p:ph type="sldNum" sz="quarter" idx="12"/>
          </p:nvPr>
        </p:nvSpPr>
        <p:spPr>
          <a:noFill/>
        </p:spPr>
        <p:txBody>
          <a:bodyPr/>
          <a:lstStyle/>
          <a:p>
            <a:fld id="{4805A268-1D7E-4EB0-A24C-C9B13B58649F}" type="slidenum">
              <a:rPr lang="tr-TR" smtClean="0"/>
              <a:pPr/>
              <a:t>4</a:t>
            </a:fld>
            <a:endParaRPr lang="tr-TR" sz="1400" smtClean="0"/>
          </a:p>
        </p:txBody>
      </p:sp>
      <p:sp>
        <p:nvSpPr>
          <p:cNvPr id="11269"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136561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0722"/>
                                        </p:tgtEl>
                                        <p:attrNameLst>
                                          <p:attrName>style.visibility</p:attrName>
                                        </p:attrNameLst>
                                      </p:cBhvr>
                                      <p:to>
                                        <p:strVal val="visible"/>
                                      </p:to>
                                    </p:set>
                                    <p:animEffect transition="in" filter="box(out)">
                                      <p:cBhvr>
                                        <p:cTn id="7" dur="500"/>
                                        <p:tgtEl>
                                          <p:spTgt spid="30722"/>
                                        </p:tgtEl>
                                      </p:cBhvr>
                                    </p:animEffect>
                                  </p:childTnLst>
                                </p:cTn>
                              </p:par>
                            </p:childTnLst>
                          </p:cTn>
                        </p:par>
                        <p:par>
                          <p:cTn id="8" fill="hold">
                            <p:stCondLst>
                              <p:cond delay="1500"/>
                            </p:stCondLst>
                            <p:childTnLst>
                              <p:par>
                                <p:cTn id="9" presetID="12" presetClass="entr" presetSubtype="1" fill="hold" grpId="0" nodeType="after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slide(fromTop)">
                                      <p:cBhvr>
                                        <p:cTn id="11" dur="500"/>
                                        <p:tgtEl>
                                          <p:spTgt spid="30723">
                                            <p:txEl>
                                              <p:pRg st="0" end="0"/>
                                            </p:txEl>
                                          </p:spTgt>
                                        </p:tgtEl>
                                      </p:cBhvr>
                                    </p:animEffect>
                                  </p:childTnLst>
                                </p:cTn>
                              </p:par>
                            </p:childTnLst>
                          </p:cTn>
                        </p:par>
                        <p:par>
                          <p:cTn id="12" fill="hold">
                            <p:stCondLst>
                              <p:cond delay="2000"/>
                            </p:stCondLst>
                            <p:childTnLst>
                              <p:par>
                                <p:cTn id="13" presetID="12" presetClass="entr" presetSubtype="1" fill="hold" grpId="0" nodeType="after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animEffect transition="in" filter="slide(fromTop)">
                                      <p:cBhvr>
                                        <p:cTn id="15" dur="5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altLang="tr-TR" sz="4000" smtClean="0"/>
              <a:t>2.1. Iowa Üniversitesi Çalışmaları</a:t>
            </a:r>
          </a:p>
        </p:txBody>
      </p:sp>
      <p:sp>
        <p:nvSpPr>
          <p:cNvPr id="20483" name="Rectangle 3"/>
          <p:cNvSpPr>
            <a:spLocks noGrp="1" noChangeArrowheads="1"/>
          </p:cNvSpPr>
          <p:nvPr>
            <p:ph idx="1"/>
          </p:nvPr>
        </p:nvSpPr>
        <p:spPr>
          <a:xfrm>
            <a:off x="457200" y="1600200"/>
            <a:ext cx="8229600" cy="4648200"/>
          </a:xfrm>
        </p:spPr>
        <p:txBody>
          <a:bodyPr/>
          <a:lstStyle/>
          <a:p>
            <a:pPr eaLnBrk="1" hangingPunct="1">
              <a:lnSpc>
                <a:spcPct val="90000"/>
              </a:lnSpc>
            </a:pPr>
            <a:r>
              <a:rPr lang="tr-TR" altLang="tr-TR" dirty="0" smtClean="0"/>
              <a:t>Bu çalışma K. </a:t>
            </a:r>
            <a:r>
              <a:rPr lang="tr-TR" altLang="tr-TR" dirty="0" err="1" smtClean="0"/>
              <a:t>Lewin</a:t>
            </a:r>
            <a:r>
              <a:rPr lang="tr-TR" altLang="tr-TR" dirty="0" smtClean="0"/>
              <a:t> ve R. </a:t>
            </a:r>
            <a:r>
              <a:rPr lang="tr-TR" altLang="tr-TR" dirty="0" err="1" smtClean="0"/>
              <a:t>Lippitt</a:t>
            </a:r>
            <a:r>
              <a:rPr lang="tr-TR" altLang="tr-TR" dirty="0" smtClean="0"/>
              <a:t> tarafından başlatılmıştır.</a:t>
            </a:r>
          </a:p>
          <a:p>
            <a:pPr eaLnBrk="1" hangingPunct="1">
              <a:lnSpc>
                <a:spcPct val="90000"/>
              </a:lnSpc>
            </a:pPr>
            <a:r>
              <a:rPr lang="tr-TR" altLang="tr-TR" dirty="0" smtClean="0"/>
              <a:t>Bu yaklaşımın odağı </a:t>
            </a:r>
            <a:r>
              <a:rPr lang="tr-TR" altLang="tr-TR" b="1" u="sng" dirty="0" smtClean="0"/>
              <a:t>en iyi liderlik stilini </a:t>
            </a:r>
            <a:r>
              <a:rPr lang="tr-TR" altLang="tr-TR" dirty="0" smtClean="0"/>
              <a:t>belirlemektir. </a:t>
            </a:r>
          </a:p>
          <a:p>
            <a:pPr eaLnBrk="1" hangingPunct="1">
              <a:lnSpc>
                <a:spcPct val="90000"/>
              </a:lnSpc>
            </a:pPr>
            <a:r>
              <a:rPr lang="tr-TR" altLang="tr-TR" dirty="0" smtClean="0"/>
              <a:t>Demokratik (katılımcı ve delegasyon), </a:t>
            </a:r>
            <a:r>
              <a:rPr lang="tr-TR" altLang="tr-TR" dirty="0" err="1" smtClean="0"/>
              <a:t>otokratik</a:t>
            </a:r>
            <a:r>
              <a:rPr lang="tr-TR" altLang="tr-TR" dirty="0" smtClean="0"/>
              <a:t> (dikte edici ve merkezi) ve tam serbesti (</a:t>
            </a:r>
            <a:r>
              <a:rPr lang="tr-TR" altLang="tr-TR" dirty="0" err="1" smtClean="0"/>
              <a:t>laissez-free</a:t>
            </a:r>
            <a:r>
              <a:rPr lang="tr-TR" altLang="tr-TR" dirty="0" smtClean="0"/>
              <a:t>; karar almada grup özgürlüğü) liderlik stilleri kendi aralarında karşılaştırılmıştır. </a:t>
            </a:r>
          </a:p>
          <a:p>
            <a:pPr eaLnBrk="1" hangingPunct="1">
              <a:lnSpc>
                <a:spcPct val="90000"/>
              </a:lnSpc>
              <a:buFontTx/>
              <a:buNone/>
            </a:pPr>
            <a:endParaRPr lang="tr-TR" altLang="tr-TR" dirty="0" smtClean="0"/>
          </a:p>
        </p:txBody>
      </p:sp>
    </p:spTree>
    <p:extLst>
      <p:ext uri="{BB962C8B-B14F-4D97-AF65-F5344CB8AC3E}">
        <p14:creationId xmlns:p14="http://schemas.microsoft.com/office/powerpoint/2010/main" val="6808218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mtClean="0"/>
              <a:t>2.2. Likert Kuramı</a:t>
            </a:r>
          </a:p>
        </p:txBody>
      </p:sp>
      <p:sp>
        <p:nvSpPr>
          <p:cNvPr id="21507" name="Rectangle 3"/>
          <p:cNvSpPr>
            <a:spLocks noGrp="1" noChangeArrowheads="1"/>
          </p:cNvSpPr>
          <p:nvPr>
            <p:ph idx="1"/>
          </p:nvPr>
        </p:nvSpPr>
        <p:spPr/>
        <p:txBody>
          <a:bodyPr/>
          <a:lstStyle/>
          <a:p>
            <a:pPr eaLnBrk="1" hangingPunct="1"/>
            <a:r>
              <a:rPr lang="tr-TR" altLang="tr-TR" dirty="0" err="1" smtClean="0"/>
              <a:t>Rensis</a:t>
            </a:r>
            <a:r>
              <a:rPr lang="tr-TR" altLang="tr-TR" dirty="0" smtClean="0"/>
              <a:t> </a:t>
            </a:r>
            <a:r>
              <a:rPr lang="tr-TR" altLang="tr-TR" dirty="0" err="1" smtClean="0"/>
              <a:t>Likert</a:t>
            </a:r>
            <a:r>
              <a:rPr lang="tr-TR" altLang="tr-TR" dirty="0" smtClean="0"/>
              <a:t>, etkin olan ve etkin olmayan örgütleri birbirinden ayıran yapısal ve davranışsal faktörlerin neler olduğu ile ilgili araştırmasında, bir </a:t>
            </a:r>
            <a:r>
              <a:rPr lang="tr-TR" altLang="tr-TR" b="1" u="sng" dirty="0" smtClean="0"/>
              <a:t>yöneticinin davranışını 4 boyutta ele almıştır. </a:t>
            </a:r>
          </a:p>
        </p:txBody>
      </p:sp>
      <p:grpSp>
        <p:nvGrpSpPr>
          <p:cNvPr id="21508" name="Group 4"/>
          <p:cNvGrpSpPr>
            <a:grpSpLocks/>
          </p:cNvGrpSpPr>
          <p:nvPr/>
        </p:nvGrpSpPr>
        <p:grpSpPr bwMode="auto">
          <a:xfrm>
            <a:off x="609600" y="4343400"/>
            <a:ext cx="7696200" cy="2057400"/>
            <a:chOff x="480" y="1776"/>
            <a:chExt cx="4848" cy="1296"/>
          </a:xfrm>
        </p:grpSpPr>
        <p:sp>
          <p:nvSpPr>
            <p:cNvPr id="21511" name="Line 5"/>
            <p:cNvSpPr>
              <a:spLocks noChangeShapeType="1"/>
            </p:cNvSpPr>
            <p:nvPr/>
          </p:nvSpPr>
          <p:spPr bwMode="auto">
            <a:xfrm>
              <a:off x="528" y="1920"/>
              <a:ext cx="4800" cy="0"/>
            </a:xfrm>
            <a:prstGeom prst="line">
              <a:avLst/>
            </a:prstGeom>
            <a:noFill/>
            <a:ln w="9525">
              <a:solidFill>
                <a:schemeClr val="tx1"/>
              </a:solidFill>
              <a:round/>
              <a:headEnd type="triangle" w="med" len="med"/>
              <a:tailEnd type="triangle" w="med" len="med"/>
            </a:ln>
          </p:spPr>
          <p:txBody>
            <a:bodyPr/>
            <a:lstStyle/>
            <a:p>
              <a:endParaRPr lang="tr-TR"/>
            </a:p>
          </p:txBody>
        </p:sp>
        <p:sp>
          <p:nvSpPr>
            <p:cNvPr id="21512" name="Line 6"/>
            <p:cNvSpPr>
              <a:spLocks noChangeShapeType="1"/>
            </p:cNvSpPr>
            <p:nvPr/>
          </p:nvSpPr>
          <p:spPr bwMode="auto">
            <a:xfrm>
              <a:off x="864" y="1776"/>
              <a:ext cx="0" cy="336"/>
            </a:xfrm>
            <a:prstGeom prst="line">
              <a:avLst/>
            </a:prstGeom>
            <a:noFill/>
            <a:ln w="9525">
              <a:solidFill>
                <a:schemeClr val="tx1"/>
              </a:solidFill>
              <a:round/>
              <a:headEnd/>
              <a:tailEnd/>
            </a:ln>
          </p:spPr>
          <p:txBody>
            <a:bodyPr/>
            <a:lstStyle/>
            <a:p>
              <a:endParaRPr lang="tr-TR"/>
            </a:p>
          </p:txBody>
        </p:sp>
        <p:sp>
          <p:nvSpPr>
            <p:cNvPr id="21513" name="Line 7"/>
            <p:cNvSpPr>
              <a:spLocks noChangeShapeType="1"/>
            </p:cNvSpPr>
            <p:nvPr/>
          </p:nvSpPr>
          <p:spPr bwMode="auto">
            <a:xfrm>
              <a:off x="4848" y="1776"/>
              <a:ext cx="0" cy="336"/>
            </a:xfrm>
            <a:prstGeom prst="line">
              <a:avLst/>
            </a:prstGeom>
            <a:noFill/>
            <a:ln w="9525">
              <a:solidFill>
                <a:schemeClr val="tx1"/>
              </a:solidFill>
              <a:round/>
              <a:headEnd/>
              <a:tailEnd/>
            </a:ln>
          </p:spPr>
          <p:txBody>
            <a:bodyPr/>
            <a:lstStyle/>
            <a:p>
              <a:endParaRPr lang="tr-TR"/>
            </a:p>
          </p:txBody>
        </p:sp>
        <p:sp>
          <p:nvSpPr>
            <p:cNvPr id="21514" name="Oval 8"/>
            <p:cNvSpPr>
              <a:spLocks noChangeArrowheads="1"/>
            </p:cNvSpPr>
            <p:nvPr/>
          </p:nvSpPr>
          <p:spPr bwMode="auto">
            <a:xfrm>
              <a:off x="480" y="2160"/>
              <a:ext cx="864" cy="864"/>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a:t>Sömürücü </a:t>
              </a:r>
            </a:p>
            <a:p>
              <a:pPr algn="ctr"/>
              <a:r>
                <a:rPr lang="tr-TR" altLang="tr-TR"/>
                <a:t>otokratik</a:t>
              </a:r>
            </a:p>
          </p:txBody>
        </p:sp>
        <p:sp>
          <p:nvSpPr>
            <p:cNvPr id="21515" name="Oval 9"/>
            <p:cNvSpPr>
              <a:spLocks noChangeArrowheads="1"/>
            </p:cNvSpPr>
            <p:nvPr/>
          </p:nvSpPr>
          <p:spPr bwMode="auto">
            <a:xfrm>
              <a:off x="1776" y="2208"/>
              <a:ext cx="912" cy="864"/>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a:t>Babacan</a:t>
              </a:r>
            </a:p>
            <a:p>
              <a:pPr algn="ctr"/>
              <a:r>
                <a:rPr lang="tr-TR" altLang="tr-TR"/>
                <a:t>otokratik</a:t>
              </a:r>
            </a:p>
          </p:txBody>
        </p:sp>
        <p:sp>
          <p:nvSpPr>
            <p:cNvPr id="21516" name="Oval 10"/>
            <p:cNvSpPr>
              <a:spLocks noChangeArrowheads="1"/>
            </p:cNvSpPr>
            <p:nvPr/>
          </p:nvSpPr>
          <p:spPr bwMode="auto">
            <a:xfrm>
              <a:off x="3264" y="2208"/>
              <a:ext cx="816" cy="864"/>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a:t>Katılımcı </a:t>
              </a:r>
            </a:p>
          </p:txBody>
        </p:sp>
        <p:sp>
          <p:nvSpPr>
            <p:cNvPr id="21517" name="Oval 11"/>
            <p:cNvSpPr>
              <a:spLocks noChangeArrowheads="1"/>
            </p:cNvSpPr>
            <p:nvPr/>
          </p:nvSpPr>
          <p:spPr bwMode="auto">
            <a:xfrm>
              <a:off x="4464" y="2208"/>
              <a:ext cx="816" cy="864"/>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b="1" i="1"/>
                <a:t>Demokratik</a:t>
              </a:r>
            </a:p>
          </p:txBody>
        </p:sp>
      </p:grpSp>
      <p:sp>
        <p:nvSpPr>
          <p:cNvPr id="21509" name="Line 12"/>
          <p:cNvSpPr>
            <a:spLocks noChangeShapeType="1"/>
          </p:cNvSpPr>
          <p:nvPr/>
        </p:nvSpPr>
        <p:spPr bwMode="auto">
          <a:xfrm>
            <a:off x="3505200" y="4343400"/>
            <a:ext cx="0" cy="533400"/>
          </a:xfrm>
          <a:prstGeom prst="line">
            <a:avLst/>
          </a:prstGeom>
          <a:noFill/>
          <a:ln w="9525">
            <a:solidFill>
              <a:schemeClr val="tx1"/>
            </a:solidFill>
            <a:round/>
            <a:headEnd/>
            <a:tailEnd/>
          </a:ln>
        </p:spPr>
        <p:txBody>
          <a:bodyPr/>
          <a:lstStyle/>
          <a:p>
            <a:endParaRPr lang="tr-TR"/>
          </a:p>
        </p:txBody>
      </p:sp>
      <p:sp>
        <p:nvSpPr>
          <p:cNvPr id="21510" name="Line 13"/>
          <p:cNvSpPr>
            <a:spLocks noChangeShapeType="1"/>
          </p:cNvSpPr>
          <p:nvPr/>
        </p:nvSpPr>
        <p:spPr bwMode="auto">
          <a:xfrm>
            <a:off x="5638800" y="4343400"/>
            <a:ext cx="0" cy="533400"/>
          </a:xfrm>
          <a:prstGeom prst="line">
            <a:avLst/>
          </a:prstGeom>
          <a:noFill/>
          <a:ln w="9525">
            <a:solidFill>
              <a:schemeClr val="tx1"/>
            </a:solidFill>
            <a:round/>
            <a:headEnd/>
            <a:tailEnd/>
          </a:ln>
        </p:spPr>
        <p:txBody>
          <a:bodyPr/>
          <a:lstStyle/>
          <a:p>
            <a:endParaRPr lang="tr-TR"/>
          </a:p>
        </p:txBody>
      </p:sp>
    </p:spTree>
    <p:extLst>
      <p:ext uri="{BB962C8B-B14F-4D97-AF65-F5344CB8AC3E}">
        <p14:creationId xmlns:p14="http://schemas.microsoft.com/office/powerpoint/2010/main" val="28145592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Group 2"/>
          <p:cNvGraphicFramePr>
            <a:graphicFrameLocks noGrp="1"/>
          </p:cNvGraphicFramePr>
          <p:nvPr/>
        </p:nvGraphicFramePr>
        <p:xfrm>
          <a:off x="228600" y="304800"/>
          <a:ext cx="8534400" cy="6380268"/>
        </p:xfrm>
        <a:graphic>
          <a:graphicData uri="http://schemas.openxmlformats.org/drawingml/2006/table">
            <a:tbl>
              <a:tblPr/>
              <a:tblGrid>
                <a:gridCol w="1706563"/>
                <a:gridCol w="1706562"/>
                <a:gridCol w="1708150"/>
                <a:gridCol w="1706563"/>
                <a:gridCol w="1706562"/>
              </a:tblGrid>
              <a:tr h="1015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1"/>
                          </a:solidFill>
                          <a:effectLst/>
                          <a:latin typeface="Arial" charset="0"/>
                        </a:rPr>
                        <a:t>Liderlik Değişkeni</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Sistem 1 (Sömürücü</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Otokratik)</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Sistem 2 (Yardımsever Otokratik)</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Sistem 3 (Katılımcı)</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Sistem 4 (Demokratik)</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53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smtClean="0">
                          <a:ln>
                            <a:noFill/>
                          </a:ln>
                          <a:solidFill>
                            <a:schemeClr val="tx1"/>
                          </a:solidFill>
                          <a:effectLst/>
                          <a:latin typeface="Arial" charset="0"/>
                        </a:rPr>
                        <a:t>Astlara olan güven</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rPr>
                        <a:t>Astlara güvenmez</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rPr>
                        <a:t>Köle efendi arasındaki gibi bir güven anlayışına sahiptir.</a:t>
                      </a:r>
                      <a:r>
                        <a:rPr kumimoji="0" lang="tr-TR" sz="2800" b="0" i="0" u="none" strike="noStrike" cap="none" normalizeH="0" baseline="0" dirty="0" smtClean="0">
                          <a:ln>
                            <a:noFill/>
                          </a:ln>
                          <a:solidFill>
                            <a:schemeClr val="tx1"/>
                          </a:solidFill>
                          <a:effectLst/>
                          <a:latin typeface="Arial" charset="0"/>
                        </a:rPr>
                        <a:t>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rPr>
                        <a:t>Kısmen güvenir fakat kararlarla ilgili kontrole sahip olmak ister.</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charset="0"/>
                        </a:rPr>
                        <a:t>Bütün konularda tam olarak güvenir.</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16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Astların algıladığı serbestlik</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Astlar iş ile ilgili konuları tartışmak konusunda kendilerini hiç serbest hissetmezler.</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Astlar kendilerini fazla serbest hissetmez.</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Astlar kendilerini oldukça serbest hisseder.</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Astlar kendilerini tamamı ile serbest hisseder.</a:t>
                      </a:r>
                      <a:r>
                        <a:rPr kumimoji="0" lang="tr-TR" sz="2800" b="0" i="0" u="none" strike="noStrike" cap="none" normalizeH="0" baseline="0" smtClean="0">
                          <a:ln>
                            <a:noFill/>
                          </a:ln>
                          <a:solidFill>
                            <a:schemeClr val="tx1"/>
                          </a:solidFill>
                          <a:effectLst/>
                          <a:latin typeface="Arial" charset="0"/>
                        </a:rPr>
                        <a:t> </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73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Üstün astlarla olan ilişkisi</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İş ile ilgili sorunların çözümde astların fikrini nadiren alır</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Bazen astların fikirlerini sorar.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Genel olarak astların fikirlerini alır ve onları kullanmaya çalışır.</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Daima astların fikirlerini alır, onları kullanır.</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84346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92162"/>
          </a:xfrm>
        </p:spPr>
        <p:txBody>
          <a:bodyPr/>
          <a:lstStyle/>
          <a:p>
            <a:pPr eaLnBrk="1" hangingPunct="1"/>
            <a:r>
              <a:rPr lang="tr-TR" altLang="tr-TR" sz="4000" smtClean="0"/>
              <a:t>2.3. Ohio Eyalet Üniversitesi Modeli</a:t>
            </a:r>
          </a:p>
        </p:txBody>
      </p:sp>
      <p:sp>
        <p:nvSpPr>
          <p:cNvPr id="23555" name="Rectangle 3"/>
          <p:cNvSpPr>
            <a:spLocks noGrp="1" noChangeArrowheads="1"/>
          </p:cNvSpPr>
          <p:nvPr>
            <p:ph idx="1"/>
          </p:nvPr>
        </p:nvSpPr>
        <p:spPr>
          <a:xfrm>
            <a:off x="457200" y="1219200"/>
            <a:ext cx="8382000" cy="4906963"/>
          </a:xfrm>
        </p:spPr>
        <p:txBody>
          <a:bodyPr/>
          <a:lstStyle/>
          <a:p>
            <a:pPr eaLnBrk="1" hangingPunct="1"/>
            <a:r>
              <a:rPr lang="tr-TR" altLang="tr-TR" sz="2800" dirty="0" smtClean="0"/>
              <a:t>1945’lerde çeşitli işletmelerde liderlik davranışlarıyla ilgili bir dizi incelemede bulunan Ohio Eyalet Üniversitesi İşletme Araştırmaları Bürosu, önderlik davranışında temel etmenin </a:t>
            </a:r>
            <a:r>
              <a:rPr lang="tr-TR" altLang="tr-TR" sz="2800" b="1" u="sng" dirty="0" smtClean="0"/>
              <a:t>liderin astlarını grup amaçlarına yöneltme olduğunu ileri sürmüştür</a:t>
            </a:r>
            <a:r>
              <a:rPr lang="tr-TR" altLang="tr-TR" sz="2800" dirty="0" smtClean="0"/>
              <a:t>. </a:t>
            </a:r>
          </a:p>
          <a:p>
            <a:pPr eaLnBrk="1" hangingPunct="1"/>
            <a:r>
              <a:rPr lang="tr-TR" altLang="tr-TR" sz="2800" dirty="0" smtClean="0"/>
              <a:t>Araştırmacılara göre liderlik davranışının iki önemli boyutu vardır:</a:t>
            </a:r>
          </a:p>
          <a:p>
            <a:pPr lvl="1" eaLnBrk="1" hangingPunct="1"/>
            <a:r>
              <a:rPr lang="tr-TR" altLang="tr-TR" sz="2400" dirty="0" smtClean="0"/>
              <a:t>Yapıyı harekete geçirme</a:t>
            </a:r>
          </a:p>
          <a:p>
            <a:pPr lvl="1" eaLnBrk="1" hangingPunct="1"/>
            <a:r>
              <a:rPr lang="tr-TR" altLang="tr-TR" sz="2400" dirty="0" smtClean="0"/>
              <a:t>Kişiyi dikkate alma faktörü (anlayış)</a:t>
            </a:r>
          </a:p>
        </p:txBody>
      </p:sp>
    </p:spTree>
    <p:extLst>
      <p:ext uri="{BB962C8B-B14F-4D97-AF65-F5344CB8AC3E}">
        <p14:creationId xmlns:p14="http://schemas.microsoft.com/office/powerpoint/2010/main" val="32405363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1"/>
          </p:nvPr>
        </p:nvSpPr>
        <p:spPr>
          <a:xfrm>
            <a:off x="228600" y="838200"/>
            <a:ext cx="8763000" cy="5287963"/>
          </a:xfrm>
        </p:spPr>
        <p:txBody>
          <a:bodyPr/>
          <a:lstStyle/>
          <a:p>
            <a:pPr eaLnBrk="1" hangingPunct="1"/>
            <a:r>
              <a:rPr lang="tr-TR" altLang="tr-TR" b="1" smtClean="0"/>
              <a:t>Yapıyı harekete geçirme;</a:t>
            </a:r>
            <a:r>
              <a:rPr lang="tr-TR" altLang="tr-TR" smtClean="0"/>
              <a:t> liderin örgütsel amaçları belirleme ve kendi amaçlarıyla astların rollerini bu amaçların elde edilmesi yönünden örgütleme derecesi; yani </a:t>
            </a:r>
            <a:r>
              <a:rPr lang="tr-TR" altLang="tr-TR" u="sng" smtClean="0"/>
              <a:t>başarılacak işin planlanması, örgütlendirilmesi, yönlendirilmesi ve kontrolü</a:t>
            </a:r>
            <a:r>
              <a:rPr lang="tr-TR" altLang="tr-TR" smtClean="0"/>
              <a:t>.</a:t>
            </a:r>
          </a:p>
          <a:p>
            <a:pPr eaLnBrk="1" hangingPunct="1"/>
            <a:r>
              <a:rPr lang="tr-TR" altLang="tr-TR" b="1" smtClean="0"/>
              <a:t>Anlayış;</a:t>
            </a:r>
            <a:r>
              <a:rPr lang="tr-TR" altLang="tr-TR" smtClean="0"/>
              <a:t> lider ile astlar arasında karşılıklı güven ve saygı ile </a:t>
            </a:r>
            <a:r>
              <a:rPr lang="tr-TR" altLang="tr-TR" u="sng" smtClean="0"/>
              <a:t>liderin astların duygu ve düşüncelerini anlama derecesi</a:t>
            </a:r>
            <a:r>
              <a:rPr lang="tr-TR" altLang="tr-TR" smtClean="0"/>
              <a:t>. </a:t>
            </a:r>
          </a:p>
        </p:txBody>
      </p:sp>
    </p:spTree>
    <p:extLst>
      <p:ext uri="{BB962C8B-B14F-4D97-AF65-F5344CB8AC3E}">
        <p14:creationId xmlns:p14="http://schemas.microsoft.com/office/powerpoint/2010/main" val="41674385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flipV="1">
            <a:off x="1905000" y="990600"/>
            <a:ext cx="0" cy="4267200"/>
          </a:xfrm>
          <a:prstGeom prst="line">
            <a:avLst/>
          </a:prstGeom>
          <a:noFill/>
          <a:ln w="9525">
            <a:solidFill>
              <a:schemeClr val="tx1"/>
            </a:solidFill>
            <a:round/>
            <a:headEnd/>
            <a:tailEnd type="triangle" w="med" len="med"/>
          </a:ln>
        </p:spPr>
        <p:txBody>
          <a:bodyPr/>
          <a:lstStyle/>
          <a:p>
            <a:endParaRPr lang="tr-TR"/>
          </a:p>
        </p:txBody>
      </p:sp>
      <p:sp>
        <p:nvSpPr>
          <p:cNvPr id="25603" name="Line 3"/>
          <p:cNvSpPr>
            <a:spLocks noChangeShapeType="1"/>
          </p:cNvSpPr>
          <p:nvPr/>
        </p:nvSpPr>
        <p:spPr bwMode="auto">
          <a:xfrm>
            <a:off x="1905000" y="5257800"/>
            <a:ext cx="5257800" cy="0"/>
          </a:xfrm>
          <a:prstGeom prst="line">
            <a:avLst/>
          </a:prstGeom>
          <a:noFill/>
          <a:ln w="9525">
            <a:solidFill>
              <a:schemeClr val="tx1"/>
            </a:solidFill>
            <a:round/>
            <a:headEnd/>
            <a:tailEnd type="triangle" w="med" len="med"/>
          </a:ln>
        </p:spPr>
        <p:txBody>
          <a:bodyPr/>
          <a:lstStyle/>
          <a:p>
            <a:endParaRPr lang="tr-TR"/>
          </a:p>
        </p:txBody>
      </p:sp>
      <p:graphicFrame>
        <p:nvGraphicFramePr>
          <p:cNvPr id="39940" name="Group 4"/>
          <p:cNvGraphicFramePr>
            <a:graphicFrameLocks noGrp="1"/>
          </p:cNvGraphicFramePr>
          <p:nvPr/>
        </p:nvGraphicFramePr>
        <p:xfrm>
          <a:off x="2209800" y="990600"/>
          <a:ext cx="4724400" cy="3962400"/>
        </p:xfrm>
        <a:graphic>
          <a:graphicData uri="http://schemas.openxmlformats.org/drawingml/2006/table">
            <a:tbl>
              <a:tblPr/>
              <a:tblGrid>
                <a:gridCol w="2362200"/>
                <a:gridCol w="2362200"/>
              </a:tblGrid>
              <a:tr h="198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rPr>
                        <a:t>Yüksek anlayış</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rPr>
                        <a:t>Düşük yapıyı harekete geçirme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dirty="0" smtClean="0">
                          <a:ln>
                            <a:noFill/>
                          </a:ln>
                          <a:solidFill>
                            <a:schemeClr val="tx1"/>
                          </a:solidFill>
                          <a:effectLst/>
                          <a:latin typeface="Arial" charset="0"/>
                        </a:rPr>
                        <a:t>Yüksek anlayış</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dirty="0" smtClean="0">
                          <a:ln>
                            <a:noFill/>
                          </a:ln>
                          <a:solidFill>
                            <a:schemeClr val="tx1"/>
                          </a:solidFill>
                          <a:effectLst/>
                          <a:latin typeface="Arial" charset="0"/>
                        </a:rPr>
                        <a:t>Yüksek yapıyı harekete geçirme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rPr>
                        <a:t>Düşük anlayış</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rPr>
                        <a:t>Düşük yapıyı harekete geçirme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rPr>
                        <a:t>Düşük anlayış</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rPr>
                        <a:t>Yüksek yapıyı harekete geçirme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15" name="Rectangle 15"/>
          <p:cNvSpPr>
            <a:spLocks noChangeArrowheads="1"/>
          </p:cNvSpPr>
          <p:nvPr/>
        </p:nvSpPr>
        <p:spPr bwMode="auto">
          <a:xfrm>
            <a:off x="381000" y="838200"/>
            <a:ext cx="1295400" cy="685800"/>
          </a:xfrm>
          <a:prstGeom prst="rect">
            <a:avLst/>
          </a:prstGeom>
          <a:solidFill>
            <a:schemeClr val="accent1">
              <a:alpha val="0"/>
            </a:schemeClr>
          </a:solidFill>
          <a:ln w="9525">
            <a:solidFill>
              <a:schemeClr val="tx1"/>
            </a:solidFill>
            <a:miter lim="800000"/>
            <a:headEnd/>
            <a:tailEnd/>
          </a:ln>
        </p:spPr>
        <p:txBody>
          <a:bodyPr wrap="none" anchor="ctr"/>
          <a:lstStyle/>
          <a:p>
            <a:pPr algn="ctr"/>
            <a:r>
              <a:rPr lang="tr-TR" altLang="tr-TR" dirty="0"/>
              <a:t>Yüksek </a:t>
            </a:r>
          </a:p>
        </p:txBody>
      </p:sp>
      <p:sp>
        <p:nvSpPr>
          <p:cNvPr id="25616" name="Rectangle 16"/>
          <p:cNvSpPr>
            <a:spLocks noChangeArrowheads="1"/>
          </p:cNvSpPr>
          <p:nvPr/>
        </p:nvSpPr>
        <p:spPr bwMode="auto">
          <a:xfrm>
            <a:off x="304800" y="4572000"/>
            <a:ext cx="1295400" cy="685800"/>
          </a:xfrm>
          <a:prstGeom prst="rect">
            <a:avLst/>
          </a:prstGeom>
          <a:solidFill>
            <a:schemeClr val="accent1">
              <a:alpha val="0"/>
            </a:schemeClr>
          </a:solidFill>
          <a:ln w="9525">
            <a:solidFill>
              <a:schemeClr val="tx1"/>
            </a:solidFill>
            <a:miter lim="800000"/>
            <a:headEnd/>
            <a:tailEnd/>
          </a:ln>
        </p:spPr>
        <p:txBody>
          <a:bodyPr wrap="none" anchor="ctr"/>
          <a:lstStyle/>
          <a:p>
            <a:pPr algn="ctr"/>
            <a:r>
              <a:rPr lang="tr-TR" altLang="tr-TR"/>
              <a:t>Düşük  </a:t>
            </a:r>
          </a:p>
        </p:txBody>
      </p:sp>
      <p:sp>
        <p:nvSpPr>
          <p:cNvPr id="25617" name="Rectangle 17"/>
          <p:cNvSpPr>
            <a:spLocks noChangeArrowheads="1"/>
          </p:cNvSpPr>
          <p:nvPr/>
        </p:nvSpPr>
        <p:spPr bwMode="auto">
          <a:xfrm>
            <a:off x="381000" y="2590800"/>
            <a:ext cx="1295400" cy="685800"/>
          </a:xfrm>
          <a:prstGeom prst="rect">
            <a:avLst/>
          </a:prstGeom>
          <a:solidFill>
            <a:schemeClr val="accent1">
              <a:alpha val="0"/>
            </a:schemeClr>
          </a:solidFill>
          <a:ln w="9525">
            <a:noFill/>
            <a:miter lim="800000"/>
            <a:headEnd/>
            <a:tailEnd/>
          </a:ln>
        </p:spPr>
        <p:txBody>
          <a:bodyPr wrap="none" anchor="ctr"/>
          <a:lstStyle/>
          <a:p>
            <a:pPr algn="ctr"/>
            <a:r>
              <a:rPr lang="tr-TR" altLang="tr-TR" b="1" dirty="0"/>
              <a:t>Anlayış </a:t>
            </a:r>
          </a:p>
        </p:txBody>
      </p:sp>
      <p:sp>
        <p:nvSpPr>
          <p:cNvPr id="25618" name="Rectangle 18"/>
          <p:cNvSpPr>
            <a:spLocks noChangeArrowheads="1"/>
          </p:cNvSpPr>
          <p:nvPr/>
        </p:nvSpPr>
        <p:spPr bwMode="auto">
          <a:xfrm>
            <a:off x="1981200" y="5486400"/>
            <a:ext cx="1295400" cy="685800"/>
          </a:xfrm>
          <a:prstGeom prst="rect">
            <a:avLst/>
          </a:prstGeom>
          <a:solidFill>
            <a:schemeClr val="accent1">
              <a:alpha val="0"/>
            </a:schemeClr>
          </a:solidFill>
          <a:ln w="9525">
            <a:solidFill>
              <a:schemeClr val="tx1"/>
            </a:solidFill>
            <a:miter lim="800000"/>
            <a:headEnd/>
            <a:tailEnd/>
          </a:ln>
        </p:spPr>
        <p:txBody>
          <a:bodyPr wrap="none" anchor="ctr"/>
          <a:lstStyle/>
          <a:p>
            <a:pPr algn="ctr"/>
            <a:r>
              <a:rPr lang="tr-TR" altLang="tr-TR"/>
              <a:t>Düşük  </a:t>
            </a:r>
          </a:p>
        </p:txBody>
      </p:sp>
      <p:sp>
        <p:nvSpPr>
          <p:cNvPr id="25619" name="Rectangle 19"/>
          <p:cNvSpPr>
            <a:spLocks noChangeArrowheads="1"/>
          </p:cNvSpPr>
          <p:nvPr/>
        </p:nvSpPr>
        <p:spPr bwMode="auto">
          <a:xfrm>
            <a:off x="5867400" y="5486400"/>
            <a:ext cx="1295400" cy="685800"/>
          </a:xfrm>
          <a:prstGeom prst="rect">
            <a:avLst/>
          </a:prstGeom>
          <a:solidFill>
            <a:schemeClr val="accent1">
              <a:alpha val="0"/>
            </a:schemeClr>
          </a:solidFill>
          <a:ln w="9525">
            <a:solidFill>
              <a:schemeClr val="tx1"/>
            </a:solidFill>
            <a:miter lim="800000"/>
            <a:headEnd/>
            <a:tailEnd/>
          </a:ln>
        </p:spPr>
        <p:txBody>
          <a:bodyPr wrap="none" anchor="ctr"/>
          <a:lstStyle/>
          <a:p>
            <a:pPr algn="ctr"/>
            <a:r>
              <a:rPr lang="tr-TR" altLang="tr-TR"/>
              <a:t>Yüksek   </a:t>
            </a:r>
          </a:p>
        </p:txBody>
      </p:sp>
      <p:sp>
        <p:nvSpPr>
          <p:cNvPr id="25620" name="Rectangle 20"/>
          <p:cNvSpPr>
            <a:spLocks noChangeArrowheads="1"/>
          </p:cNvSpPr>
          <p:nvPr/>
        </p:nvSpPr>
        <p:spPr bwMode="auto">
          <a:xfrm>
            <a:off x="3581400" y="5410200"/>
            <a:ext cx="2057400" cy="1143000"/>
          </a:xfrm>
          <a:prstGeom prst="rect">
            <a:avLst/>
          </a:prstGeom>
          <a:solidFill>
            <a:schemeClr val="accent1">
              <a:alpha val="0"/>
            </a:schemeClr>
          </a:solidFill>
          <a:ln w="9525">
            <a:noFill/>
            <a:miter lim="800000"/>
            <a:headEnd/>
            <a:tailEnd/>
          </a:ln>
        </p:spPr>
        <p:txBody>
          <a:bodyPr wrap="none" anchor="ctr"/>
          <a:lstStyle/>
          <a:p>
            <a:pPr algn="ctr"/>
            <a:r>
              <a:rPr lang="tr-TR" altLang="tr-TR" b="1"/>
              <a:t>Yapıyı harekete</a:t>
            </a:r>
          </a:p>
          <a:p>
            <a:pPr algn="ctr"/>
            <a:r>
              <a:rPr lang="tr-TR" altLang="tr-TR" b="1"/>
              <a:t> geçirme</a:t>
            </a:r>
          </a:p>
        </p:txBody>
      </p:sp>
      <p:sp>
        <p:nvSpPr>
          <p:cNvPr id="25621" name="Rectangle 21"/>
          <p:cNvSpPr>
            <a:spLocks noChangeArrowheads="1"/>
          </p:cNvSpPr>
          <p:nvPr/>
        </p:nvSpPr>
        <p:spPr bwMode="auto">
          <a:xfrm>
            <a:off x="2057400" y="228600"/>
            <a:ext cx="5257800" cy="457200"/>
          </a:xfrm>
          <a:prstGeom prst="rect">
            <a:avLst/>
          </a:prstGeom>
          <a:noFill/>
          <a:ln w="9525">
            <a:noFill/>
            <a:miter lim="800000"/>
            <a:headEnd/>
            <a:tailEnd/>
          </a:ln>
        </p:spPr>
        <p:txBody>
          <a:bodyPr wrap="none" anchor="ctr"/>
          <a:lstStyle/>
          <a:p>
            <a:pPr algn="ctr"/>
            <a:r>
              <a:rPr lang="tr-TR" altLang="tr-TR" b="1" i="1"/>
              <a:t>Ohio Liderlik Kavramı</a:t>
            </a:r>
          </a:p>
        </p:txBody>
      </p:sp>
      <p:sp>
        <p:nvSpPr>
          <p:cNvPr id="25622" name="Line 22"/>
          <p:cNvSpPr>
            <a:spLocks noChangeShapeType="1"/>
          </p:cNvSpPr>
          <p:nvPr/>
        </p:nvSpPr>
        <p:spPr bwMode="auto">
          <a:xfrm flipV="1">
            <a:off x="6629400" y="1295400"/>
            <a:ext cx="990600" cy="304800"/>
          </a:xfrm>
          <a:prstGeom prst="line">
            <a:avLst/>
          </a:prstGeom>
          <a:noFill/>
          <a:ln w="19050">
            <a:solidFill>
              <a:schemeClr val="tx1"/>
            </a:solidFill>
            <a:round/>
            <a:headEnd/>
            <a:tailEnd type="triangle" w="med" len="med"/>
          </a:ln>
        </p:spPr>
        <p:txBody>
          <a:bodyPr/>
          <a:lstStyle/>
          <a:p>
            <a:endParaRPr lang="tr-TR"/>
          </a:p>
        </p:txBody>
      </p:sp>
      <p:sp>
        <p:nvSpPr>
          <p:cNvPr id="25623" name="Rectangle 23"/>
          <p:cNvSpPr>
            <a:spLocks noChangeArrowheads="1"/>
          </p:cNvSpPr>
          <p:nvPr/>
        </p:nvSpPr>
        <p:spPr bwMode="auto">
          <a:xfrm>
            <a:off x="7620000" y="685800"/>
            <a:ext cx="1295400" cy="533400"/>
          </a:xfrm>
          <a:prstGeom prst="rect">
            <a:avLst/>
          </a:prstGeom>
          <a:solidFill>
            <a:schemeClr val="accent1">
              <a:alpha val="0"/>
            </a:schemeClr>
          </a:solidFill>
          <a:ln w="9525">
            <a:noFill/>
            <a:miter lim="800000"/>
            <a:headEnd/>
            <a:tailEnd/>
          </a:ln>
        </p:spPr>
        <p:txBody>
          <a:bodyPr wrap="none" anchor="ctr"/>
          <a:lstStyle/>
          <a:p>
            <a:pPr algn="ctr"/>
            <a:r>
              <a:rPr lang="tr-TR" altLang="tr-TR"/>
              <a:t>Etkin Lider</a:t>
            </a:r>
          </a:p>
        </p:txBody>
      </p:sp>
    </p:spTree>
    <p:extLst>
      <p:ext uri="{BB962C8B-B14F-4D97-AF65-F5344CB8AC3E}">
        <p14:creationId xmlns:p14="http://schemas.microsoft.com/office/powerpoint/2010/main" val="37384544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274638"/>
            <a:ext cx="8610600" cy="715962"/>
          </a:xfrm>
        </p:spPr>
        <p:txBody>
          <a:bodyPr/>
          <a:lstStyle/>
          <a:p>
            <a:pPr eaLnBrk="1" hangingPunct="1"/>
            <a:r>
              <a:rPr lang="tr-TR" altLang="tr-TR" sz="3200" b="1" smtClean="0"/>
              <a:t>2.4. Michigan Üniversitesi Liderlik Çalışmaları</a:t>
            </a:r>
          </a:p>
        </p:txBody>
      </p:sp>
      <p:sp>
        <p:nvSpPr>
          <p:cNvPr id="27651" name="Rectangle 3"/>
          <p:cNvSpPr>
            <a:spLocks noGrp="1" noChangeArrowheads="1"/>
          </p:cNvSpPr>
          <p:nvPr>
            <p:ph idx="1"/>
          </p:nvPr>
        </p:nvSpPr>
        <p:spPr>
          <a:xfrm>
            <a:off x="152400" y="1600200"/>
            <a:ext cx="8839200" cy="4525963"/>
          </a:xfrm>
        </p:spPr>
        <p:txBody>
          <a:bodyPr/>
          <a:lstStyle/>
          <a:p>
            <a:pPr eaLnBrk="1" hangingPunct="1">
              <a:lnSpc>
                <a:spcPct val="90000"/>
              </a:lnSpc>
            </a:pPr>
            <a:r>
              <a:rPr lang="tr-TR" altLang="tr-TR" dirty="0" err="1" smtClean="0"/>
              <a:t>Rensis</a:t>
            </a:r>
            <a:r>
              <a:rPr lang="tr-TR" altLang="tr-TR" dirty="0" smtClean="0"/>
              <a:t> </a:t>
            </a:r>
            <a:r>
              <a:rPr lang="tr-TR" altLang="tr-TR" dirty="0" err="1" smtClean="0"/>
              <a:t>Likert</a:t>
            </a:r>
            <a:r>
              <a:rPr lang="tr-TR" altLang="tr-TR" dirty="0" smtClean="0"/>
              <a:t> yönetiminde yapılan araştırmaların amacı; </a:t>
            </a:r>
            <a:r>
              <a:rPr lang="tr-TR" altLang="tr-TR" b="1" u="sng" dirty="0" smtClean="0"/>
              <a:t>grup üyelerinin doyumuna ve grubun verimliliğine katkıda bulunan faktörlerin neler olduğunu belirlemektir. </a:t>
            </a:r>
          </a:p>
          <a:p>
            <a:pPr eaLnBrk="1" hangingPunct="1">
              <a:lnSpc>
                <a:spcPct val="90000"/>
              </a:lnSpc>
            </a:pPr>
            <a:r>
              <a:rPr lang="tr-TR" altLang="tr-TR" dirty="0" smtClean="0"/>
              <a:t>Araştırmalarda lider davranışının iki boyut etrafında toplandığı ortaya konmuştur. </a:t>
            </a:r>
          </a:p>
          <a:p>
            <a:pPr lvl="1" eaLnBrk="1" hangingPunct="1">
              <a:lnSpc>
                <a:spcPct val="90000"/>
              </a:lnSpc>
            </a:pPr>
            <a:r>
              <a:rPr lang="tr-TR" altLang="tr-TR" dirty="0" smtClean="0"/>
              <a:t>İşe yönelik liderler</a:t>
            </a:r>
          </a:p>
          <a:p>
            <a:pPr lvl="1" eaLnBrk="1" hangingPunct="1">
              <a:lnSpc>
                <a:spcPct val="90000"/>
              </a:lnSpc>
            </a:pPr>
            <a:r>
              <a:rPr lang="tr-TR" altLang="tr-TR" dirty="0" smtClean="0"/>
              <a:t>Kişiye yönelik liderler</a:t>
            </a:r>
          </a:p>
        </p:txBody>
      </p:sp>
    </p:spTree>
    <p:extLst>
      <p:ext uri="{BB962C8B-B14F-4D97-AF65-F5344CB8AC3E}">
        <p14:creationId xmlns:p14="http://schemas.microsoft.com/office/powerpoint/2010/main" val="24293498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1"/>
          </p:nvPr>
        </p:nvSpPr>
        <p:spPr>
          <a:xfrm>
            <a:off x="457200" y="762000"/>
            <a:ext cx="8229600" cy="5364163"/>
          </a:xfrm>
        </p:spPr>
        <p:txBody>
          <a:bodyPr/>
          <a:lstStyle/>
          <a:p>
            <a:pPr eaLnBrk="1" hangingPunct="1">
              <a:lnSpc>
                <a:spcPct val="90000"/>
              </a:lnSpc>
            </a:pPr>
            <a:r>
              <a:rPr lang="tr-TR" altLang="tr-TR" sz="2800" b="1" i="1" dirty="0" smtClean="0"/>
              <a:t>İşe yönelik lider</a:t>
            </a:r>
            <a:r>
              <a:rPr lang="tr-TR" altLang="tr-TR" sz="2800" dirty="0" smtClean="0"/>
              <a:t>; izleyicilerin önceden belirlenmiş ilke ve yöntemlere göre çalışıp çalışmadıklarını yakından kontrol eden, büyük ölçüde cezalandırma ve </a:t>
            </a:r>
            <a:r>
              <a:rPr lang="tr-TR" altLang="tr-TR" sz="2800" dirty="0" err="1" smtClean="0"/>
              <a:t>mevkiye</a:t>
            </a:r>
            <a:r>
              <a:rPr lang="tr-TR" altLang="tr-TR" sz="2800" dirty="0" smtClean="0"/>
              <a:t> dayanan resmi yetkisini kullanan bir davranış gösterir.</a:t>
            </a:r>
          </a:p>
          <a:p>
            <a:pPr eaLnBrk="1" hangingPunct="1">
              <a:lnSpc>
                <a:spcPct val="90000"/>
              </a:lnSpc>
            </a:pPr>
            <a:r>
              <a:rPr lang="tr-TR" altLang="tr-TR" sz="2800" b="1" i="1" dirty="0" smtClean="0"/>
              <a:t>Kişiye yönelik lider</a:t>
            </a:r>
            <a:r>
              <a:rPr lang="tr-TR" altLang="tr-TR" sz="2800" dirty="0" smtClean="0"/>
              <a:t>; yetki devrini esas alan, grup üyelerinin doyumunu arttıracak çalışma koşullarının gerçekleştirilmesine çalışan ve izleyicilerin kişisel gelişme ve ilerlemeleri ile yakından ilgilenen bir davranış gösterir. </a:t>
            </a:r>
          </a:p>
          <a:p>
            <a:pPr eaLnBrk="1" hangingPunct="1">
              <a:lnSpc>
                <a:spcPct val="90000"/>
              </a:lnSpc>
              <a:buFontTx/>
              <a:buNone/>
            </a:pPr>
            <a:endParaRPr lang="tr-TR" altLang="tr-TR" sz="2800" dirty="0" smtClean="0"/>
          </a:p>
          <a:p>
            <a:pPr eaLnBrk="1" hangingPunct="1">
              <a:lnSpc>
                <a:spcPct val="90000"/>
              </a:lnSpc>
              <a:buFontTx/>
              <a:buNone/>
            </a:pPr>
            <a:r>
              <a:rPr lang="tr-TR" altLang="tr-TR" sz="2800" b="1" i="1" u="sng" dirty="0" smtClean="0"/>
              <a:t>Bu çalışmaların vardığı genel sonuç, kişiye yönelik liderlik davranışının daha uygun olduğudur. </a:t>
            </a:r>
          </a:p>
        </p:txBody>
      </p:sp>
    </p:spTree>
    <p:extLst>
      <p:ext uri="{BB962C8B-B14F-4D97-AF65-F5344CB8AC3E}">
        <p14:creationId xmlns:p14="http://schemas.microsoft.com/office/powerpoint/2010/main" val="6125335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792162"/>
          </a:xfrm>
        </p:spPr>
        <p:txBody>
          <a:bodyPr/>
          <a:lstStyle/>
          <a:p>
            <a:pPr eaLnBrk="1" hangingPunct="1"/>
            <a:r>
              <a:rPr lang="tr-TR" altLang="tr-TR" sz="3200" b="1" smtClean="0"/>
              <a:t>2.5. Blake ve Mouton’un Yönetsel Diyagramı</a:t>
            </a:r>
          </a:p>
        </p:txBody>
      </p:sp>
      <p:sp>
        <p:nvSpPr>
          <p:cNvPr id="29699" name="Rectangle 3"/>
          <p:cNvSpPr>
            <a:spLocks noGrp="1" noChangeArrowheads="1"/>
          </p:cNvSpPr>
          <p:nvPr>
            <p:ph idx="1"/>
          </p:nvPr>
        </p:nvSpPr>
        <p:spPr>
          <a:xfrm>
            <a:off x="228600" y="1219200"/>
            <a:ext cx="8686800" cy="4906963"/>
          </a:xfrm>
        </p:spPr>
        <p:txBody>
          <a:bodyPr/>
          <a:lstStyle/>
          <a:p>
            <a:pPr eaLnBrk="1" hangingPunct="1"/>
            <a:r>
              <a:rPr lang="tr-TR" altLang="tr-TR" smtClean="0"/>
              <a:t>Robert Blake ve Jane Mouton, Ohio ve Michigan çalışmalarının varsayımlarını ve ulaştıkları sonuçları “yönetim tarzı matriksi” olarak nitelendirilen ve yöneticilerin davranışlarını açıklama ve değiştirmekte kullanılabilecek bir matriks yapı haline getirmişlerdir. </a:t>
            </a:r>
          </a:p>
        </p:txBody>
      </p:sp>
    </p:spTree>
    <p:extLst>
      <p:ext uri="{BB962C8B-B14F-4D97-AF65-F5344CB8AC3E}">
        <p14:creationId xmlns:p14="http://schemas.microsoft.com/office/powerpoint/2010/main" val="10191087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altLang="tr-TR" smtClean="0"/>
              <a:t>2.6. McGregor X-Y Kuramı</a:t>
            </a:r>
          </a:p>
        </p:txBody>
      </p:sp>
      <p:sp>
        <p:nvSpPr>
          <p:cNvPr id="31747" name="Rectangle 3"/>
          <p:cNvSpPr>
            <a:spLocks noGrp="1" noChangeArrowheads="1"/>
          </p:cNvSpPr>
          <p:nvPr>
            <p:ph idx="1"/>
          </p:nvPr>
        </p:nvSpPr>
        <p:spPr>
          <a:xfrm>
            <a:off x="457200" y="1600200"/>
            <a:ext cx="8458200" cy="4525963"/>
          </a:xfrm>
        </p:spPr>
        <p:txBody>
          <a:bodyPr/>
          <a:lstStyle/>
          <a:p>
            <a:pPr eaLnBrk="1" hangingPunct="1"/>
            <a:r>
              <a:rPr lang="tr-TR" altLang="tr-TR" sz="2800" smtClean="0"/>
              <a:t>McGregor’a göre yöneticilerin (ve liderlerin) davranışlarını etkileyen en önemli faktörlerden birisi onların insan davranışı hakkındaki varsayımlarıdır. </a:t>
            </a:r>
          </a:p>
          <a:p>
            <a:pPr eaLnBrk="1" hangingPunct="1"/>
            <a:r>
              <a:rPr lang="tr-TR" altLang="tr-TR" sz="2800" smtClean="0"/>
              <a:t>X teorisi inancındaki liderler daha çok otoriter ve müdahaleci bir davranış gösterirler.</a:t>
            </a:r>
          </a:p>
          <a:p>
            <a:pPr eaLnBrk="1" hangingPunct="1"/>
            <a:r>
              <a:rPr lang="tr-TR" altLang="tr-TR" sz="2800" smtClean="0"/>
              <a:t>Y teorisi varsayımlarını benimseyenler daha çok demokratik ve katılımcı bir davranış gösterirler.</a:t>
            </a:r>
          </a:p>
        </p:txBody>
      </p:sp>
    </p:spTree>
    <p:extLst>
      <p:ext uri="{BB962C8B-B14F-4D97-AF65-F5344CB8AC3E}">
        <p14:creationId xmlns:p14="http://schemas.microsoft.com/office/powerpoint/2010/main" val="615073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67544" y="1052736"/>
            <a:ext cx="8229600" cy="4525963"/>
          </a:xfrm>
        </p:spPr>
        <p:txBody>
          <a:bodyPr/>
          <a:lstStyle/>
          <a:p>
            <a:pPr eaLnBrk="1" hangingPunct="1">
              <a:lnSpc>
                <a:spcPct val="90000"/>
              </a:lnSpc>
              <a:buFont typeface="Wingdings" pitchFamily="2" charset="2"/>
              <a:buNone/>
            </a:pPr>
            <a:r>
              <a:rPr lang="tr-TR" sz="2800" b="1" dirty="0" smtClean="0">
                <a:solidFill>
                  <a:srgbClr val="000000"/>
                </a:solidFill>
              </a:rPr>
              <a:t>	</a:t>
            </a:r>
            <a:r>
              <a:rPr lang="tr-TR" sz="2800" dirty="0" smtClean="0">
                <a:solidFill>
                  <a:srgbClr val="000000"/>
                </a:solidFill>
                <a:cs typeface="Times New Roman" pitchFamily="18" charset="0"/>
              </a:rPr>
              <a:t>Yapabileceklerimiz ile yaptıklarımız arasındaki fark </a:t>
            </a:r>
            <a:r>
              <a:rPr lang="tr-TR" sz="2800" u="sng" dirty="0" smtClean="0">
                <a:solidFill>
                  <a:srgbClr val="000000"/>
                </a:solidFill>
                <a:cs typeface="Times New Roman" pitchFamily="18" charset="0"/>
              </a:rPr>
              <a:t>performans seviyemizdir</a:t>
            </a:r>
            <a:r>
              <a:rPr lang="tr-TR" sz="2800" dirty="0" smtClean="0">
                <a:solidFill>
                  <a:srgbClr val="000000"/>
                </a:solidFill>
                <a:cs typeface="Times New Roman" pitchFamily="18" charset="0"/>
              </a:rPr>
              <a:t>. </a:t>
            </a:r>
            <a:endParaRPr lang="tr-TR" sz="2800" dirty="0" smtClean="0">
              <a:solidFill>
                <a:srgbClr val="000000"/>
              </a:solidFill>
            </a:endParaRPr>
          </a:p>
          <a:p>
            <a:pPr eaLnBrk="1" hangingPunct="1">
              <a:lnSpc>
                <a:spcPct val="90000"/>
              </a:lnSpc>
              <a:buFont typeface="Wingdings" pitchFamily="2" charset="2"/>
              <a:buNone/>
            </a:pPr>
            <a:endParaRPr lang="tr-TR" sz="2800" dirty="0" smtClean="0">
              <a:solidFill>
                <a:srgbClr val="000000"/>
              </a:solidFill>
            </a:endParaRPr>
          </a:p>
          <a:p>
            <a:pPr eaLnBrk="1" hangingPunct="1">
              <a:lnSpc>
                <a:spcPct val="90000"/>
              </a:lnSpc>
              <a:buFont typeface="Wingdings" pitchFamily="2" charset="2"/>
              <a:buNone/>
            </a:pPr>
            <a:r>
              <a:rPr lang="tr-TR" sz="2800" dirty="0" smtClean="0">
                <a:solidFill>
                  <a:srgbClr val="000000"/>
                </a:solidFill>
              </a:rPr>
              <a:t>	</a:t>
            </a:r>
            <a:r>
              <a:rPr lang="tr-TR" sz="2800" b="1" dirty="0" smtClean="0">
                <a:solidFill>
                  <a:srgbClr val="000000"/>
                </a:solidFill>
                <a:cs typeface="Times New Roman" pitchFamily="18" charset="0"/>
              </a:rPr>
              <a:t>İnsanların yapabileceklerinin limitini </a:t>
            </a:r>
            <a:r>
              <a:rPr lang="tr-TR" sz="2800" b="1" u="sng" dirty="0" smtClean="0">
                <a:solidFill>
                  <a:srgbClr val="000000"/>
                </a:solidFill>
                <a:cs typeface="Times New Roman" pitchFamily="18" charset="0"/>
              </a:rPr>
              <a:t>eğitim ve yetenek düzeyleri</a:t>
            </a:r>
            <a:r>
              <a:rPr lang="tr-TR" sz="2800" b="1" dirty="0" smtClean="0">
                <a:solidFill>
                  <a:srgbClr val="000000"/>
                </a:solidFill>
                <a:cs typeface="Times New Roman" pitchFamily="18" charset="0"/>
              </a:rPr>
              <a:t>, yaptıklarının limitini ise </a:t>
            </a:r>
            <a:r>
              <a:rPr lang="tr-TR" sz="2800" b="1" u="sng" dirty="0" smtClean="0">
                <a:solidFill>
                  <a:srgbClr val="000000"/>
                </a:solidFill>
                <a:cs typeface="Times New Roman" pitchFamily="18" charset="0"/>
              </a:rPr>
              <a:t>moral ve motivasyon</a:t>
            </a:r>
            <a:r>
              <a:rPr lang="tr-TR" sz="2800" b="1" dirty="0" smtClean="0">
                <a:solidFill>
                  <a:srgbClr val="000000"/>
                </a:solidFill>
                <a:cs typeface="Times New Roman" pitchFamily="18" charset="0"/>
              </a:rPr>
              <a:t> seviyeleri belirler. </a:t>
            </a:r>
            <a:endParaRPr lang="tr-TR" sz="2800" b="1" dirty="0" smtClean="0">
              <a:solidFill>
                <a:srgbClr val="000000"/>
              </a:solidFill>
            </a:endParaRPr>
          </a:p>
          <a:p>
            <a:pPr eaLnBrk="1" hangingPunct="1">
              <a:lnSpc>
                <a:spcPct val="90000"/>
              </a:lnSpc>
              <a:buFont typeface="Wingdings" pitchFamily="2" charset="2"/>
              <a:buNone/>
            </a:pPr>
            <a:r>
              <a:rPr lang="tr-TR" sz="2800" dirty="0" smtClean="0">
                <a:solidFill>
                  <a:srgbClr val="000000"/>
                </a:solidFill>
              </a:rPr>
              <a:t>	</a:t>
            </a:r>
          </a:p>
          <a:p>
            <a:pPr eaLnBrk="1" hangingPunct="1">
              <a:lnSpc>
                <a:spcPct val="90000"/>
              </a:lnSpc>
              <a:buFont typeface="Wingdings" pitchFamily="2" charset="2"/>
              <a:buNone/>
            </a:pPr>
            <a:r>
              <a:rPr lang="tr-TR" sz="2800" dirty="0" smtClean="0">
                <a:solidFill>
                  <a:srgbClr val="000000"/>
                </a:solidFill>
              </a:rPr>
              <a:t>	</a:t>
            </a:r>
            <a:r>
              <a:rPr lang="tr-TR" sz="2800" dirty="0" smtClean="0">
                <a:solidFill>
                  <a:srgbClr val="000000"/>
                </a:solidFill>
                <a:cs typeface="Times New Roman" pitchFamily="18" charset="0"/>
              </a:rPr>
              <a:t>O halde performansımız ve kendi iç kaynaklarımızı kullanma düzeyimiz doğrudan motivasyon seviyemize </a:t>
            </a:r>
            <a:r>
              <a:rPr lang="tr-TR" sz="2800" u="sng" dirty="0" smtClean="0">
                <a:solidFill>
                  <a:srgbClr val="000000"/>
                </a:solidFill>
                <a:cs typeface="Times New Roman" pitchFamily="18" charset="0"/>
              </a:rPr>
              <a:t>bağlıdır</a:t>
            </a:r>
            <a:r>
              <a:rPr lang="tr-TR" sz="2800" u="sng" dirty="0" smtClean="0"/>
              <a:t> </a:t>
            </a:r>
          </a:p>
        </p:txBody>
      </p:sp>
      <p:sp>
        <p:nvSpPr>
          <p:cNvPr id="12291" name="3 Slayt Numarası Yer Tutucusu"/>
          <p:cNvSpPr>
            <a:spLocks noGrp="1"/>
          </p:cNvSpPr>
          <p:nvPr>
            <p:ph type="sldNum" sz="quarter" idx="12"/>
          </p:nvPr>
        </p:nvSpPr>
        <p:spPr>
          <a:noFill/>
        </p:spPr>
        <p:txBody>
          <a:bodyPr/>
          <a:lstStyle/>
          <a:p>
            <a:fld id="{6261FE23-405F-436B-9D20-AE08EB46DF3E}" type="slidenum">
              <a:rPr lang="tr-TR" smtClean="0"/>
              <a:pPr/>
              <a:t>5</a:t>
            </a:fld>
            <a:endParaRPr lang="tr-TR" sz="1400" smtClean="0"/>
          </a:p>
        </p:txBody>
      </p:sp>
      <p:sp>
        <p:nvSpPr>
          <p:cNvPr id="12292"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24609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 calcmode="lin" valueType="num">
                                      <p:cBhvr additive="base">
                                        <p:cTn id="12"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 calcmode="lin" valueType="num">
                                      <p:cBhvr additive="base">
                                        <p:cTn id="17"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anim calcmode="lin" valueType="num">
                                      <p:cBhvr additive="base">
                                        <p:cTn id="22"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1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advAuto="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Group 2"/>
          <p:cNvGraphicFramePr>
            <a:graphicFrameLocks noGrp="1"/>
          </p:cNvGraphicFramePr>
          <p:nvPr/>
        </p:nvGraphicFramePr>
        <p:xfrm>
          <a:off x="304800" y="152400"/>
          <a:ext cx="8458200" cy="6400800"/>
        </p:xfrm>
        <a:graphic>
          <a:graphicData uri="http://schemas.openxmlformats.org/drawingml/2006/table">
            <a:tbl>
              <a:tblPr/>
              <a:tblGrid>
                <a:gridCol w="8458200"/>
              </a:tblGrid>
              <a:tr h="62484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458788" algn="l"/>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X TEORİSİ</a:t>
                      </a:r>
                      <a:endParaRPr kumimoji="0" lang="tr-T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Ortalama bir insan doğal olarak çalışmayı sevmez ve yapabilirse işten mümkün olduğu kadar kaçmaya çalışır.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İnsanın bu karakteristiği nedeniyle organizasyonel amaçların başarımı için yeterli çaba göstermeleri yönünde onları zorlamalı, yakından kontrol etmeli, yönetmeli ve cezalandırılma ile tehdit edilmelidir.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Ortalama bir insan yönetilmeyi tercih eder, sorumluluk yüklenmek istemez, nispeten az hırslı ve her şeyden önce güvenlik ister.</a:t>
                      </a:r>
                    </a:p>
                    <a:p>
                      <a:pPr marL="342900" marR="0" lvl="0" indent="-342900" algn="ctr" defTabSz="914400" rtl="0" eaLnBrk="0" fontAlgn="base" latinLnBrk="0" hangingPunct="0">
                        <a:lnSpc>
                          <a:spcPct val="100000"/>
                        </a:lnSpc>
                        <a:spcBef>
                          <a:spcPct val="0"/>
                        </a:spcBef>
                        <a:spcAft>
                          <a:spcPct val="0"/>
                        </a:spcAft>
                        <a:buClrTx/>
                        <a:buSzTx/>
                        <a:buFontTx/>
                        <a:buNone/>
                        <a:tabLst>
                          <a:tab pos="458788" algn="l"/>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Y TEORİSİ</a:t>
                      </a:r>
                      <a:endParaRPr kumimoji="0" lang="tr-TR" sz="18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İşte harcanan fiziksel ve zihinsel çabalar oyun ve dinlenme kadar doğaldır.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Dış kontrol ve cezalandırma tehdidi organizasyonel amaçlara yönelmede çaba sağlamak için tek yol değildir. İnsanlar üstlendikleri görevleri yerine getirirken inandıkları amaçlar doğrultusunda kendi kendilerini yönetebilir veya kontrol edebilirler.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Amaçlara inanma veya odaklanma, onların başarımıyla ilişkilendirilen ödüllerin işlevidir.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Normal insan koşullar sağlanırsa öğrenmek ister, sorumluluğu almakla kalmaz, onu alma yoluna gider.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Organizasyonel problemlerin çözümünde nispeten yüksek hayal gücü, yenilikçilik ve yaratıcılık kapasiteleri toplumu oluşturan bireylerin çok azında değil, pek çoğunda vardır.</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tab pos="458788" algn="l"/>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Modern endüstriyel yaşamın şartları altında, normal insanların entelektüel potansiyellerinden sınırlı oranda yaralanılmaktadır.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324157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altLang="tr-TR" smtClean="0"/>
              <a:t>2.7. Lider Üye Rol İlişki Kuramı</a:t>
            </a:r>
          </a:p>
        </p:txBody>
      </p:sp>
      <p:sp>
        <p:nvSpPr>
          <p:cNvPr id="33795" name="Rectangle 3"/>
          <p:cNvSpPr>
            <a:spLocks noGrp="1" noChangeArrowheads="1"/>
          </p:cNvSpPr>
          <p:nvPr>
            <p:ph idx="1"/>
          </p:nvPr>
        </p:nvSpPr>
        <p:spPr>
          <a:xfrm>
            <a:off x="457200" y="1371600"/>
            <a:ext cx="8229600" cy="5334000"/>
          </a:xfrm>
        </p:spPr>
        <p:txBody>
          <a:bodyPr/>
          <a:lstStyle/>
          <a:p>
            <a:pPr eaLnBrk="1" hangingPunct="1">
              <a:lnSpc>
                <a:spcPct val="80000"/>
              </a:lnSpc>
            </a:pPr>
            <a:r>
              <a:rPr lang="tr-TR" altLang="tr-TR" sz="2800" dirty="0" smtClean="0"/>
              <a:t>Lider ile kendisine bağlı her bir ast arasında farklı nitelikte karşılıklı etkileşim gelişmektedir.</a:t>
            </a:r>
          </a:p>
          <a:p>
            <a:pPr eaLnBrk="1" hangingPunct="1">
              <a:lnSpc>
                <a:spcPct val="80000"/>
              </a:lnSpc>
            </a:pPr>
            <a:r>
              <a:rPr lang="tr-TR" altLang="tr-TR" sz="2800" dirty="0" smtClean="0"/>
              <a:t>Lider-Üye Etkileşim modeli, </a:t>
            </a:r>
            <a:r>
              <a:rPr lang="tr-TR" altLang="tr-TR" sz="2800" b="1" u="sng" dirty="0" smtClean="0">
                <a:solidFill>
                  <a:srgbClr val="FF0000"/>
                </a:solidFill>
              </a:rPr>
              <a:t>liderin farklı astlarla farklı ilişkiler geliştirmek üzere pozisyon gücünü nasıl kullandığını açıklar. </a:t>
            </a:r>
          </a:p>
          <a:p>
            <a:pPr eaLnBrk="1" hangingPunct="1">
              <a:lnSpc>
                <a:spcPct val="80000"/>
              </a:lnSpc>
            </a:pPr>
            <a:r>
              <a:rPr lang="tr-TR" altLang="tr-TR" sz="2800" dirty="0" smtClean="0"/>
              <a:t>Bu modele göre liderin çalışma birimindeki tüm üyelere karşı tek bir liderlik tarzı sergilemediği, farklı üyelere farklı biçimde davrandığı varsayılarak, liderin kendisine bağlı izleyicilerin her biri ile nasıl bire bir faklı ilişkiler geliştirdiği üzerinde durulur.</a:t>
            </a:r>
          </a:p>
          <a:p>
            <a:pPr eaLnBrk="1" hangingPunct="1">
              <a:lnSpc>
                <a:spcPct val="80000"/>
              </a:lnSpc>
            </a:pPr>
            <a:r>
              <a:rPr lang="tr-TR" altLang="tr-TR" sz="2800" dirty="0" smtClean="0"/>
              <a:t>Benimsenenler (iç grup) – Dışlananlar (dış grup)</a:t>
            </a:r>
          </a:p>
          <a:p>
            <a:pPr eaLnBrk="1" hangingPunct="1">
              <a:lnSpc>
                <a:spcPct val="80000"/>
              </a:lnSpc>
            </a:pPr>
            <a:endParaRPr lang="tr-TR" altLang="tr-TR" sz="2800" dirty="0" smtClean="0"/>
          </a:p>
          <a:p>
            <a:pPr eaLnBrk="1" hangingPunct="1">
              <a:lnSpc>
                <a:spcPct val="80000"/>
              </a:lnSpc>
            </a:pPr>
            <a:endParaRPr lang="tr-TR" altLang="tr-TR" sz="2800" dirty="0" smtClean="0"/>
          </a:p>
        </p:txBody>
      </p:sp>
    </p:spTree>
    <p:extLst>
      <p:ext uri="{BB962C8B-B14F-4D97-AF65-F5344CB8AC3E}">
        <p14:creationId xmlns:p14="http://schemas.microsoft.com/office/powerpoint/2010/main" val="11969100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altLang="tr-TR" smtClean="0"/>
              <a:t>Durumsal Yaklaşım Kuramları</a:t>
            </a:r>
          </a:p>
        </p:txBody>
      </p:sp>
      <p:sp>
        <p:nvSpPr>
          <p:cNvPr id="35843" name="Rectangle 3"/>
          <p:cNvSpPr>
            <a:spLocks noGrp="1" noChangeArrowheads="1"/>
          </p:cNvSpPr>
          <p:nvPr>
            <p:ph idx="1"/>
          </p:nvPr>
        </p:nvSpPr>
        <p:spPr>
          <a:xfrm>
            <a:off x="457200" y="1600200"/>
            <a:ext cx="8229600" cy="3657600"/>
          </a:xfrm>
        </p:spPr>
        <p:txBody>
          <a:bodyPr/>
          <a:lstStyle/>
          <a:p>
            <a:pPr eaLnBrk="1" hangingPunct="1">
              <a:buFontTx/>
              <a:buNone/>
            </a:pPr>
            <a:r>
              <a:rPr lang="tr-TR" altLang="tr-TR" sz="2800" dirty="0" smtClean="0"/>
              <a:t>	3.1. </a:t>
            </a:r>
            <a:r>
              <a:rPr lang="tr-TR" altLang="tr-TR" sz="2800" dirty="0" err="1" smtClean="0"/>
              <a:t>Fred</a:t>
            </a:r>
            <a:r>
              <a:rPr lang="tr-TR" altLang="tr-TR" sz="2800" dirty="0" smtClean="0"/>
              <a:t> </a:t>
            </a:r>
            <a:r>
              <a:rPr lang="tr-TR" altLang="tr-TR" sz="2800" dirty="0" err="1" smtClean="0"/>
              <a:t>Fiedler’in</a:t>
            </a:r>
            <a:r>
              <a:rPr lang="tr-TR" altLang="tr-TR" sz="2800" dirty="0" smtClean="0"/>
              <a:t> Etkin Önderlik Modeli</a:t>
            </a:r>
          </a:p>
          <a:p>
            <a:pPr eaLnBrk="1" hangingPunct="1">
              <a:buFontTx/>
              <a:buNone/>
            </a:pPr>
            <a:r>
              <a:rPr lang="tr-TR" altLang="tr-TR" sz="2800" dirty="0" smtClean="0"/>
              <a:t>	3.2. Reddin Üç Boyutlu Davranış Modeli</a:t>
            </a:r>
          </a:p>
          <a:p>
            <a:pPr eaLnBrk="1" hangingPunct="1">
              <a:buFontTx/>
              <a:buNone/>
            </a:pPr>
            <a:r>
              <a:rPr lang="tr-TR" altLang="tr-TR" sz="2800" dirty="0" smtClean="0"/>
              <a:t>	3.3. </a:t>
            </a:r>
            <a:r>
              <a:rPr lang="tr-TR" altLang="tr-TR" sz="2800" dirty="0" err="1" smtClean="0"/>
              <a:t>Hersey</a:t>
            </a:r>
            <a:r>
              <a:rPr lang="tr-TR" altLang="tr-TR" sz="2800" dirty="0" smtClean="0"/>
              <a:t> ve </a:t>
            </a:r>
            <a:r>
              <a:rPr lang="tr-TR" altLang="tr-TR" sz="2800" dirty="0" err="1" smtClean="0"/>
              <a:t>Blanchard’ın</a:t>
            </a:r>
            <a:r>
              <a:rPr lang="tr-TR" altLang="tr-TR" sz="2800" dirty="0" smtClean="0"/>
              <a:t> Durumsal 	Liderlik Modeli </a:t>
            </a:r>
          </a:p>
          <a:p>
            <a:pPr eaLnBrk="1" hangingPunct="1">
              <a:buFontTx/>
              <a:buNone/>
            </a:pPr>
            <a:r>
              <a:rPr lang="tr-TR" altLang="tr-TR" sz="2800" dirty="0" smtClean="0"/>
              <a:t>	3.4. Amaç yol teorisi</a:t>
            </a:r>
          </a:p>
          <a:p>
            <a:pPr eaLnBrk="1" hangingPunct="1">
              <a:buFontTx/>
              <a:buNone/>
            </a:pPr>
            <a:r>
              <a:rPr lang="tr-TR" altLang="tr-TR" sz="2800" dirty="0" smtClean="0"/>
              <a:t>	3.5. </a:t>
            </a:r>
            <a:r>
              <a:rPr lang="tr-TR" altLang="tr-TR" sz="2800" dirty="0" err="1" smtClean="0"/>
              <a:t>Tannenbaum</a:t>
            </a:r>
            <a:r>
              <a:rPr lang="tr-TR" altLang="tr-TR" sz="2800" dirty="0" smtClean="0"/>
              <a:t> ve </a:t>
            </a:r>
            <a:r>
              <a:rPr lang="tr-TR" altLang="tr-TR" sz="2800" dirty="0" err="1" smtClean="0"/>
              <a:t>Schmit’in</a:t>
            </a:r>
            <a:r>
              <a:rPr lang="tr-TR" altLang="tr-TR" sz="2800" dirty="0" smtClean="0"/>
              <a:t> Liderlik Modeli</a:t>
            </a:r>
          </a:p>
          <a:p>
            <a:pPr eaLnBrk="1" hangingPunct="1">
              <a:buFontTx/>
              <a:buNone/>
            </a:pPr>
            <a:r>
              <a:rPr lang="tr-TR" altLang="tr-TR" sz="2800" dirty="0" smtClean="0"/>
              <a:t>	3.6. Lider Katılım Modeli</a:t>
            </a:r>
          </a:p>
        </p:txBody>
      </p:sp>
      <p:sp>
        <p:nvSpPr>
          <p:cNvPr id="35844" name="Rectangle 4"/>
          <p:cNvSpPr>
            <a:spLocks noChangeArrowheads="1"/>
          </p:cNvSpPr>
          <p:nvPr/>
        </p:nvSpPr>
        <p:spPr bwMode="auto">
          <a:xfrm>
            <a:off x="457200" y="5257800"/>
            <a:ext cx="8229600" cy="990600"/>
          </a:xfrm>
          <a:prstGeom prst="rect">
            <a:avLst/>
          </a:prstGeom>
          <a:solidFill>
            <a:schemeClr val="accent1">
              <a:alpha val="0"/>
            </a:schemeClr>
          </a:solidFill>
          <a:ln w="9525">
            <a:noFill/>
            <a:miter lim="800000"/>
            <a:headEnd/>
            <a:tailEnd/>
          </a:ln>
        </p:spPr>
        <p:txBody>
          <a:bodyPr wrap="none" anchor="ctr"/>
          <a:lstStyle/>
          <a:p>
            <a:pPr algn="ctr"/>
            <a:r>
              <a:rPr lang="tr-TR" altLang="tr-TR" sz="2400" b="1" i="1"/>
              <a:t>Bu teorilerin genel varsayımı değişik koşulların (durumların) </a:t>
            </a:r>
          </a:p>
          <a:p>
            <a:pPr algn="ctr"/>
            <a:r>
              <a:rPr lang="tr-TR" altLang="tr-TR" sz="2400" b="1" i="1"/>
              <a:t>değişik liderlik tarzları gerektirdiğidir. </a:t>
            </a:r>
          </a:p>
        </p:txBody>
      </p:sp>
    </p:spTree>
    <p:extLst>
      <p:ext uri="{BB962C8B-B14F-4D97-AF65-F5344CB8AC3E}">
        <p14:creationId xmlns:p14="http://schemas.microsoft.com/office/powerpoint/2010/main" val="90481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altLang="tr-TR" sz="3200" b="1" smtClean="0"/>
              <a:t>3.1. Fred Fiedler’in Etkin Önderlik Modeli</a:t>
            </a:r>
          </a:p>
        </p:txBody>
      </p:sp>
      <p:sp>
        <p:nvSpPr>
          <p:cNvPr id="36867" name="Rectangle 3"/>
          <p:cNvSpPr>
            <a:spLocks noGrp="1" noChangeArrowheads="1"/>
          </p:cNvSpPr>
          <p:nvPr>
            <p:ph idx="1"/>
          </p:nvPr>
        </p:nvSpPr>
        <p:spPr>
          <a:xfrm>
            <a:off x="457200" y="1371600"/>
            <a:ext cx="8458200" cy="4754563"/>
          </a:xfrm>
        </p:spPr>
        <p:txBody>
          <a:bodyPr/>
          <a:lstStyle/>
          <a:p>
            <a:pPr eaLnBrk="1" hangingPunct="1">
              <a:lnSpc>
                <a:spcPct val="80000"/>
              </a:lnSpc>
            </a:pPr>
            <a:r>
              <a:rPr lang="tr-TR" altLang="tr-TR" sz="2800" b="1" u="sng" dirty="0" err="1" smtClean="0"/>
              <a:t>Fiedler’e</a:t>
            </a:r>
            <a:r>
              <a:rPr lang="tr-TR" altLang="tr-TR" sz="2800" b="1" u="sng" dirty="0" smtClean="0"/>
              <a:t> göre, bütün durum ve koşullar için geçerli bir liderlik tarzı yoktur. İçinde bulunulan duruma göre etkili olabilecek çeşitli liderlik tarzları söz konusudur. </a:t>
            </a:r>
          </a:p>
          <a:p>
            <a:pPr eaLnBrk="1" hangingPunct="1">
              <a:lnSpc>
                <a:spcPct val="80000"/>
              </a:lnSpc>
            </a:pPr>
            <a:endParaRPr lang="tr-TR" altLang="tr-TR" sz="2800" dirty="0" smtClean="0"/>
          </a:p>
          <a:p>
            <a:pPr eaLnBrk="1" hangingPunct="1">
              <a:lnSpc>
                <a:spcPct val="80000"/>
              </a:lnSpc>
            </a:pPr>
            <a:r>
              <a:rPr lang="tr-TR" altLang="tr-TR" sz="2800" dirty="0" smtClean="0"/>
              <a:t>İçinde bulunulan durumu belirleyecek etmenler:</a:t>
            </a:r>
          </a:p>
          <a:p>
            <a:pPr lvl="1" eaLnBrk="1" hangingPunct="1">
              <a:lnSpc>
                <a:spcPct val="80000"/>
              </a:lnSpc>
            </a:pPr>
            <a:r>
              <a:rPr lang="tr-TR" altLang="tr-TR" sz="2400" u="sng" dirty="0" smtClean="0"/>
              <a:t>Lider-Ast ilişkileri:</a:t>
            </a:r>
            <a:r>
              <a:rPr lang="tr-TR" altLang="tr-TR" sz="2400" dirty="0" smtClean="0"/>
              <a:t> liderin astlarca benimsenme derecesi demektir</a:t>
            </a:r>
          </a:p>
          <a:p>
            <a:pPr lvl="1" eaLnBrk="1" hangingPunct="1">
              <a:lnSpc>
                <a:spcPct val="80000"/>
              </a:lnSpc>
            </a:pPr>
            <a:r>
              <a:rPr lang="tr-TR" altLang="tr-TR" sz="2400" u="sng" dirty="0" smtClean="0"/>
              <a:t>Görevin yapısı:</a:t>
            </a:r>
            <a:r>
              <a:rPr lang="tr-TR" altLang="tr-TR" sz="2400" dirty="0" smtClean="0"/>
              <a:t> amaç, karar ve sorunlara çözümlerin açıkça belirlenip belirlenmediği</a:t>
            </a:r>
          </a:p>
          <a:p>
            <a:pPr lvl="1" eaLnBrk="1" hangingPunct="1">
              <a:lnSpc>
                <a:spcPct val="80000"/>
              </a:lnSpc>
            </a:pPr>
            <a:r>
              <a:rPr lang="tr-TR" altLang="tr-TR" sz="2400" u="sng" dirty="0" smtClean="0"/>
              <a:t>Liderin makamının verdiği yetki</a:t>
            </a:r>
            <a:r>
              <a:rPr lang="tr-TR" altLang="tr-TR" sz="2400" dirty="0" smtClean="0"/>
              <a:t>: liderin elindeki yetki, ödül ve cezalar üzerindeki etkisi</a:t>
            </a:r>
          </a:p>
        </p:txBody>
      </p:sp>
    </p:spTree>
    <p:extLst>
      <p:ext uri="{BB962C8B-B14F-4D97-AF65-F5344CB8AC3E}">
        <p14:creationId xmlns:p14="http://schemas.microsoft.com/office/powerpoint/2010/main" val="31401569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altLang="tr-TR" sz="3200" b="1" smtClean="0"/>
              <a:t>3.2. Reddin Üç Boyutlu Davranış Modeli</a:t>
            </a:r>
          </a:p>
        </p:txBody>
      </p:sp>
      <p:sp>
        <p:nvSpPr>
          <p:cNvPr id="38915" name="Rectangle 3"/>
          <p:cNvSpPr>
            <a:spLocks noGrp="1" noChangeArrowheads="1"/>
          </p:cNvSpPr>
          <p:nvPr>
            <p:ph idx="1"/>
          </p:nvPr>
        </p:nvSpPr>
        <p:spPr/>
        <p:txBody>
          <a:bodyPr/>
          <a:lstStyle/>
          <a:p>
            <a:pPr eaLnBrk="1" hangingPunct="1"/>
            <a:r>
              <a:rPr lang="tr-TR" altLang="tr-TR" sz="2800" dirty="0" smtClean="0"/>
              <a:t>Ohio eyalet üniversitesi modelinin göreve ve ilişkilere yönelik olma boyutlarını kuramına temel olarak alan Reddin, davranışsal yaklaşımından </a:t>
            </a:r>
            <a:r>
              <a:rPr lang="tr-TR" altLang="tr-TR" sz="2800" dirty="0" err="1" smtClean="0"/>
              <a:t>durumsallık</a:t>
            </a:r>
            <a:r>
              <a:rPr lang="tr-TR" altLang="tr-TR" sz="2800" dirty="0" smtClean="0"/>
              <a:t> yaklaşımına geçişte bir köprü durumundadır. </a:t>
            </a:r>
          </a:p>
          <a:p>
            <a:pPr eaLnBrk="1" hangingPunct="1"/>
            <a:r>
              <a:rPr lang="tr-TR" altLang="tr-TR" sz="2800" dirty="0" smtClean="0"/>
              <a:t>Reddin kuramına dayanak noktası olarak “yönetsel etkililik” kavramını alır. </a:t>
            </a:r>
            <a:r>
              <a:rPr lang="tr-TR" altLang="tr-TR" sz="2800" b="1" u="sng" dirty="0" smtClean="0"/>
              <a:t>Yönetsel etkililik</a:t>
            </a:r>
            <a:r>
              <a:rPr lang="tr-TR" altLang="tr-TR" sz="2800" dirty="0" smtClean="0"/>
              <a:t>, ona göre bir </a:t>
            </a:r>
            <a:r>
              <a:rPr lang="tr-TR" altLang="tr-TR" sz="2800" b="1" u="sng" dirty="0" smtClean="0"/>
              <a:t>görevin gerektirdiği çıktıları (işleri) yerine getirme derecesidir.</a:t>
            </a:r>
            <a:r>
              <a:rPr lang="tr-TR" altLang="tr-TR" sz="2800" dirty="0" smtClean="0"/>
              <a:t> </a:t>
            </a:r>
            <a:r>
              <a:rPr lang="tr-TR" altLang="tr-TR" sz="2800" b="1" u="sng" dirty="0" smtClean="0">
                <a:solidFill>
                  <a:srgbClr val="FF0000"/>
                </a:solidFill>
              </a:rPr>
              <a:t>Yönetsel etkililik girdiye göre değil, çıktıya göre tanımlanır.</a:t>
            </a:r>
          </a:p>
        </p:txBody>
      </p:sp>
    </p:spTree>
    <p:extLst>
      <p:ext uri="{BB962C8B-B14F-4D97-AF65-F5344CB8AC3E}">
        <p14:creationId xmlns:p14="http://schemas.microsoft.com/office/powerpoint/2010/main" val="30972624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0" y="533400"/>
            <a:ext cx="8153400" cy="884238"/>
          </a:xfrm>
        </p:spPr>
        <p:txBody>
          <a:bodyPr>
            <a:normAutofit fontScale="90000"/>
          </a:bodyPr>
          <a:lstStyle/>
          <a:p>
            <a:pPr eaLnBrk="1" hangingPunct="1"/>
            <a:r>
              <a:rPr lang="tr-TR" altLang="tr-TR" sz="2800" b="1" smtClean="0"/>
              <a:t>3.3. Hersey ve Blanchard’ın Durumsal Liderlik Modeli (Yaşam Eğrisi Modeli)</a:t>
            </a:r>
            <a:br>
              <a:rPr lang="tr-TR" altLang="tr-TR" sz="2800" b="1" smtClean="0"/>
            </a:br>
            <a:endParaRPr lang="tr-TR" altLang="tr-TR" sz="2800" b="1" smtClean="0"/>
          </a:p>
        </p:txBody>
      </p:sp>
      <p:sp>
        <p:nvSpPr>
          <p:cNvPr id="44035" name="Rectangle 3"/>
          <p:cNvSpPr>
            <a:spLocks noGrp="1" noChangeArrowheads="1"/>
          </p:cNvSpPr>
          <p:nvPr>
            <p:ph idx="1"/>
          </p:nvPr>
        </p:nvSpPr>
        <p:spPr/>
        <p:txBody>
          <a:bodyPr/>
          <a:lstStyle/>
          <a:p>
            <a:pPr eaLnBrk="1" hangingPunct="1">
              <a:lnSpc>
                <a:spcPct val="80000"/>
              </a:lnSpc>
            </a:pPr>
            <a:r>
              <a:rPr lang="tr-TR" altLang="tr-TR" sz="2800" b="1" u="sng" dirty="0" smtClean="0"/>
              <a:t>Astların yetenek ve eğitim düzeyleri ile ilgili </a:t>
            </a:r>
            <a:r>
              <a:rPr lang="tr-TR" altLang="tr-TR" sz="2800" b="1" u="sng" dirty="0" err="1" smtClean="0"/>
              <a:t>durumsallık</a:t>
            </a:r>
            <a:r>
              <a:rPr lang="tr-TR" altLang="tr-TR" sz="2800" b="1" u="sng" dirty="0" smtClean="0"/>
              <a:t> ana değişkendir</a:t>
            </a:r>
            <a:r>
              <a:rPr lang="tr-TR" altLang="tr-TR" sz="2800" dirty="0" smtClean="0"/>
              <a:t>. Yaklaşımın odağı izleyicilerdir. </a:t>
            </a:r>
          </a:p>
          <a:p>
            <a:pPr eaLnBrk="1" hangingPunct="1">
              <a:lnSpc>
                <a:spcPct val="80000"/>
              </a:lnSpc>
            </a:pPr>
            <a:endParaRPr lang="tr-TR" altLang="tr-TR" sz="2800" dirty="0" smtClean="0"/>
          </a:p>
          <a:p>
            <a:pPr eaLnBrk="1" hangingPunct="1">
              <a:lnSpc>
                <a:spcPct val="80000"/>
              </a:lnSpc>
            </a:pPr>
            <a:r>
              <a:rPr lang="tr-TR" altLang="tr-TR" sz="2800" dirty="0" smtClean="0"/>
              <a:t>Başarılı liderlik, doğru liderlik stilinin seçimine bağlıdır. Ancak bu izleyicilerin (çalışan) olgunluk derecesine bağlıdır.</a:t>
            </a:r>
          </a:p>
          <a:p>
            <a:pPr eaLnBrk="1" hangingPunct="1">
              <a:lnSpc>
                <a:spcPct val="80000"/>
              </a:lnSpc>
            </a:pPr>
            <a:endParaRPr lang="tr-TR" altLang="tr-TR" sz="2800" dirty="0" smtClean="0"/>
          </a:p>
          <a:p>
            <a:pPr eaLnBrk="1" hangingPunct="1">
              <a:lnSpc>
                <a:spcPct val="80000"/>
              </a:lnSpc>
              <a:buFontTx/>
              <a:buNone/>
            </a:pPr>
            <a:endParaRPr lang="tr-TR" altLang="tr-TR" sz="2800" dirty="0" smtClean="0"/>
          </a:p>
        </p:txBody>
      </p:sp>
    </p:spTree>
    <p:extLst>
      <p:ext uri="{BB962C8B-B14F-4D97-AF65-F5344CB8AC3E}">
        <p14:creationId xmlns:p14="http://schemas.microsoft.com/office/powerpoint/2010/main" val="6931716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792162"/>
          </a:xfrm>
        </p:spPr>
        <p:txBody>
          <a:bodyPr>
            <a:normAutofit fontScale="90000"/>
          </a:bodyPr>
          <a:lstStyle/>
          <a:p>
            <a:pPr eaLnBrk="1" hangingPunct="1"/>
            <a:r>
              <a:rPr lang="tr-TR" altLang="tr-TR" sz="3200" b="1" smtClean="0"/>
              <a:t>3.4. Amaç Yol Teorisi </a:t>
            </a:r>
            <a:br>
              <a:rPr lang="tr-TR" altLang="tr-TR" sz="3200" b="1" smtClean="0"/>
            </a:br>
            <a:r>
              <a:rPr lang="tr-TR" altLang="tr-TR" sz="3200" b="1" smtClean="0"/>
              <a:t>(Robert House-Martin Evans)</a:t>
            </a:r>
          </a:p>
        </p:txBody>
      </p:sp>
      <p:sp>
        <p:nvSpPr>
          <p:cNvPr id="46083" name="Rectangle 3"/>
          <p:cNvSpPr>
            <a:spLocks noGrp="1" noChangeArrowheads="1"/>
          </p:cNvSpPr>
          <p:nvPr>
            <p:ph idx="1"/>
          </p:nvPr>
        </p:nvSpPr>
        <p:spPr>
          <a:xfrm>
            <a:off x="152400" y="1219200"/>
            <a:ext cx="8763000" cy="4906963"/>
          </a:xfrm>
        </p:spPr>
        <p:txBody>
          <a:bodyPr/>
          <a:lstStyle/>
          <a:p>
            <a:pPr eaLnBrk="1" hangingPunct="1"/>
            <a:r>
              <a:rPr lang="tr-TR" altLang="tr-TR" dirty="0" smtClean="0"/>
              <a:t>Bu teori büyük ölçüde motivasyon teorilerinden bekleyiş teorisine dayanmaktadır. </a:t>
            </a:r>
          </a:p>
          <a:p>
            <a:pPr eaLnBrk="1" hangingPunct="1"/>
            <a:r>
              <a:rPr lang="tr-TR" altLang="tr-TR" dirty="0" smtClean="0"/>
              <a:t>Bekleyiş teorisine göre insanların davranışlarını etkileyen iki faktör vardır: </a:t>
            </a:r>
          </a:p>
          <a:p>
            <a:pPr lvl="1" eaLnBrk="1" hangingPunct="1"/>
            <a:r>
              <a:rPr lang="tr-TR" altLang="tr-TR" dirty="0" smtClean="0"/>
              <a:t>Kişinin, belirli davranışların belirli sonuçlara ulaştıracağı konusundaki inancı (bekleyiş) ve,</a:t>
            </a:r>
          </a:p>
          <a:p>
            <a:pPr lvl="1" eaLnBrk="1" hangingPunct="1"/>
            <a:r>
              <a:rPr lang="tr-TR" altLang="tr-TR" dirty="0" smtClean="0"/>
              <a:t>Bu sonuçlara kişinin verdiği değer (</a:t>
            </a:r>
            <a:r>
              <a:rPr lang="tr-TR" altLang="tr-TR" dirty="0" err="1" smtClean="0"/>
              <a:t>valens</a:t>
            </a:r>
            <a:r>
              <a:rPr lang="tr-TR" altLang="tr-TR" dirty="0" smtClean="0"/>
              <a:t>)</a:t>
            </a:r>
          </a:p>
        </p:txBody>
      </p:sp>
    </p:spTree>
    <p:extLst>
      <p:ext uri="{BB962C8B-B14F-4D97-AF65-F5344CB8AC3E}">
        <p14:creationId xmlns:p14="http://schemas.microsoft.com/office/powerpoint/2010/main" val="27465097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457200" y="381000"/>
            <a:ext cx="8229600" cy="6172200"/>
          </a:xfrm>
        </p:spPr>
        <p:txBody>
          <a:bodyPr/>
          <a:lstStyle/>
          <a:p>
            <a:pPr eaLnBrk="1" hangingPunct="1">
              <a:lnSpc>
                <a:spcPct val="90000"/>
              </a:lnSpc>
            </a:pPr>
            <a:r>
              <a:rPr lang="tr-TR" altLang="tr-TR" dirty="0" smtClean="0"/>
              <a:t>Bekleyiş teorisinin liderlik açısından anlamı şudur: Grup üyeleri (</a:t>
            </a:r>
            <a:r>
              <a:rPr lang="tr-TR" altLang="tr-TR" dirty="0" err="1" smtClean="0"/>
              <a:t>izleyciler</a:t>
            </a:r>
            <a:r>
              <a:rPr lang="tr-TR" altLang="tr-TR" dirty="0" smtClean="0"/>
              <a:t>) lider tarafından aşağıdaki iki hususta motive edilebilir:</a:t>
            </a:r>
          </a:p>
          <a:p>
            <a:pPr lvl="1" eaLnBrk="1" hangingPunct="1">
              <a:lnSpc>
                <a:spcPct val="90000"/>
              </a:lnSpc>
            </a:pPr>
            <a:r>
              <a:rPr lang="tr-TR" altLang="tr-TR" dirty="0" smtClean="0"/>
              <a:t>Liderin izleyicilerin bekleyişlerini etkileme derecesi (yol)</a:t>
            </a:r>
          </a:p>
          <a:p>
            <a:pPr lvl="1" eaLnBrk="1" hangingPunct="1">
              <a:lnSpc>
                <a:spcPct val="90000"/>
              </a:lnSpc>
            </a:pPr>
            <a:r>
              <a:rPr lang="tr-TR" altLang="tr-TR" dirty="0" smtClean="0"/>
              <a:t>Liderin izleyicilerin </a:t>
            </a:r>
            <a:r>
              <a:rPr lang="tr-TR" altLang="tr-TR" dirty="0" err="1" smtClean="0"/>
              <a:t>valensini</a:t>
            </a:r>
            <a:r>
              <a:rPr lang="tr-TR" altLang="tr-TR" dirty="0" smtClean="0"/>
              <a:t> etkileme derecesi (amaç)</a:t>
            </a:r>
          </a:p>
          <a:p>
            <a:pPr eaLnBrk="1" hangingPunct="1">
              <a:lnSpc>
                <a:spcPct val="90000"/>
              </a:lnSpc>
            </a:pPr>
            <a:r>
              <a:rPr lang="tr-TR" altLang="tr-TR" b="1" u="sng" dirty="0" smtClean="0">
                <a:solidFill>
                  <a:srgbClr val="FF0000"/>
                </a:solidFill>
              </a:rPr>
              <a:t>Liderin en önemli işi, izleyiciler için önemli sayılabilecek amaçlar belirlemek ve izleyicilerin bu amaçları gerçekleştirebilecekleri yolu bulmalarına yardım etmektir. </a:t>
            </a:r>
          </a:p>
        </p:txBody>
      </p:sp>
    </p:spTree>
    <p:extLst>
      <p:ext uri="{BB962C8B-B14F-4D97-AF65-F5344CB8AC3E}">
        <p14:creationId xmlns:p14="http://schemas.microsoft.com/office/powerpoint/2010/main" val="32453451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Oval 2"/>
          <p:cNvSpPr>
            <a:spLocks noChangeArrowheads="1"/>
          </p:cNvSpPr>
          <p:nvPr/>
        </p:nvSpPr>
        <p:spPr bwMode="auto">
          <a:xfrm>
            <a:off x="228600" y="2362200"/>
            <a:ext cx="2057400" cy="1981200"/>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a:t>Önder davranışı </a:t>
            </a:r>
          </a:p>
          <a:p>
            <a:pPr algn="ctr"/>
            <a:r>
              <a:rPr lang="tr-TR" altLang="tr-TR"/>
              <a:t>kabul edilebilir. </a:t>
            </a:r>
          </a:p>
          <a:p>
            <a:pPr algn="ctr"/>
            <a:r>
              <a:rPr lang="tr-TR" altLang="tr-TR"/>
              <a:t>eğer</a:t>
            </a:r>
          </a:p>
        </p:txBody>
      </p:sp>
      <p:sp>
        <p:nvSpPr>
          <p:cNvPr id="50179" name="Line 3"/>
          <p:cNvSpPr>
            <a:spLocks noChangeShapeType="1"/>
          </p:cNvSpPr>
          <p:nvPr/>
        </p:nvSpPr>
        <p:spPr bwMode="auto">
          <a:xfrm>
            <a:off x="2286000" y="1447800"/>
            <a:ext cx="0" cy="3657600"/>
          </a:xfrm>
          <a:prstGeom prst="line">
            <a:avLst/>
          </a:prstGeom>
          <a:noFill/>
          <a:ln w="9525">
            <a:solidFill>
              <a:schemeClr val="tx1"/>
            </a:solidFill>
            <a:round/>
            <a:headEnd/>
            <a:tailEnd/>
          </a:ln>
        </p:spPr>
        <p:txBody>
          <a:bodyPr/>
          <a:lstStyle/>
          <a:p>
            <a:endParaRPr lang="tr-TR"/>
          </a:p>
        </p:txBody>
      </p:sp>
      <p:sp>
        <p:nvSpPr>
          <p:cNvPr id="50180" name="Rectangle 4"/>
          <p:cNvSpPr>
            <a:spLocks noGrp="1" noChangeArrowheads="1"/>
          </p:cNvSpPr>
          <p:nvPr>
            <p:ph type="title"/>
          </p:nvPr>
        </p:nvSpPr>
        <p:spPr>
          <a:xfrm>
            <a:off x="457200" y="274638"/>
            <a:ext cx="8229600" cy="792162"/>
          </a:xfrm>
        </p:spPr>
        <p:txBody>
          <a:bodyPr/>
          <a:lstStyle/>
          <a:p>
            <a:pPr eaLnBrk="1" hangingPunct="1"/>
            <a:r>
              <a:rPr lang="tr-TR" altLang="tr-TR" smtClean="0"/>
              <a:t>Yol amaç modeli</a:t>
            </a:r>
          </a:p>
        </p:txBody>
      </p:sp>
      <p:sp>
        <p:nvSpPr>
          <p:cNvPr id="50181" name="Rectangle 5"/>
          <p:cNvSpPr>
            <a:spLocks noChangeArrowheads="1"/>
          </p:cNvSpPr>
          <p:nvPr/>
        </p:nvSpPr>
        <p:spPr bwMode="auto">
          <a:xfrm>
            <a:off x="2362200" y="1676400"/>
            <a:ext cx="1676400" cy="3200400"/>
          </a:xfrm>
          <a:prstGeom prst="rect">
            <a:avLst/>
          </a:prstGeom>
          <a:solidFill>
            <a:schemeClr val="accent1">
              <a:alpha val="0"/>
            </a:schemeClr>
          </a:solidFill>
          <a:ln w="9525">
            <a:noFill/>
            <a:miter lim="800000"/>
            <a:headEnd/>
            <a:tailEnd/>
          </a:ln>
        </p:spPr>
        <p:txBody>
          <a:bodyPr wrap="none" anchor="ctr"/>
          <a:lstStyle/>
          <a:p>
            <a:pPr marL="342900" indent="-342900">
              <a:buFontTx/>
              <a:buAutoNum type="arabicPeriod"/>
            </a:pPr>
            <a:r>
              <a:rPr lang="tr-TR" altLang="tr-TR" b="1"/>
              <a:t>Koşul</a:t>
            </a:r>
          </a:p>
          <a:p>
            <a:pPr marL="342900" indent="-342900"/>
            <a:r>
              <a:rPr lang="tr-TR" altLang="tr-TR"/>
              <a:t>Hemen tatmin</a:t>
            </a:r>
          </a:p>
          <a:p>
            <a:pPr marL="342900" indent="-342900"/>
            <a:r>
              <a:rPr lang="tr-TR" altLang="tr-TR"/>
              <a:t> edici ise veya</a:t>
            </a:r>
          </a:p>
          <a:p>
            <a:pPr marL="342900" indent="-342900"/>
            <a:r>
              <a:rPr lang="tr-TR" altLang="tr-TR"/>
              <a:t> gelecekte </a:t>
            </a:r>
          </a:p>
          <a:p>
            <a:pPr marL="342900" indent="-342900"/>
            <a:r>
              <a:rPr lang="tr-TR" altLang="tr-TR"/>
              <a:t>erişilebilecek </a:t>
            </a:r>
          </a:p>
          <a:p>
            <a:pPr marL="342900" indent="-342900"/>
            <a:r>
              <a:rPr lang="tr-TR" altLang="tr-TR"/>
              <a:t>Bir tatmini </a:t>
            </a:r>
          </a:p>
          <a:p>
            <a:pPr marL="342900" indent="-342900"/>
            <a:r>
              <a:rPr lang="tr-TR" altLang="tr-TR"/>
              <a:t>sağlayacak </a:t>
            </a:r>
          </a:p>
          <a:p>
            <a:pPr marL="342900" indent="-342900"/>
            <a:r>
              <a:rPr lang="tr-TR" altLang="tr-TR"/>
              <a:t>araç </a:t>
            </a:r>
          </a:p>
          <a:p>
            <a:pPr marL="342900" indent="-342900"/>
            <a:r>
              <a:rPr lang="tr-TR" altLang="tr-TR"/>
              <a:t>niteliğinde </a:t>
            </a:r>
          </a:p>
          <a:p>
            <a:pPr marL="342900" indent="-342900"/>
            <a:r>
              <a:rPr lang="tr-TR" altLang="tr-TR"/>
              <a:t>ise</a:t>
            </a:r>
          </a:p>
        </p:txBody>
      </p:sp>
      <p:sp>
        <p:nvSpPr>
          <p:cNvPr id="50182" name="Line 6"/>
          <p:cNvSpPr>
            <a:spLocks noChangeShapeType="1"/>
          </p:cNvSpPr>
          <p:nvPr/>
        </p:nvSpPr>
        <p:spPr bwMode="auto">
          <a:xfrm>
            <a:off x="2286000" y="3276600"/>
            <a:ext cx="1676400" cy="0"/>
          </a:xfrm>
          <a:prstGeom prst="line">
            <a:avLst/>
          </a:prstGeom>
          <a:noFill/>
          <a:ln w="9525">
            <a:solidFill>
              <a:schemeClr val="tx1"/>
            </a:solidFill>
            <a:round/>
            <a:headEnd/>
            <a:tailEnd type="triangle" w="med" len="med"/>
          </a:ln>
        </p:spPr>
        <p:txBody>
          <a:bodyPr/>
          <a:lstStyle/>
          <a:p>
            <a:endParaRPr lang="tr-TR"/>
          </a:p>
        </p:txBody>
      </p:sp>
      <p:sp>
        <p:nvSpPr>
          <p:cNvPr id="50183" name="Line 7"/>
          <p:cNvSpPr>
            <a:spLocks noChangeShapeType="1"/>
          </p:cNvSpPr>
          <p:nvPr/>
        </p:nvSpPr>
        <p:spPr bwMode="auto">
          <a:xfrm>
            <a:off x="3962400" y="1371600"/>
            <a:ext cx="0" cy="3733800"/>
          </a:xfrm>
          <a:prstGeom prst="line">
            <a:avLst/>
          </a:prstGeom>
          <a:noFill/>
          <a:ln w="9525">
            <a:solidFill>
              <a:schemeClr val="tx1"/>
            </a:solidFill>
            <a:round/>
            <a:headEnd/>
            <a:tailEnd/>
          </a:ln>
        </p:spPr>
        <p:txBody>
          <a:bodyPr/>
          <a:lstStyle/>
          <a:p>
            <a:endParaRPr lang="tr-TR"/>
          </a:p>
        </p:txBody>
      </p:sp>
      <p:sp>
        <p:nvSpPr>
          <p:cNvPr id="50184" name="Oval 8"/>
          <p:cNvSpPr>
            <a:spLocks noChangeArrowheads="1"/>
          </p:cNvSpPr>
          <p:nvPr/>
        </p:nvSpPr>
        <p:spPr bwMode="auto">
          <a:xfrm>
            <a:off x="3962400" y="2286000"/>
            <a:ext cx="2057400" cy="1981200"/>
          </a:xfrm>
          <a:prstGeom prst="ellipse">
            <a:avLst/>
          </a:prstGeom>
          <a:solidFill>
            <a:schemeClr val="accent1">
              <a:alpha val="0"/>
            </a:schemeClr>
          </a:solidFill>
          <a:ln w="9525">
            <a:solidFill>
              <a:schemeClr val="tx1"/>
            </a:solidFill>
            <a:round/>
            <a:headEnd/>
            <a:tailEnd/>
          </a:ln>
        </p:spPr>
        <p:txBody>
          <a:bodyPr wrap="none" anchor="ctr"/>
          <a:lstStyle/>
          <a:p>
            <a:pPr algn="ctr"/>
            <a:r>
              <a:rPr lang="tr-TR" altLang="tr-TR"/>
              <a:t>Önder davranışı </a:t>
            </a:r>
          </a:p>
          <a:p>
            <a:pPr algn="ctr"/>
            <a:r>
              <a:rPr lang="tr-TR" altLang="tr-TR"/>
              <a:t>güdüleyici ve </a:t>
            </a:r>
          </a:p>
          <a:p>
            <a:pPr algn="ctr"/>
            <a:r>
              <a:rPr lang="tr-TR" altLang="tr-TR"/>
              <a:t>başarı arttırıcıdır.</a:t>
            </a:r>
          </a:p>
          <a:p>
            <a:pPr algn="ctr"/>
            <a:r>
              <a:rPr lang="tr-TR" altLang="tr-TR"/>
              <a:t>eğer</a:t>
            </a:r>
          </a:p>
        </p:txBody>
      </p:sp>
      <p:sp>
        <p:nvSpPr>
          <p:cNvPr id="50185" name="Rectangle 9"/>
          <p:cNvSpPr>
            <a:spLocks noChangeArrowheads="1"/>
          </p:cNvSpPr>
          <p:nvPr/>
        </p:nvSpPr>
        <p:spPr bwMode="auto">
          <a:xfrm>
            <a:off x="6019800" y="1524000"/>
            <a:ext cx="1828800" cy="2743200"/>
          </a:xfrm>
          <a:prstGeom prst="rect">
            <a:avLst/>
          </a:prstGeom>
          <a:solidFill>
            <a:schemeClr val="accent1">
              <a:alpha val="0"/>
            </a:schemeClr>
          </a:solidFill>
          <a:ln w="9525">
            <a:noFill/>
            <a:miter lim="800000"/>
            <a:headEnd/>
            <a:tailEnd/>
          </a:ln>
        </p:spPr>
        <p:txBody>
          <a:bodyPr wrap="none" anchor="ctr"/>
          <a:lstStyle/>
          <a:p>
            <a:pPr marL="342900" indent="-342900"/>
            <a:r>
              <a:rPr lang="tr-TR" altLang="tr-TR" b="1"/>
              <a:t>2. Koşul</a:t>
            </a:r>
          </a:p>
          <a:p>
            <a:pPr marL="342900" indent="-342900"/>
            <a:r>
              <a:rPr lang="tr-TR" altLang="tr-TR"/>
              <a:t>İzleyicilerin amaca</a:t>
            </a:r>
          </a:p>
          <a:p>
            <a:pPr marL="342900" indent="-342900"/>
            <a:r>
              <a:rPr lang="tr-TR" altLang="tr-TR"/>
              <a:t>Erişme tahminlerini</a:t>
            </a:r>
          </a:p>
          <a:p>
            <a:pPr marL="342900" indent="-342900"/>
            <a:r>
              <a:rPr lang="tr-TR" altLang="tr-TR"/>
              <a:t> ve arzu ettikleri</a:t>
            </a:r>
          </a:p>
          <a:p>
            <a:pPr marL="342900" indent="-342900"/>
            <a:r>
              <a:rPr lang="tr-TR" altLang="tr-TR"/>
              <a:t> başarı ve </a:t>
            </a:r>
          </a:p>
          <a:p>
            <a:pPr marL="342900" indent="-342900"/>
            <a:r>
              <a:rPr lang="tr-TR" altLang="tr-TR"/>
              <a:t>faaliyetleri </a:t>
            </a:r>
          </a:p>
          <a:p>
            <a:pPr marL="342900" indent="-342900"/>
            <a:r>
              <a:rPr lang="tr-TR" altLang="tr-TR"/>
              <a:t>destekliyorsa</a:t>
            </a:r>
          </a:p>
        </p:txBody>
      </p:sp>
      <p:sp>
        <p:nvSpPr>
          <p:cNvPr id="50186" name="Line 10"/>
          <p:cNvSpPr>
            <a:spLocks noChangeShapeType="1"/>
          </p:cNvSpPr>
          <p:nvPr/>
        </p:nvSpPr>
        <p:spPr bwMode="auto">
          <a:xfrm flipV="1">
            <a:off x="6019800" y="3276600"/>
            <a:ext cx="1905000" cy="0"/>
          </a:xfrm>
          <a:prstGeom prst="line">
            <a:avLst/>
          </a:prstGeom>
          <a:noFill/>
          <a:ln w="9525">
            <a:solidFill>
              <a:schemeClr val="tx1"/>
            </a:solidFill>
            <a:round/>
            <a:headEnd/>
            <a:tailEnd type="triangle" w="med" len="med"/>
          </a:ln>
        </p:spPr>
        <p:txBody>
          <a:bodyPr/>
          <a:lstStyle/>
          <a:p>
            <a:endParaRPr lang="tr-TR"/>
          </a:p>
        </p:txBody>
      </p:sp>
      <p:sp>
        <p:nvSpPr>
          <p:cNvPr id="50187" name="Line 11"/>
          <p:cNvSpPr>
            <a:spLocks noChangeShapeType="1"/>
          </p:cNvSpPr>
          <p:nvPr/>
        </p:nvSpPr>
        <p:spPr bwMode="auto">
          <a:xfrm>
            <a:off x="8077200" y="1524000"/>
            <a:ext cx="0" cy="3657600"/>
          </a:xfrm>
          <a:prstGeom prst="line">
            <a:avLst/>
          </a:prstGeom>
          <a:noFill/>
          <a:ln w="9525">
            <a:solidFill>
              <a:schemeClr val="tx1"/>
            </a:solidFill>
            <a:round/>
            <a:headEnd/>
            <a:tailEnd/>
          </a:ln>
        </p:spPr>
        <p:txBody>
          <a:bodyPr/>
          <a:lstStyle/>
          <a:p>
            <a:endParaRPr lang="tr-TR"/>
          </a:p>
        </p:txBody>
      </p:sp>
      <p:sp>
        <p:nvSpPr>
          <p:cNvPr id="50188" name="Rectangle 12"/>
          <p:cNvSpPr>
            <a:spLocks noChangeArrowheads="1"/>
          </p:cNvSpPr>
          <p:nvPr/>
        </p:nvSpPr>
        <p:spPr bwMode="auto">
          <a:xfrm>
            <a:off x="8229600" y="2209800"/>
            <a:ext cx="762000" cy="1828800"/>
          </a:xfrm>
          <a:prstGeom prst="rect">
            <a:avLst/>
          </a:prstGeom>
          <a:solidFill>
            <a:schemeClr val="accent1">
              <a:alpha val="0"/>
            </a:schemeClr>
          </a:solidFill>
          <a:ln w="9525">
            <a:noFill/>
            <a:miter lim="800000"/>
            <a:headEnd/>
            <a:tailEnd/>
          </a:ln>
        </p:spPr>
        <p:txBody>
          <a:bodyPr wrap="none" anchor="ctr"/>
          <a:lstStyle/>
          <a:p>
            <a:pPr algn="ctr"/>
            <a:r>
              <a:rPr lang="tr-TR" altLang="tr-TR" sz="1400"/>
              <a:t>Örgütsel</a:t>
            </a:r>
          </a:p>
          <a:p>
            <a:pPr algn="ctr"/>
            <a:r>
              <a:rPr lang="tr-TR" altLang="tr-TR" sz="1400"/>
              <a:t> başarı </a:t>
            </a:r>
          </a:p>
          <a:p>
            <a:pPr algn="ctr"/>
            <a:r>
              <a:rPr lang="tr-TR" altLang="tr-TR" sz="1400"/>
              <a:t>ve </a:t>
            </a:r>
          </a:p>
          <a:p>
            <a:pPr algn="ctr"/>
            <a:r>
              <a:rPr lang="tr-TR" altLang="tr-TR" sz="1400"/>
              <a:t>beşeri </a:t>
            </a:r>
          </a:p>
          <a:p>
            <a:pPr algn="ctr"/>
            <a:r>
              <a:rPr lang="tr-TR" altLang="tr-TR" sz="1400"/>
              <a:t>mutluluk</a:t>
            </a:r>
          </a:p>
        </p:txBody>
      </p:sp>
    </p:spTree>
    <p:extLst>
      <p:ext uri="{BB962C8B-B14F-4D97-AF65-F5344CB8AC3E}">
        <p14:creationId xmlns:p14="http://schemas.microsoft.com/office/powerpoint/2010/main" val="6309269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tr-TR" altLang="tr-TR" sz="4000" smtClean="0"/>
              <a:t>3.5. Tannenbaum ve Schmidt’in Liderlik Modeli</a:t>
            </a:r>
          </a:p>
        </p:txBody>
      </p:sp>
      <p:sp>
        <p:nvSpPr>
          <p:cNvPr id="53251" name="Rectangle 3"/>
          <p:cNvSpPr>
            <a:spLocks noGrp="1" noChangeArrowheads="1"/>
          </p:cNvSpPr>
          <p:nvPr>
            <p:ph idx="1"/>
          </p:nvPr>
        </p:nvSpPr>
        <p:spPr/>
        <p:txBody>
          <a:bodyPr/>
          <a:lstStyle/>
          <a:p>
            <a:pPr eaLnBrk="1" hangingPunct="1"/>
            <a:r>
              <a:rPr lang="tr-TR" altLang="tr-TR" smtClean="0"/>
              <a:t>Yazarlar liderlik tarzlarını, liderlik özelliklerini gösteren bir doğru (şerit) üzerinde sıralayarak açıklamışlardır.</a:t>
            </a:r>
          </a:p>
          <a:p>
            <a:pPr eaLnBrk="1" hangingPunct="1"/>
            <a:r>
              <a:rPr lang="tr-TR" altLang="tr-TR" smtClean="0"/>
              <a:t>Liderin Seçeneğinin Bağlı Olduğu Faktörler:</a:t>
            </a:r>
          </a:p>
          <a:p>
            <a:pPr eaLnBrk="1" hangingPunct="1">
              <a:buFontTx/>
              <a:buNone/>
            </a:pPr>
            <a:r>
              <a:rPr lang="tr-TR" altLang="tr-TR" smtClean="0"/>
              <a:t>	1.Liderde var olan güçler</a:t>
            </a:r>
          </a:p>
          <a:p>
            <a:pPr eaLnBrk="1" hangingPunct="1">
              <a:buFontTx/>
              <a:buNone/>
            </a:pPr>
            <a:r>
              <a:rPr lang="tr-TR" altLang="tr-TR" smtClean="0"/>
              <a:t>	2. Çalışanda olan güçler</a:t>
            </a:r>
          </a:p>
          <a:p>
            <a:pPr eaLnBrk="1" hangingPunct="1">
              <a:buFontTx/>
              <a:buNone/>
            </a:pPr>
            <a:r>
              <a:rPr lang="tr-TR" altLang="tr-TR" smtClean="0"/>
              <a:t>	3. Ortama bağlı güçler </a:t>
            </a:r>
          </a:p>
        </p:txBody>
      </p:sp>
    </p:spTree>
    <p:extLst>
      <p:ext uri="{BB962C8B-B14F-4D97-AF65-F5344CB8AC3E}">
        <p14:creationId xmlns:p14="http://schemas.microsoft.com/office/powerpoint/2010/main" val="1534559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00113" y="836613"/>
            <a:ext cx="7772400" cy="1143000"/>
          </a:xfrm>
        </p:spPr>
        <p:txBody>
          <a:bodyPr/>
          <a:lstStyle/>
          <a:p>
            <a:pPr eaLnBrk="1" hangingPunct="1"/>
            <a:r>
              <a:rPr lang="tr-TR" b="1" smtClean="0"/>
              <a:t>MOTİVASYON TEORİLERİ</a:t>
            </a:r>
          </a:p>
        </p:txBody>
      </p:sp>
      <p:sp>
        <p:nvSpPr>
          <p:cNvPr id="32771" name="Rectangle 3"/>
          <p:cNvSpPr>
            <a:spLocks noGrp="1" noChangeArrowheads="1"/>
          </p:cNvSpPr>
          <p:nvPr>
            <p:ph type="body" idx="1"/>
          </p:nvPr>
        </p:nvSpPr>
        <p:spPr>
          <a:xfrm>
            <a:off x="1066800" y="2492375"/>
            <a:ext cx="7826375" cy="3724275"/>
          </a:xfrm>
        </p:spPr>
        <p:txBody>
          <a:bodyPr/>
          <a:lstStyle/>
          <a:p>
            <a:pPr marL="514350" indent="-514350" algn="just" eaLnBrk="1" hangingPunct="1">
              <a:buFont typeface="Wingdings" pitchFamily="2" charset="2"/>
              <a:buNone/>
              <a:defRPr/>
            </a:pPr>
            <a:r>
              <a:rPr lang="en-US" b="1" smtClean="0">
                <a:solidFill>
                  <a:srgbClr val="000000"/>
                </a:solidFill>
              </a:rPr>
              <a:t>A. </a:t>
            </a:r>
            <a:r>
              <a:rPr lang="tr-TR" b="1" smtClean="0">
                <a:solidFill>
                  <a:srgbClr val="000000"/>
                </a:solidFill>
                <a:cs typeface="Times New Roman" pitchFamily="18" charset="0"/>
              </a:rPr>
              <a:t>KAPSAM TEORİLERİ</a:t>
            </a:r>
            <a:endParaRPr lang="en-US" smtClean="0">
              <a:solidFill>
                <a:srgbClr val="000000"/>
              </a:solidFill>
              <a:cs typeface="Times New Roman" pitchFamily="18" charset="0"/>
            </a:endParaRPr>
          </a:p>
          <a:p>
            <a:pPr marL="514350" indent="-514350" algn="just" eaLnBrk="1" hangingPunct="1">
              <a:buFont typeface="Wingdings" pitchFamily="2" charset="2"/>
              <a:buNone/>
              <a:defRPr/>
            </a:pPr>
            <a:r>
              <a:rPr lang="en-US" smtClean="0">
                <a:solidFill>
                  <a:srgbClr val="000000"/>
                </a:solidFill>
                <a:cs typeface="Times New Roman" pitchFamily="18" charset="0"/>
              </a:rPr>
              <a:t>     İ</a:t>
            </a:r>
            <a:r>
              <a:rPr lang="tr-TR" smtClean="0">
                <a:solidFill>
                  <a:srgbClr val="000000"/>
                </a:solidFill>
                <a:cs typeface="Times New Roman" pitchFamily="18" charset="0"/>
              </a:rPr>
              <a:t>nsan gereksinimlerinin bir ifadesi olan güdülere</a:t>
            </a:r>
            <a:r>
              <a:rPr lang="en-US" smtClean="0">
                <a:solidFill>
                  <a:srgbClr val="000000"/>
                </a:solidFill>
                <a:cs typeface="Times New Roman" pitchFamily="18" charset="0"/>
              </a:rPr>
              <a:t>,</a:t>
            </a:r>
            <a:r>
              <a:rPr lang="tr-TR" smtClean="0">
                <a:solidFill>
                  <a:srgbClr val="000000"/>
                </a:solidFill>
                <a:cs typeface="Times New Roman" pitchFamily="18" charset="0"/>
              </a:rPr>
              <a:t> dolayısıyla kişinin içinde bulunan faktörlere ağırlık vermektedir. Kişinin içinde bulunan ve kişiyi belirli yönlerde davranışa sevk eden faktörleri anlamaya önem verir.</a:t>
            </a:r>
            <a:endParaRPr lang="tr-TR" b="1" smtClean="0">
              <a:solidFill>
                <a:srgbClr val="000000"/>
              </a:solidFill>
              <a:cs typeface="Times New Roman" pitchFamily="18" charset="0"/>
            </a:endParaRPr>
          </a:p>
          <a:p>
            <a:pPr eaLnBrk="1" hangingPunct="1">
              <a:defRPr/>
            </a:pPr>
            <a:endParaRPr lang="tr-TR" smtClean="0"/>
          </a:p>
        </p:txBody>
      </p:sp>
      <p:sp>
        <p:nvSpPr>
          <p:cNvPr id="13316" name="3 Slayt Numarası Yer Tutucusu"/>
          <p:cNvSpPr>
            <a:spLocks noGrp="1"/>
          </p:cNvSpPr>
          <p:nvPr>
            <p:ph type="sldNum" sz="quarter" idx="12"/>
          </p:nvPr>
        </p:nvSpPr>
        <p:spPr>
          <a:noFill/>
        </p:spPr>
        <p:txBody>
          <a:bodyPr/>
          <a:lstStyle/>
          <a:p>
            <a:fld id="{CC3BDEE7-D965-4FA9-884A-8F09B6CF1064}" type="slidenum">
              <a:rPr lang="tr-TR" smtClean="0"/>
              <a:pPr/>
              <a:t>6</a:t>
            </a:fld>
            <a:endParaRPr lang="tr-TR" sz="1400" smtClean="0"/>
          </a:p>
        </p:txBody>
      </p:sp>
      <p:sp>
        <p:nvSpPr>
          <p:cNvPr id="13317"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80661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ppt_w</p:attrName>
                                        </p:attrNameLst>
                                      </p:cBhvr>
                                      <p:tavLst>
                                        <p:tav tm="0">
                                          <p:val>
                                            <p:fltVal val="0"/>
                                          </p:val>
                                        </p:tav>
                                        <p:tav tm="100000">
                                          <p:val>
                                            <p:strVal val="#ppt_w"/>
                                          </p:val>
                                        </p:tav>
                                      </p:tavLst>
                                    </p:anim>
                                    <p:anim calcmode="lin" valueType="num">
                                      <p:cBhvr>
                                        <p:cTn id="8" dur="1000" fill="hold"/>
                                        <p:tgtEl>
                                          <p:spTgt spid="32770"/>
                                        </p:tgtEl>
                                        <p:attrNameLst>
                                          <p:attrName>ppt_h</p:attrName>
                                        </p:attrNameLst>
                                      </p:cBhvr>
                                      <p:tavLst>
                                        <p:tav tm="0">
                                          <p:val>
                                            <p:fltVal val="0"/>
                                          </p:val>
                                        </p:tav>
                                        <p:tav tm="100000">
                                          <p:val>
                                            <p:strVal val="#ppt_h"/>
                                          </p:val>
                                        </p:tav>
                                      </p:tavLst>
                                    </p:anim>
                                    <p:anim calcmode="lin" valueType="num">
                                      <p:cBhvr>
                                        <p:cTn id="9" dur="1000" fill="hold"/>
                                        <p:tgtEl>
                                          <p:spTgt spid="327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8" fill="hold" grpId="0" nodeType="afterEffect">
                                  <p:stCondLst>
                                    <p:cond delay="2000"/>
                                  </p:stCondLst>
                                  <p:childTnLst>
                                    <p:set>
                                      <p:cBhvr>
                                        <p:cTn id="13" dur="1" fill="hold">
                                          <p:stCondLst>
                                            <p:cond delay="0"/>
                                          </p:stCondLst>
                                        </p:cTn>
                                        <p:tgtEl>
                                          <p:spTgt spid="32771">
                                            <p:txEl>
                                              <p:pRg st="0" end="0"/>
                                            </p:txEl>
                                          </p:spTgt>
                                        </p:tgtEl>
                                        <p:attrNameLst>
                                          <p:attrName>style.visibility</p:attrName>
                                        </p:attrNameLst>
                                      </p:cBhvr>
                                      <p:to>
                                        <p:strVal val="visible"/>
                                      </p:to>
                                    </p:set>
                                    <p:anim calcmode="lin" valueType="num">
                                      <p:cBhvr additive="base">
                                        <p:cTn id="14"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3500"/>
                            </p:stCondLst>
                            <p:childTnLst>
                              <p:par>
                                <p:cTn id="17" presetID="2" presetClass="entr" presetSubtype="8" fill="hold" grpId="0" nodeType="afterEffect">
                                  <p:stCondLst>
                                    <p:cond delay="2000"/>
                                  </p:stCondLst>
                                  <p:childTnLst>
                                    <p:set>
                                      <p:cBhvr>
                                        <p:cTn id="18" dur="1" fill="hold">
                                          <p:stCondLst>
                                            <p:cond delay="0"/>
                                          </p:stCondLst>
                                        </p:cTn>
                                        <p:tgtEl>
                                          <p:spTgt spid="32771">
                                            <p:txEl>
                                              <p:pRg st="1" end="1"/>
                                            </p:txEl>
                                          </p:spTgt>
                                        </p:tgtEl>
                                        <p:attrNameLst>
                                          <p:attrName>style.visibility</p:attrName>
                                        </p:attrNameLst>
                                      </p:cBhvr>
                                      <p:to>
                                        <p:strVal val="visible"/>
                                      </p:to>
                                    </p:set>
                                    <p:anim calcmode="lin" valueType="num">
                                      <p:cBhvr additive="base">
                                        <p:cTn id="19"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advAuto="200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tr-TR" altLang="tr-TR" smtClean="0"/>
              <a:t>3.6. Lider Katılım Modeli</a:t>
            </a:r>
            <a:br>
              <a:rPr lang="tr-TR" altLang="tr-TR" smtClean="0"/>
            </a:br>
            <a:r>
              <a:rPr lang="tr-TR" altLang="tr-TR" sz="2400" smtClean="0"/>
              <a:t>(Victor Vroom-Philip Yetton-Author Jago)</a:t>
            </a:r>
          </a:p>
        </p:txBody>
      </p:sp>
      <p:sp>
        <p:nvSpPr>
          <p:cNvPr id="55299" name="Rectangle 3"/>
          <p:cNvSpPr>
            <a:spLocks noGrp="1" noChangeArrowheads="1"/>
          </p:cNvSpPr>
          <p:nvPr>
            <p:ph idx="1"/>
          </p:nvPr>
        </p:nvSpPr>
        <p:spPr/>
        <p:txBody>
          <a:bodyPr>
            <a:normAutofit fontScale="92500" lnSpcReduction="10000"/>
          </a:bodyPr>
          <a:lstStyle/>
          <a:p>
            <a:pPr eaLnBrk="1" hangingPunct="1"/>
            <a:r>
              <a:rPr lang="tr-TR" altLang="tr-TR" b="1" u="sng" dirty="0" smtClean="0"/>
              <a:t>Model karar almaya katılımı ve liderlik davranışını ilişkilendirmektedir</a:t>
            </a:r>
            <a:r>
              <a:rPr lang="tr-TR" altLang="tr-TR" dirty="0" smtClean="0"/>
              <a:t>. </a:t>
            </a:r>
          </a:p>
          <a:p>
            <a:r>
              <a:rPr lang="tr-TR" altLang="tr-TR" dirty="0"/>
              <a:t>Bu model astları ne kadar ve hangi şekilde katılımın gerektiğini saptayabilmek için çok etkili bir modeldir. </a:t>
            </a:r>
          </a:p>
          <a:p>
            <a:r>
              <a:rPr lang="tr-TR" altLang="tr-TR" dirty="0"/>
              <a:t>Bu model ayrıca, liderlik araştırmalarının kişiye değil de duruma yöneltilmesinin gerektiğinin üzerinde durmaktadır.</a:t>
            </a:r>
          </a:p>
          <a:p>
            <a:r>
              <a:rPr lang="tr-TR" altLang="tr-TR" dirty="0"/>
              <a:t>Liderler, tarzlarını belirlemeden önce, durumu analiz edip, tespit etmelidirler. </a:t>
            </a:r>
          </a:p>
          <a:p>
            <a:pPr eaLnBrk="1" hangingPunct="1"/>
            <a:endParaRPr lang="tr-TR" altLang="tr-TR" dirty="0" smtClean="0"/>
          </a:p>
        </p:txBody>
      </p:sp>
    </p:spTree>
    <p:extLst>
      <p:ext uri="{BB962C8B-B14F-4D97-AF65-F5344CB8AC3E}">
        <p14:creationId xmlns:p14="http://schemas.microsoft.com/office/powerpoint/2010/main" val="3842764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16013" y="1052513"/>
            <a:ext cx="7772400" cy="1143000"/>
          </a:xfrm>
        </p:spPr>
        <p:txBody>
          <a:bodyPr>
            <a:normAutofit fontScale="90000"/>
          </a:bodyPr>
          <a:lstStyle/>
          <a:p>
            <a:pPr eaLnBrk="1" hangingPunct="1"/>
            <a:r>
              <a:rPr lang="en-US" sz="3600" b="1" smtClean="0">
                <a:solidFill>
                  <a:srgbClr val="000000"/>
                </a:solidFill>
                <a:cs typeface="Times New Roman" pitchFamily="18" charset="0"/>
              </a:rPr>
              <a:t>1. </a:t>
            </a:r>
            <a:r>
              <a:rPr lang="tr-TR" sz="3600" b="1" smtClean="0">
                <a:solidFill>
                  <a:srgbClr val="000000"/>
                </a:solidFill>
                <a:cs typeface="Times New Roman" pitchFamily="18" charset="0"/>
              </a:rPr>
              <a:t>Maslow’un Gereksinimler Hiyerarşisi (Hierarchy of needs)</a:t>
            </a:r>
            <a:r>
              <a:rPr lang="tr-TR" smtClean="0"/>
              <a:t> </a:t>
            </a:r>
          </a:p>
        </p:txBody>
      </p:sp>
      <p:sp>
        <p:nvSpPr>
          <p:cNvPr id="33795" name="Rectangle 3"/>
          <p:cNvSpPr>
            <a:spLocks noGrp="1" noChangeArrowheads="1"/>
          </p:cNvSpPr>
          <p:nvPr>
            <p:ph type="body" idx="1"/>
          </p:nvPr>
        </p:nvSpPr>
        <p:spPr>
          <a:xfrm>
            <a:off x="1066800" y="2205038"/>
            <a:ext cx="7772400" cy="4011612"/>
          </a:xfrm>
        </p:spPr>
        <p:txBody>
          <a:bodyPr/>
          <a:lstStyle/>
          <a:p>
            <a:pPr algn="just" eaLnBrk="1" hangingPunct="1">
              <a:lnSpc>
                <a:spcPct val="90000"/>
              </a:lnSpc>
              <a:buFont typeface="Wingdings" pitchFamily="2" charset="2"/>
              <a:buNone/>
            </a:pPr>
            <a:r>
              <a:rPr lang="tr-TR" sz="2800" smtClean="0">
                <a:solidFill>
                  <a:schemeClr val="tx2"/>
                </a:solidFill>
                <a:cs typeface="Times New Roman" pitchFamily="18" charset="0"/>
              </a:rPr>
              <a:t>A. Maslow Gereksinimler Hiyerarşisi Kuramı’nı </a:t>
            </a:r>
            <a:r>
              <a:rPr lang="tr-TR" sz="2800" u="sng" smtClean="0">
                <a:solidFill>
                  <a:schemeClr val="tx2"/>
                </a:solidFill>
                <a:cs typeface="Times New Roman" pitchFamily="18" charset="0"/>
              </a:rPr>
              <a:t>iki temel varsayıma</a:t>
            </a:r>
            <a:r>
              <a:rPr lang="tr-TR" sz="2800" smtClean="0">
                <a:solidFill>
                  <a:schemeClr val="tx2"/>
                </a:solidFill>
                <a:cs typeface="Times New Roman" pitchFamily="18" charset="0"/>
              </a:rPr>
              <a:t> dayandırır;</a:t>
            </a:r>
            <a:endParaRPr lang="tr-TR" sz="2800" b="1" smtClean="0">
              <a:solidFill>
                <a:schemeClr val="tx2"/>
              </a:solidFill>
              <a:cs typeface="Times New Roman" pitchFamily="18" charset="0"/>
            </a:endParaRPr>
          </a:p>
          <a:p>
            <a:pPr algn="just" eaLnBrk="1" hangingPunct="1">
              <a:lnSpc>
                <a:spcPct val="90000"/>
              </a:lnSpc>
              <a:buFont typeface="Wingdings" pitchFamily="2" charset="2"/>
              <a:buNone/>
            </a:pPr>
            <a:r>
              <a:rPr lang="tr-TR" sz="2800" smtClean="0">
                <a:solidFill>
                  <a:schemeClr val="tx2"/>
                </a:solidFill>
              </a:rPr>
              <a:t>	</a:t>
            </a:r>
          </a:p>
          <a:p>
            <a:pPr algn="just"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a)İnsan davranışları, onun belirli gereksinimlerini gidermeye yöneliktir</a:t>
            </a:r>
            <a:endParaRPr lang="tr-TR" sz="2800" b="1" smtClean="0">
              <a:solidFill>
                <a:schemeClr val="tx2"/>
              </a:solidFill>
            </a:endParaRPr>
          </a:p>
          <a:p>
            <a:pPr eaLnBrk="1" hangingPunct="1">
              <a:lnSpc>
                <a:spcPct val="90000"/>
              </a:lnSpc>
              <a:buFont typeface="Wingdings" pitchFamily="2" charset="2"/>
              <a:buNone/>
            </a:pPr>
            <a:r>
              <a:rPr lang="tr-TR" sz="2800" smtClean="0">
                <a:solidFill>
                  <a:schemeClr val="tx2"/>
                </a:solidFill>
              </a:rPr>
              <a:t>	</a:t>
            </a:r>
            <a:r>
              <a:rPr lang="tr-TR" sz="2800" smtClean="0">
                <a:solidFill>
                  <a:schemeClr val="tx2"/>
                </a:solidFill>
                <a:cs typeface="Times New Roman" pitchFamily="18" charset="0"/>
              </a:rPr>
              <a:t>b) İnsan gereksinmeleri öncelik sırasına konabilir. Buna göre alt düzeydeki bir gereksinim belli ölçülerde karşılanmadıkça, birey bir üst düzey gereksinmeyi karşılamaya yönelmez.</a:t>
            </a:r>
            <a:r>
              <a:rPr lang="tr-TR" sz="2800" smtClean="0">
                <a:solidFill>
                  <a:schemeClr val="tx2"/>
                </a:solidFill>
              </a:rPr>
              <a:t> </a:t>
            </a:r>
          </a:p>
        </p:txBody>
      </p:sp>
      <p:sp>
        <p:nvSpPr>
          <p:cNvPr id="14340" name="3 Slayt Numarası Yer Tutucusu"/>
          <p:cNvSpPr>
            <a:spLocks noGrp="1"/>
          </p:cNvSpPr>
          <p:nvPr>
            <p:ph type="sldNum" sz="quarter" idx="12"/>
          </p:nvPr>
        </p:nvSpPr>
        <p:spPr>
          <a:noFill/>
        </p:spPr>
        <p:txBody>
          <a:bodyPr/>
          <a:lstStyle/>
          <a:p>
            <a:fld id="{17656A95-5F53-4624-81E2-BDB08B3386D5}" type="slidenum">
              <a:rPr lang="tr-TR" smtClean="0"/>
              <a:pPr/>
              <a:t>7</a:t>
            </a:fld>
            <a:endParaRPr lang="tr-TR" sz="1400" smtClean="0"/>
          </a:p>
        </p:txBody>
      </p:sp>
      <p:sp>
        <p:nvSpPr>
          <p:cNvPr id="14341"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212988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 calcmode="lin" valueType="num">
                                      <p:cBhvr>
                                        <p:cTn id="12" dur="500" fill="hold"/>
                                        <p:tgtEl>
                                          <p:spTgt spid="3379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3795">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33795">
                                            <p:txEl>
                                              <p:pRg st="1" end="1"/>
                                            </p:txEl>
                                          </p:spTgt>
                                        </p:tgtEl>
                                        <p:attrNameLst>
                                          <p:attrName>style.visibility</p:attrName>
                                        </p:attrNameLst>
                                      </p:cBhvr>
                                      <p:to>
                                        <p:strVal val="visible"/>
                                      </p:to>
                                    </p:set>
                                    <p:anim calcmode="lin" valueType="num">
                                      <p:cBhvr>
                                        <p:cTn id="17" dur="500" fill="hold"/>
                                        <p:tgtEl>
                                          <p:spTgt spid="3379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3795">
                                            <p:txEl>
                                              <p:pRg st="1" end="1"/>
                                            </p:txEl>
                                          </p:spTgt>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33795">
                                            <p:txEl>
                                              <p:pRg st="2" end="2"/>
                                            </p:txEl>
                                          </p:spTgt>
                                        </p:tgtEl>
                                        <p:attrNameLst>
                                          <p:attrName>style.visibility</p:attrName>
                                        </p:attrNameLst>
                                      </p:cBhvr>
                                      <p:to>
                                        <p:strVal val="visible"/>
                                      </p:to>
                                    </p:set>
                                    <p:anim calcmode="lin" valueType="num">
                                      <p:cBhvr>
                                        <p:cTn id="22" dur="500" fill="hold"/>
                                        <p:tgtEl>
                                          <p:spTgt spid="3379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3795">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33795">
                                            <p:txEl>
                                              <p:pRg st="3" end="3"/>
                                            </p:txEl>
                                          </p:spTgt>
                                        </p:tgtEl>
                                        <p:attrNameLst>
                                          <p:attrName>style.visibility</p:attrName>
                                        </p:attrNameLst>
                                      </p:cBhvr>
                                      <p:to>
                                        <p:strVal val="visible"/>
                                      </p:to>
                                    </p:set>
                                    <p:anim calcmode="lin" valueType="num">
                                      <p:cBhvr>
                                        <p:cTn id="27" dur="500" fill="hold"/>
                                        <p:tgtEl>
                                          <p:spTgt spid="33795">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379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31913" y="981075"/>
            <a:ext cx="6192837" cy="533400"/>
          </a:xfrm>
        </p:spPr>
        <p:txBody>
          <a:bodyPr>
            <a:normAutofit fontScale="90000"/>
          </a:bodyPr>
          <a:lstStyle/>
          <a:p>
            <a:pPr eaLnBrk="1" hangingPunct="1"/>
            <a:r>
              <a:rPr lang="en-US" sz="4000" smtClean="0"/>
              <a:t>Gereksinimler Hiyerarşisi</a:t>
            </a:r>
            <a:endParaRPr lang="tr-TR" sz="4000" smtClean="0"/>
          </a:p>
        </p:txBody>
      </p:sp>
      <p:sp>
        <p:nvSpPr>
          <p:cNvPr id="36867" name="Rectangle 3"/>
          <p:cNvSpPr>
            <a:spLocks noGrp="1" noChangeArrowheads="1"/>
          </p:cNvSpPr>
          <p:nvPr>
            <p:ph type="body" idx="1"/>
          </p:nvPr>
        </p:nvSpPr>
        <p:spPr>
          <a:xfrm>
            <a:off x="609600" y="1600200"/>
            <a:ext cx="8534400" cy="4800600"/>
          </a:xfrm>
        </p:spPr>
        <p:txBody>
          <a:bodyPr/>
          <a:lstStyle/>
          <a:p>
            <a:pPr eaLnBrk="1" hangingPunct="1">
              <a:buFont typeface="Wingdings" pitchFamily="2" charset="2"/>
              <a:buNone/>
            </a:pPr>
            <a:r>
              <a:rPr lang="tr-TR" sz="2800" smtClean="0"/>
              <a:t>	                                                              Kendini  </a:t>
            </a:r>
          </a:p>
          <a:p>
            <a:pPr eaLnBrk="1" hangingPunct="1">
              <a:buFont typeface="Wingdings" pitchFamily="2" charset="2"/>
              <a:buNone/>
            </a:pPr>
            <a:r>
              <a:rPr lang="tr-TR" sz="2800" smtClean="0"/>
              <a:t>	                                                          Gerçekleştirme</a:t>
            </a:r>
          </a:p>
          <a:p>
            <a:pPr eaLnBrk="1" hangingPunct="1"/>
            <a:endParaRPr lang="tr-TR" sz="2800" smtClean="0"/>
          </a:p>
          <a:p>
            <a:pPr eaLnBrk="1" hangingPunct="1">
              <a:buFont typeface="Wingdings" pitchFamily="2" charset="2"/>
              <a:buNone/>
            </a:pPr>
            <a:r>
              <a:rPr lang="tr-TR" sz="2800" smtClean="0"/>
              <a:t>	                                             Saygınlık</a:t>
            </a:r>
          </a:p>
          <a:p>
            <a:pPr eaLnBrk="1" hangingPunct="1">
              <a:buFont typeface="Wingdings" pitchFamily="2" charset="2"/>
              <a:buNone/>
            </a:pPr>
            <a:r>
              <a:rPr lang="tr-TR" sz="2800" smtClean="0"/>
              <a:t>	                            Sevgi ve       </a:t>
            </a:r>
          </a:p>
          <a:p>
            <a:pPr eaLnBrk="1" hangingPunct="1">
              <a:buFont typeface="Wingdings" pitchFamily="2" charset="2"/>
              <a:buNone/>
            </a:pPr>
            <a:r>
              <a:rPr lang="tr-TR" sz="2800" smtClean="0"/>
              <a:t>	                           Ait Olma</a:t>
            </a:r>
          </a:p>
          <a:p>
            <a:pPr eaLnBrk="1" hangingPunct="1"/>
            <a:endParaRPr lang="tr-TR" sz="2800" smtClean="0"/>
          </a:p>
          <a:p>
            <a:pPr eaLnBrk="1" hangingPunct="1">
              <a:buFont typeface="Wingdings" pitchFamily="2" charset="2"/>
              <a:buNone/>
            </a:pPr>
            <a:r>
              <a:rPr lang="tr-TR" sz="2800" smtClean="0"/>
              <a:t>	            Güvenlik</a:t>
            </a:r>
          </a:p>
          <a:p>
            <a:pPr eaLnBrk="1" hangingPunct="1">
              <a:buFont typeface="Wingdings" pitchFamily="2" charset="2"/>
              <a:buNone/>
            </a:pPr>
            <a:r>
              <a:rPr lang="tr-TR" sz="2800" smtClean="0"/>
              <a:t>Fizyolojik</a:t>
            </a:r>
          </a:p>
        </p:txBody>
      </p:sp>
      <p:sp>
        <p:nvSpPr>
          <p:cNvPr id="15364" name="Line 4"/>
          <p:cNvSpPr>
            <a:spLocks noChangeShapeType="1"/>
          </p:cNvSpPr>
          <p:nvPr/>
        </p:nvSpPr>
        <p:spPr bwMode="auto">
          <a:xfrm>
            <a:off x="533400" y="6553200"/>
            <a:ext cx="1905000" cy="0"/>
          </a:xfrm>
          <a:prstGeom prst="line">
            <a:avLst/>
          </a:prstGeom>
          <a:noFill/>
          <a:ln w="9525">
            <a:solidFill>
              <a:schemeClr val="tx1"/>
            </a:solidFill>
            <a:miter lim="800000"/>
            <a:headEnd/>
            <a:tailEnd/>
          </a:ln>
        </p:spPr>
        <p:txBody>
          <a:bodyPr wrap="none"/>
          <a:lstStyle/>
          <a:p>
            <a:endParaRPr lang="tr-TR"/>
          </a:p>
        </p:txBody>
      </p:sp>
      <p:sp>
        <p:nvSpPr>
          <p:cNvPr id="15365" name="Line 6"/>
          <p:cNvSpPr>
            <a:spLocks noChangeShapeType="1"/>
          </p:cNvSpPr>
          <p:nvPr/>
        </p:nvSpPr>
        <p:spPr bwMode="auto">
          <a:xfrm>
            <a:off x="3810000" y="4953000"/>
            <a:ext cx="1447800" cy="0"/>
          </a:xfrm>
          <a:prstGeom prst="line">
            <a:avLst/>
          </a:prstGeom>
          <a:noFill/>
          <a:ln w="9525">
            <a:solidFill>
              <a:schemeClr val="tx1"/>
            </a:solidFill>
            <a:miter lim="800000"/>
            <a:headEnd/>
            <a:tailEnd/>
          </a:ln>
        </p:spPr>
        <p:txBody>
          <a:bodyPr wrap="none"/>
          <a:lstStyle/>
          <a:p>
            <a:endParaRPr lang="tr-TR"/>
          </a:p>
        </p:txBody>
      </p:sp>
      <p:sp>
        <p:nvSpPr>
          <p:cNvPr id="15366" name="Line 7"/>
          <p:cNvSpPr>
            <a:spLocks noChangeShapeType="1"/>
          </p:cNvSpPr>
          <p:nvPr/>
        </p:nvSpPr>
        <p:spPr bwMode="auto">
          <a:xfrm flipV="1">
            <a:off x="5257800" y="3886200"/>
            <a:ext cx="0" cy="1066800"/>
          </a:xfrm>
          <a:prstGeom prst="line">
            <a:avLst/>
          </a:prstGeom>
          <a:noFill/>
          <a:ln w="9525">
            <a:solidFill>
              <a:schemeClr val="tx1"/>
            </a:solidFill>
            <a:miter lim="800000"/>
            <a:headEnd/>
            <a:tailEnd/>
          </a:ln>
        </p:spPr>
        <p:txBody>
          <a:bodyPr wrap="none"/>
          <a:lstStyle/>
          <a:p>
            <a:endParaRPr lang="tr-TR"/>
          </a:p>
        </p:txBody>
      </p:sp>
      <p:sp>
        <p:nvSpPr>
          <p:cNvPr id="15367" name="Line 8"/>
          <p:cNvSpPr>
            <a:spLocks noChangeShapeType="1"/>
          </p:cNvSpPr>
          <p:nvPr/>
        </p:nvSpPr>
        <p:spPr bwMode="auto">
          <a:xfrm>
            <a:off x="5257800" y="3886200"/>
            <a:ext cx="1600200" cy="0"/>
          </a:xfrm>
          <a:prstGeom prst="line">
            <a:avLst/>
          </a:prstGeom>
          <a:noFill/>
          <a:ln w="9525">
            <a:solidFill>
              <a:schemeClr val="tx1"/>
            </a:solidFill>
            <a:miter lim="800000"/>
            <a:headEnd/>
            <a:tailEnd/>
          </a:ln>
        </p:spPr>
        <p:txBody>
          <a:bodyPr wrap="none"/>
          <a:lstStyle/>
          <a:p>
            <a:endParaRPr lang="tr-TR"/>
          </a:p>
        </p:txBody>
      </p:sp>
      <p:sp>
        <p:nvSpPr>
          <p:cNvPr id="15368" name="Line 10"/>
          <p:cNvSpPr>
            <a:spLocks noChangeShapeType="1"/>
          </p:cNvSpPr>
          <p:nvPr/>
        </p:nvSpPr>
        <p:spPr bwMode="auto">
          <a:xfrm flipV="1">
            <a:off x="6858000" y="2743200"/>
            <a:ext cx="0" cy="1143000"/>
          </a:xfrm>
          <a:prstGeom prst="line">
            <a:avLst/>
          </a:prstGeom>
          <a:noFill/>
          <a:ln w="9525">
            <a:solidFill>
              <a:schemeClr val="tx1"/>
            </a:solidFill>
            <a:miter lim="800000"/>
            <a:headEnd/>
            <a:tailEnd/>
          </a:ln>
        </p:spPr>
        <p:txBody>
          <a:bodyPr wrap="none"/>
          <a:lstStyle/>
          <a:p>
            <a:endParaRPr lang="tr-TR"/>
          </a:p>
        </p:txBody>
      </p:sp>
      <p:sp>
        <p:nvSpPr>
          <p:cNvPr id="15369" name="Line 11"/>
          <p:cNvSpPr>
            <a:spLocks noChangeShapeType="1"/>
          </p:cNvSpPr>
          <p:nvPr/>
        </p:nvSpPr>
        <p:spPr bwMode="auto">
          <a:xfrm>
            <a:off x="6858000" y="2743200"/>
            <a:ext cx="1676400" cy="0"/>
          </a:xfrm>
          <a:prstGeom prst="line">
            <a:avLst/>
          </a:prstGeom>
          <a:noFill/>
          <a:ln w="9525">
            <a:solidFill>
              <a:schemeClr val="tx1"/>
            </a:solidFill>
            <a:miter lim="800000"/>
            <a:headEnd/>
            <a:tailEnd/>
          </a:ln>
        </p:spPr>
        <p:txBody>
          <a:bodyPr wrap="none"/>
          <a:lstStyle/>
          <a:p>
            <a:endParaRPr lang="tr-TR"/>
          </a:p>
        </p:txBody>
      </p:sp>
      <p:sp>
        <p:nvSpPr>
          <p:cNvPr id="15370" name="Line 12"/>
          <p:cNvSpPr>
            <a:spLocks noChangeShapeType="1"/>
          </p:cNvSpPr>
          <p:nvPr/>
        </p:nvSpPr>
        <p:spPr bwMode="auto">
          <a:xfrm flipV="1">
            <a:off x="2438400" y="5791200"/>
            <a:ext cx="0" cy="762000"/>
          </a:xfrm>
          <a:prstGeom prst="line">
            <a:avLst/>
          </a:prstGeom>
          <a:noFill/>
          <a:ln w="9525">
            <a:solidFill>
              <a:schemeClr val="tx1"/>
            </a:solidFill>
            <a:miter lim="800000"/>
            <a:headEnd/>
            <a:tailEnd/>
          </a:ln>
        </p:spPr>
        <p:txBody>
          <a:bodyPr wrap="none"/>
          <a:lstStyle/>
          <a:p>
            <a:endParaRPr lang="tr-TR"/>
          </a:p>
        </p:txBody>
      </p:sp>
      <p:sp>
        <p:nvSpPr>
          <p:cNvPr id="15371" name="Line 13"/>
          <p:cNvSpPr>
            <a:spLocks noChangeShapeType="1"/>
          </p:cNvSpPr>
          <p:nvPr/>
        </p:nvSpPr>
        <p:spPr bwMode="auto">
          <a:xfrm>
            <a:off x="2438400" y="5791200"/>
            <a:ext cx="1371600" cy="0"/>
          </a:xfrm>
          <a:prstGeom prst="line">
            <a:avLst/>
          </a:prstGeom>
          <a:noFill/>
          <a:ln w="9525">
            <a:solidFill>
              <a:schemeClr val="tx1"/>
            </a:solidFill>
            <a:miter lim="800000"/>
            <a:headEnd/>
            <a:tailEnd/>
          </a:ln>
        </p:spPr>
        <p:txBody>
          <a:bodyPr wrap="none"/>
          <a:lstStyle/>
          <a:p>
            <a:endParaRPr lang="tr-TR"/>
          </a:p>
        </p:txBody>
      </p:sp>
      <p:sp>
        <p:nvSpPr>
          <p:cNvPr id="15372" name="Line 14"/>
          <p:cNvSpPr>
            <a:spLocks noChangeShapeType="1"/>
          </p:cNvSpPr>
          <p:nvPr/>
        </p:nvSpPr>
        <p:spPr bwMode="auto">
          <a:xfrm flipV="1">
            <a:off x="3810000" y="4953000"/>
            <a:ext cx="0" cy="838200"/>
          </a:xfrm>
          <a:prstGeom prst="line">
            <a:avLst/>
          </a:prstGeom>
          <a:noFill/>
          <a:ln w="9525">
            <a:solidFill>
              <a:schemeClr val="tx1"/>
            </a:solidFill>
            <a:miter lim="800000"/>
            <a:headEnd/>
            <a:tailEnd/>
          </a:ln>
        </p:spPr>
        <p:txBody>
          <a:bodyPr wrap="none"/>
          <a:lstStyle/>
          <a:p>
            <a:endParaRPr lang="tr-TR"/>
          </a:p>
        </p:txBody>
      </p:sp>
      <p:sp>
        <p:nvSpPr>
          <p:cNvPr id="15373" name="12 Slayt Numarası Yer Tutucusu"/>
          <p:cNvSpPr>
            <a:spLocks noGrp="1"/>
          </p:cNvSpPr>
          <p:nvPr>
            <p:ph type="sldNum" sz="quarter" idx="12"/>
          </p:nvPr>
        </p:nvSpPr>
        <p:spPr>
          <a:noFill/>
        </p:spPr>
        <p:txBody>
          <a:bodyPr/>
          <a:lstStyle/>
          <a:p>
            <a:fld id="{73D150E8-DA7F-4F8A-B4A5-C90CBED8B974}" type="slidenum">
              <a:rPr lang="tr-TR" smtClean="0"/>
              <a:pPr/>
              <a:t>8</a:t>
            </a:fld>
            <a:endParaRPr lang="tr-TR" sz="1400" smtClean="0"/>
          </a:p>
        </p:txBody>
      </p:sp>
      <p:sp>
        <p:nvSpPr>
          <p:cNvPr id="15374" name="13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95321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checkerboard(across)">
                                      <p:cBhvr>
                                        <p:cTn id="7" dur="500"/>
                                        <p:tgtEl>
                                          <p:spTgt spid="36867">
                                            <p:txEl>
                                              <p:pRg st="0" end="0"/>
                                            </p:txEl>
                                          </p:spTgt>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Effect transition="in" filter="checkerboard(across)">
                                      <p:cBhvr>
                                        <p:cTn id="11" dur="500"/>
                                        <p:tgtEl>
                                          <p:spTgt spid="36867">
                                            <p:txEl>
                                              <p:pRg st="1" end="1"/>
                                            </p:txEl>
                                          </p:spTgt>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36867">
                                            <p:txEl>
                                              <p:pRg st="3" end="3"/>
                                            </p:txEl>
                                          </p:spTgt>
                                        </p:tgtEl>
                                        <p:attrNameLst>
                                          <p:attrName>style.visibility</p:attrName>
                                        </p:attrNameLst>
                                      </p:cBhvr>
                                      <p:to>
                                        <p:strVal val="visible"/>
                                      </p:to>
                                    </p:set>
                                    <p:animEffect transition="in" filter="checkerboard(across)">
                                      <p:cBhvr>
                                        <p:cTn id="15" dur="500"/>
                                        <p:tgtEl>
                                          <p:spTgt spid="36867">
                                            <p:txEl>
                                              <p:pRg st="3" end="3"/>
                                            </p:txEl>
                                          </p:spTgt>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animEffect transition="in" filter="checkerboard(across)">
                                      <p:cBhvr>
                                        <p:cTn id="19" dur="500"/>
                                        <p:tgtEl>
                                          <p:spTgt spid="36867">
                                            <p:txEl>
                                              <p:pRg st="4" end="4"/>
                                            </p:txEl>
                                          </p:spTgt>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36867">
                                            <p:txEl>
                                              <p:pRg st="5" end="5"/>
                                            </p:txEl>
                                          </p:spTgt>
                                        </p:tgtEl>
                                        <p:attrNameLst>
                                          <p:attrName>style.visibility</p:attrName>
                                        </p:attrNameLst>
                                      </p:cBhvr>
                                      <p:to>
                                        <p:strVal val="visible"/>
                                      </p:to>
                                    </p:set>
                                    <p:animEffect transition="in" filter="checkerboard(across)">
                                      <p:cBhvr>
                                        <p:cTn id="23" dur="500"/>
                                        <p:tgtEl>
                                          <p:spTgt spid="36867">
                                            <p:txEl>
                                              <p:pRg st="5" end="5"/>
                                            </p:txEl>
                                          </p:spTgt>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36867">
                                            <p:txEl>
                                              <p:pRg st="7" end="7"/>
                                            </p:txEl>
                                          </p:spTgt>
                                        </p:tgtEl>
                                        <p:attrNameLst>
                                          <p:attrName>style.visibility</p:attrName>
                                        </p:attrNameLst>
                                      </p:cBhvr>
                                      <p:to>
                                        <p:strVal val="visible"/>
                                      </p:to>
                                    </p:set>
                                    <p:animEffect transition="in" filter="checkerboard(across)">
                                      <p:cBhvr>
                                        <p:cTn id="27" dur="500"/>
                                        <p:tgtEl>
                                          <p:spTgt spid="36867">
                                            <p:txEl>
                                              <p:pRg st="7" end="7"/>
                                            </p:txEl>
                                          </p:spTgt>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36867">
                                            <p:txEl>
                                              <p:pRg st="8" end="8"/>
                                            </p:txEl>
                                          </p:spTgt>
                                        </p:tgtEl>
                                        <p:attrNameLst>
                                          <p:attrName>style.visibility</p:attrName>
                                        </p:attrNameLst>
                                      </p:cBhvr>
                                      <p:to>
                                        <p:strVal val="visible"/>
                                      </p:to>
                                    </p:set>
                                    <p:animEffect transition="in" filter="checkerboard(across)">
                                      <p:cBhvr>
                                        <p:cTn id="31" dur="500"/>
                                        <p:tgtEl>
                                          <p:spTgt spid="368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38200" y="1219200"/>
            <a:ext cx="8001000" cy="762000"/>
          </a:xfrm>
        </p:spPr>
        <p:txBody>
          <a:bodyPr/>
          <a:lstStyle/>
          <a:p>
            <a:pPr eaLnBrk="1" hangingPunct="1"/>
            <a:r>
              <a:rPr lang="en-US" b="1" smtClean="0">
                <a:solidFill>
                  <a:srgbClr val="000000"/>
                </a:solidFill>
                <a:cs typeface="Times New Roman" pitchFamily="18" charset="0"/>
              </a:rPr>
              <a:t>2.</a:t>
            </a:r>
            <a:r>
              <a:rPr lang="tr-TR" b="1" smtClean="0">
                <a:solidFill>
                  <a:srgbClr val="000000"/>
                </a:solidFill>
                <a:cs typeface="Times New Roman" pitchFamily="18" charset="0"/>
              </a:rPr>
              <a:t>Alderfer’in  E.R.G. Teorisi</a:t>
            </a:r>
            <a:r>
              <a:rPr lang="tr-TR" smtClean="0"/>
              <a:t> </a:t>
            </a:r>
          </a:p>
        </p:txBody>
      </p:sp>
      <p:sp>
        <p:nvSpPr>
          <p:cNvPr id="37891" name="Rectangle 3"/>
          <p:cNvSpPr>
            <a:spLocks noGrp="1" noChangeArrowheads="1"/>
          </p:cNvSpPr>
          <p:nvPr>
            <p:ph type="body" idx="1"/>
          </p:nvPr>
        </p:nvSpPr>
        <p:spPr>
          <a:xfrm>
            <a:off x="1066800" y="2209800"/>
            <a:ext cx="7696200" cy="3321050"/>
          </a:xfrm>
        </p:spPr>
        <p:txBody>
          <a:bodyPr>
            <a:normAutofit fontScale="92500" lnSpcReduction="20000"/>
          </a:bodyPr>
          <a:lstStyle/>
          <a:p>
            <a:pPr marL="609600" indent="-609600" algn="just" eaLnBrk="1" hangingPunct="1">
              <a:lnSpc>
                <a:spcPct val="90000"/>
              </a:lnSpc>
              <a:buFont typeface="Wingdings" pitchFamily="2" charset="2"/>
              <a:buNone/>
            </a:pPr>
            <a:r>
              <a:rPr lang="tr-TR" sz="2800" b="1" smtClean="0">
                <a:solidFill>
                  <a:schemeClr val="tx2"/>
                </a:solidFill>
              </a:rPr>
              <a:t>Varoluş (Existence) Gereksinimleri;</a:t>
            </a:r>
            <a:r>
              <a:rPr lang="tr-TR" sz="2800" smtClean="0">
                <a:solidFill>
                  <a:schemeClr val="tx2"/>
                </a:solidFill>
              </a:rPr>
              <a:t>  Bunlar insanın varlığı ile, psikolojik ve güvenlik ihtiyaçlarıdır.</a:t>
            </a:r>
            <a:endParaRPr lang="tr-TR" sz="2800" b="1" smtClean="0">
              <a:solidFill>
                <a:schemeClr val="tx2"/>
              </a:solidFill>
              <a:cs typeface="Times New Roman" pitchFamily="18" charset="0"/>
            </a:endParaRPr>
          </a:p>
          <a:p>
            <a:pPr marL="609600" indent="-609600" algn="just" eaLnBrk="1" hangingPunct="1">
              <a:lnSpc>
                <a:spcPct val="90000"/>
              </a:lnSpc>
              <a:buFont typeface="Wingdings" pitchFamily="2" charset="2"/>
              <a:buNone/>
            </a:pPr>
            <a:r>
              <a:rPr lang="tr-TR" sz="2800" b="1" smtClean="0">
                <a:solidFill>
                  <a:schemeClr val="tx2"/>
                </a:solidFill>
              </a:rPr>
              <a:t>İlişki Kurma (Relatedness) Gereksinimleri;</a:t>
            </a:r>
            <a:r>
              <a:rPr lang="tr-TR" sz="2800" smtClean="0">
                <a:solidFill>
                  <a:schemeClr val="tx2"/>
                </a:solidFill>
              </a:rPr>
              <a:t> Bu gereksinimler ise işyerindeki kişiler arası ilişkileri kapsamaktadır. Maslow’un aitlik ve güvenlik gereksinimlerine benzemektedir</a:t>
            </a:r>
            <a:r>
              <a:rPr lang="tr-TR" sz="2800" smtClean="0">
                <a:solidFill>
                  <a:schemeClr val="tx2"/>
                </a:solidFill>
                <a:cs typeface="Times New Roman" pitchFamily="18" charset="0"/>
              </a:rPr>
              <a:t> </a:t>
            </a:r>
            <a:endParaRPr lang="tr-TR" sz="2800" b="1" smtClean="0">
              <a:solidFill>
                <a:schemeClr val="tx2"/>
              </a:solidFill>
              <a:cs typeface="Times New Roman" pitchFamily="18" charset="0"/>
            </a:endParaRPr>
          </a:p>
          <a:p>
            <a:pPr marL="609600" indent="-609600" eaLnBrk="1" hangingPunct="1">
              <a:lnSpc>
                <a:spcPct val="90000"/>
              </a:lnSpc>
              <a:buFont typeface="Wingdings" pitchFamily="2" charset="2"/>
              <a:buNone/>
            </a:pPr>
            <a:r>
              <a:rPr lang="tr-TR" sz="2800" b="1" smtClean="0">
                <a:solidFill>
                  <a:schemeClr val="tx2"/>
                </a:solidFill>
                <a:cs typeface="Times New Roman" pitchFamily="18" charset="0"/>
              </a:rPr>
              <a:t>Gelişme (Growth) Gereksinimleri; </a:t>
            </a:r>
            <a:r>
              <a:rPr lang="tr-TR" sz="2800" smtClean="0">
                <a:solidFill>
                  <a:schemeClr val="tx2"/>
                </a:solidFill>
                <a:cs typeface="Times New Roman" pitchFamily="18" charset="0"/>
              </a:rPr>
              <a:t>Bunlar ise insan potansiyelini geliştirmesi ile ilişkilidir. Maslow’un kendini gerçekleştirme gereksinimine denk düşmektedir</a:t>
            </a:r>
            <a:r>
              <a:rPr lang="tr-TR" sz="2800" smtClean="0">
                <a:solidFill>
                  <a:schemeClr val="tx2"/>
                </a:solidFill>
              </a:rPr>
              <a:t> </a:t>
            </a:r>
          </a:p>
        </p:txBody>
      </p:sp>
      <p:sp>
        <p:nvSpPr>
          <p:cNvPr id="16388" name="3 Slayt Numarası Yer Tutucusu"/>
          <p:cNvSpPr>
            <a:spLocks noGrp="1"/>
          </p:cNvSpPr>
          <p:nvPr>
            <p:ph type="sldNum" sz="quarter" idx="12"/>
          </p:nvPr>
        </p:nvSpPr>
        <p:spPr>
          <a:noFill/>
        </p:spPr>
        <p:txBody>
          <a:bodyPr/>
          <a:lstStyle/>
          <a:p>
            <a:fld id="{16AD1C6E-E8F4-47C0-9F34-906F6938AFFD}" type="slidenum">
              <a:rPr lang="tr-TR" smtClean="0"/>
              <a:pPr/>
              <a:t>9</a:t>
            </a:fld>
            <a:endParaRPr lang="tr-TR" sz="1400" smtClean="0"/>
          </a:p>
        </p:txBody>
      </p:sp>
      <p:sp>
        <p:nvSpPr>
          <p:cNvPr id="16389" name="4 Altbilgi Yer Tutucusu"/>
          <p:cNvSpPr>
            <a:spLocks noGrp="1"/>
          </p:cNvSpPr>
          <p:nvPr>
            <p:ph type="ftr" sz="quarter" idx="11"/>
          </p:nvPr>
        </p:nvSpPr>
        <p:spPr>
          <a:noFill/>
        </p:spPr>
        <p:txBody>
          <a:bodyPr/>
          <a:lstStyle/>
          <a:p>
            <a:r>
              <a:rPr lang="tr-TR" smtClean="0"/>
              <a:t>e-motivasyon.net</a:t>
            </a:r>
          </a:p>
        </p:txBody>
      </p:sp>
    </p:spTree>
    <p:extLst>
      <p:ext uri="{BB962C8B-B14F-4D97-AF65-F5344CB8AC3E}">
        <p14:creationId xmlns:p14="http://schemas.microsoft.com/office/powerpoint/2010/main" val="30373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linds(horizontal)">
                                      <p:cBhvr>
                                        <p:cTn id="7" dur="500"/>
                                        <p:tgtEl>
                                          <p:spTgt spid="37890"/>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7891">
                                            <p:txEl>
                                              <p:pRg st="0" end="0"/>
                                            </p:txEl>
                                          </p:spTgt>
                                        </p:tgtEl>
                                        <p:attrNameLst>
                                          <p:attrName>style.visibility</p:attrName>
                                        </p:attrNameLst>
                                      </p:cBhvr>
                                      <p:to>
                                        <p:strVal val="visible"/>
                                      </p:to>
                                    </p:set>
                                    <p:anim calcmode="lin" valueType="num">
                                      <p:cBhvr>
                                        <p:cTn id="11" dur="500" fill="hold"/>
                                        <p:tgtEl>
                                          <p:spTgt spid="3789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7891">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37891">
                                            <p:txEl>
                                              <p:pRg st="1" end="1"/>
                                            </p:txEl>
                                          </p:spTgt>
                                        </p:tgtEl>
                                        <p:attrNameLst>
                                          <p:attrName>style.visibility</p:attrName>
                                        </p:attrNameLst>
                                      </p:cBhvr>
                                      <p:to>
                                        <p:strVal val="visible"/>
                                      </p:to>
                                    </p:set>
                                    <p:anim calcmode="lin" valueType="num">
                                      <p:cBhvr>
                                        <p:cTn id="16" dur="500" fill="hold"/>
                                        <p:tgtEl>
                                          <p:spTgt spid="37891">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7891">
                                            <p:txEl>
                                              <p:pRg st="1" end="1"/>
                                            </p:txEl>
                                          </p:spTgt>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 calcmode="lin" valueType="num">
                                      <p:cBhvr>
                                        <p:cTn id="21" dur="500" fill="hold"/>
                                        <p:tgtEl>
                                          <p:spTgt spid="3789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789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advAuto="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2549</Words>
  <Application>Microsoft Office PowerPoint</Application>
  <PresentationFormat>Ekran Gösterisi (4:3)</PresentationFormat>
  <Paragraphs>449</Paragraphs>
  <Slides>60</Slides>
  <Notes>0</Notes>
  <HiddenSlides>0</HiddenSlides>
  <MMClips>0</MMClips>
  <ScaleCrop>false</ScaleCrop>
  <HeadingPairs>
    <vt:vector size="4" baseType="variant">
      <vt:variant>
        <vt:lpstr>Tema</vt:lpstr>
      </vt:variant>
      <vt:variant>
        <vt:i4>1</vt:i4>
      </vt:variant>
      <vt:variant>
        <vt:lpstr>Slayt Başlıkları</vt:lpstr>
      </vt:variant>
      <vt:variant>
        <vt:i4>60</vt:i4>
      </vt:variant>
    </vt:vector>
  </HeadingPairs>
  <TitlesOfParts>
    <vt:vector size="61" baseType="lpstr">
      <vt:lpstr>Ofis Teması</vt:lpstr>
      <vt:lpstr>Güdüleme ve Liderlik</vt:lpstr>
      <vt:lpstr>PowerPoint Sunusu</vt:lpstr>
      <vt:lpstr>PowerPoint Sunusu</vt:lpstr>
      <vt:lpstr>Motivasyonun Önemi Nedir? </vt:lpstr>
      <vt:lpstr>PowerPoint Sunusu</vt:lpstr>
      <vt:lpstr>MOTİVASYON TEORİLERİ</vt:lpstr>
      <vt:lpstr>1. Maslow’un Gereksinimler Hiyerarşisi (Hierarchy of needs) </vt:lpstr>
      <vt:lpstr>Gereksinimler Hiyerarşisi</vt:lpstr>
      <vt:lpstr>2.Alderfer’in  E.R.G. Teorisi </vt:lpstr>
      <vt:lpstr>3. E.R.G. Teorisi </vt:lpstr>
      <vt:lpstr>4. Herzberg’in Çift-Faktör Teorisi</vt:lpstr>
      <vt:lpstr>PowerPoint Sunusu</vt:lpstr>
      <vt:lpstr>5. McClelland’ın Güç (Erk), Bağlılık ve Başarı Güdülerine İlişkin Kuramı</vt:lpstr>
      <vt:lpstr>B. SÜREÇ TEORİLERİ </vt:lpstr>
      <vt:lpstr>1. Beklenti Kuramları</vt:lpstr>
      <vt:lpstr> 1.1. Vroom’un Beklenti Kuramı (Expectancy Theory) </vt:lpstr>
      <vt:lpstr>Kuramın Varsayımları</vt:lpstr>
      <vt:lpstr>1.2. Porter-Lawler’in  Beklenti-Değer Kuramı </vt:lpstr>
      <vt:lpstr>PowerPoint Sunusu</vt:lpstr>
      <vt:lpstr>2. Adams’ın Ödül Adaleti ve Eşitliği Teorisi</vt:lpstr>
      <vt:lpstr>PowerPoint Sunusu</vt:lpstr>
      <vt:lpstr>  3. Locke’un Amaç Saptama Teorisi  (Goal Setting Theory)  </vt:lpstr>
      <vt:lpstr>4. Davranış Düzeltimi (Reinforcement) Teorisi </vt:lpstr>
      <vt:lpstr>PowerPoint Sunusu</vt:lpstr>
      <vt:lpstr>MOTİVASYONDA ÖZENDİRME ARAÇLARI</vt:lpstr>
      <vt:lpstr>1. Ekonomik Özendirme Araçları </vt:lpstr>
      <vt:lpstr>2. Psiko-Sosyal Özendirme Araçları</vt:lpstr>
      <vt:lpstr>3. Örgütsel ve Yönetsel Araçlar</vt:lpstr>
      <vt:lpstr>Liderlik Kuramları</vt:lpstr>
      <vt:lpstr>"Büyük Adamlar Okulu" kuramı</vt:lpstr>
      <vt:lpstr>Liderlikte Özellikler Yaklaşımı</vt:lpstr>
      <vt:lpstr>Yapılan birçok araştırma liderin özellikleri arasında aşağıdaki unsurların yer alabileceğini vurgulamıştır:  </vt:lpstr>
      <vt:lpstr>Özellik Teorisine Yapılan Eleştiriler</vt:lpstr>
      <vt:lpstr>2. Liderlikte Davranışsal Yaklaşım</vt:lpstr>
      <vt:lpstr>Liderlik Davranışları</vt:lpstr>
      <vt:lpstr>Görev Başarımı Davranışları (Task Performance Behaviors)</vt:lpstr>
      <vt:lpstr>Grubu Muhafaza Davranışları (Group Maintenance)</vt:lpstr>
      <vt:lpstr>Karar Almaya Katılımda Gösterilen Davranışlar</vt:lpstr>
      <vt:lpstr>Davranışsal Yaklaşım Kuramları</vt:lpstr>
      <vt:lpstr>2.1. Iowa Üniversitesi Çalışmaları</vt:lpstr>
      <vt:lpstr>2.2. Likert Kuramı</vt:lpstr>
      <vt:lpstr>PowerPoint Sunusu</vt:lpstr>
      <vt:lpstr>2.3. Ohio Eyalet Üniversitesi Modeli</vt:lpstr>
      <vt:lpstr>PowerPoint Sunusu</vt:lpstr>
      <vt:lpstr>PowerPoint Sunusu</vt:lpstr>
      <vt:lpstr>2.4. Michigan Üniversitesi Liderlik Çalışmaları</vt:lpstr>
      <vt:lpstr>PowerPoint Sunusu</vt:lpstr>
      <vt:lpstr>2.5. Blake ve Mouton’un Yönetsel Diyagramı</vt:lpstr>
      <vt:lpstr>2.6. McGregor X-Y Kuramı</vt:lpstr>
      <vt:lpstr>PowerPoint Sunusu</vt:lpstr>
      <vt:lpstr>2.7. Lider Üye Rol İlişki Kuramı</vt:lpstr>
      <vt:lpstr>Durumsal Yaklaşım Kuramları</vt:lpstr>
      <vt:lpstr>3.1. Fred Fiedler’in Etkin Önderlik Modeli</vt:lpstr>
      <vt:lpstr>3.2. Reddin Üç Boyutlu Davranış Modeli</vt:lpstr>
      <vt:lpstr>3.3. Hersey ve Blanchard’ın Durumsal Liderlik Modeli (Yaşam Eğrisi Modeli) </vt:lpstr>
      <vt:lpstr>3.4. Amaç Yol Teorisi  (Robert House-Martin Evans)</vt:lpstr>
      <vt:lpstr>PowerPoint Sunusu</vt:lpstr>
      <vt:lpstr>Yol amaç modeli</vt:lpstr>
      <vt:lpstr>3.5. Tannenbaum ve Schmidt’in Liderlik Modeli</vt:lpstr>
      <vt:lpstr>3.6. Lider Katılım Modeli (Victor Vroom-Philip Yetton-Author Jago)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user</cp:lastModifiedBy>
  <cp:revision>5</cp:revision>
  <dcterms:created xsi:type="dcterms:W3CDTF">2015-12-18T12:26:33Z</dcterms:created>
  <dcterms:modified xsi:type="dcterms:W3CDTF">2015-12-21T06:31:37Z</dcterms:modified>
</cp:coreProperties>
</file>