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3"/>
  </p:notesMasterIdLst>
  <p:sldIdLst>
    <p:sldId id="262" r:id="rId3"/>
    <p:sldId id="263" r:id="rId4"/>
    <p:sldId id="264" r:id="rId5"/>
    <p:sldId id="257" r:id="rId6"/>
    <p:sldId id="256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91" r:id="rId17"/>
    <p:sldId id="282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9" r:id="rId26"/>
    <p:sldId id="283" r:id="rId27"/>
    <p:sldId id="284" r:id="rId28"/>
    <p:sldId id="285" r:id="rId29"/>
    <p:sldId id="286" r:id="rId30"/>
    <p:sldId id="287" r:id="rId31"/>
    <p:sldId id="288" r:id="rId3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616D2-046C-4378-BD09-48677871EF1E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6D667-593F-4E3D-B86A-0AE9D553C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889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215F0B59-7994-4635-ACEE-AA3DC5D72B45}" type="slidenum">
              <a:rPr lang="tr-TR" altLang="tr-TR" sz="1200">
                <a:latin typeface="Arial" panose="020B0604020202020204" pitchFamily="34" charset="0"/>
              </a:rPr>
              <a:pPr algn="r" eaLnBrk="1" hangingPunct="1"/>
              <a:t>15</a:t>
            </a:fld>
            <a:endParaRPr lang="tr-TR" altLang="tr-TR" sz="1200">
              <a:latin typeface="Arial" panose="020B0604020202020204" pitchFamily="34" charset="0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291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 txBox="1">
            <a:spLocks noGrp="1" noChangeArrowheads="1"/>
          </p:cNvSpPr>
          <p:nvPr/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17" tIns="46058" rIns="92117" bIns="46058" anchor="b"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4ABCD36D-F14F-4569-A3D2-50FB3CB419BE}" type="slidenum">
              <a:rPr lang="tr-TR" altLang="tr-TR" sz="1200">
                <a:latin typeface="Arial" panose="020B0604020202020204" pitchFamily="34" charset="0"/>
              </a:rPr>
              <a:pPr algn="r" eaLnBrk="1" hangingPunct="1"/>
              <a:t>24</a:t>
            </a:fld>
            <a:endParaRPr lang="tr-TR" altLang="tr-TR" sz="1200">
              <a:latin typeface="Arial" panose="020B060402020202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205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59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33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546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889" y="2514601"/>
            <a:ext cx="880060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889" y="4777381"/>
            <a:ext cx="880060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8"/>
          <p:cNvSpPr/>
          <p:nvPr/>
        </p:nvSpPr>
        <p:spPr bwMode="auto">
          <a:xfrm>
            <a:off x="-42292" y="4321159"/>
            <a:ext cx="1860631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64445" y="4529542"/>
            <a:ext cx="779971" cy="365125"/>
          </a:xfrm>
        </p:spPr>
        <p:txBody>
          <a:bodyPr/>
          <a:lstStyle/>
          <a:p>
            <a:pPr>
              <a:defRPr/>
            </a:pPr>
            <a:fld id="{9FB7DB7F-3097-4F2B-BE7B-8133FA11E88A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41823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888" y="2133600"/>
            <a:ext cx="8789313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34521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074562"/>
            <a:ext cx="8789313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3581400"/>
            <a:ext cx="8789313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pPr>
              <a:defRPr/>
            </a:pPr>
            <a:fld id="{4E80168A-42DB-490A-AA2C-A3E9755B5B6E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082118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889" y="2136707"/>
            <a:ext cx="4263375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6410" y="2136707"/>
            <a:ext cx="426279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pPr>
              <a:defRPr/>
            </a:pPr>
            <a:fld id="{A0C278F0-1A6F-4DE9-B7BB-346E33D403F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33222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0469" y="2226626"/>
            <a:ext cx="38327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887" y="2802889"/>
            <a:ext cx="4263376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1540" y="2223398"/>
            <a:ext cx="383098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11620" y="2799661"/>
            <a:ext cx="4260907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787784"/>
            <a:ext cx="779971" cy="365125"/>
          </a:xfrm>
        </p:spPr>
        <p:txBody>
          <a:bodyPr/>
          <a:lstStyle/>
          <a:p>
            <a:pPr>
              <a:defRPr/>
            </a:pPr>
            <a:fld id="{C4CAE4F4-32F8-432E-BFE9-C175A10A4FFE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72159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B6763E-E0F7-4CA8-8EE7-C7E7E615047E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66966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B5ECD-22A7-44C6-BEE8-221AB4AC05F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30926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7" y="446088"/>
            <a:ext cx="3506112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59" y="446090"/>
            <a:ext cx="5054541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1598613"/>
            <a:ext cx="3506112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C0B129-E438-4CC9-8320-1A1B8E6D59A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32083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68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4800600"/>
            <a:ext cx="8789313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888" y="634965"/>
            <a:ext cx="8789313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367338"/>
            <a:ext cx="8789313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pPr>
              <a:defRPr/>
            </a:pPr>
            <a:fld id="{6F7F12A8-BF1D-4B4B-8BE7-838D4CFBE4AA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487816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09600"/>
            <a:ext cx="8789313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pPr>
              <a:defRPr/>
            </a:pPr>
            <a:fld id="{B558818E-6B3D-4CD3-AF1D-EDD376AB308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46422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21296" y="3505200"/>
            <a:ext cx="7538517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4354046"/>
            <a:ext cx="8789313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reeform 11"/>
          <p:cNvSpPr/>
          <p:nvPr/>
        </p:nvSpPr>
        <p:spPr bwMode="auto">
          <a:xfrm flipV="1">
            <a:off x="78" y="3166528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637" y="3244141"/>
            <a:ext cx="779971" cy="365125"/>
          </a:xfrm>
        </p:spPr>
        <p:txBody>
          <a:bodyPr/>
          <a:lstStyle/>
          <a:p>
            <a:pPr>
              <a:defRPr/>
            </a:pPr>
            <a:fld id="{B558818E-6B3D-4CD3-AF1D-EDD376AB308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4" name="TextBox 13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50501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2438402"/>
            <a:ext cx="8789313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pPr>
              <a:defRPr/>
            </a:pPr>
            <a:fld id="{B558818E-6B3D-4CD3-AF1D-EDD376AB308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4228885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917498" y="609600"/>
            <a:ext cx="814611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7" y="4343400"/>
            <a:ext cx="891772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7" y="5181600"/>
            <a:ext cx="891772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pPr>
              <a:defRPr/>
            </a:pPr>
            <a:fld id="{B558818E-6B3D-4CD3-AF1D-EDD376AB308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1" name="TextBox 10"/>
          <p:cNvSpPr txBox="1"/>
          <p:nvPr/>
        </p:nvSpPr>
        <p:spPr>
          <a:xfrm>
            <a:off x="2411089" y="648005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892711" y="290530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0" dirty="0">
                <a:ln w="3175" cmpd="sng">
                  <a:noFill/>
                </a:ln>
                <a:solidFill>
                  <a:srgbClr val="A53010"/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34370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888" y="627407"/>
            <a:ext cx="8789312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888" y="4343400"/>
            <a:ext cx="8789313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888" y="5181600"/>
            <a:ext cx="8789313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4910661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1637" y="4983089"/>
            <a:ext cx="779971" cy="365125"/>
          </a:xfrm>
        </p:spPr>
        <p:txBody>
          <a:bodyPr/>
          <a:lstStyle/>
          <a:p>
            <a:pPr>
              <a:defRPr/>
            </a:pPr>
            <a:fld id="{B558818E-6B3D-4CD3-AF1D-EDD376AB308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3524408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8E6BF-12C6-4551-B616-7C48F84D2CE5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266435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1380" y="627407"/>
            <a:ext cx="2208176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888" y="627407"/>
            <a:ext cx="6288464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78" y="711194"/>
            <a:ext cx="1811141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24FB4-1DC0-4423-9B7A-E2C7452413B2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720128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127E-CCE7-408D-8306-20C1F8743FC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51389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73F68-9DD7-4AD5-ACEA-C189040374A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5144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93365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Çevrimiçi Resim Yer Tutucusu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A136F-F875-4C04-89BA-21444030BF61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3367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66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0777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135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320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074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40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A6831-5418-49EB-99D7-B9200720EFF2}" type="datetimeFigureOut">
              <a:rPr lang="tr-TR" smtClean="0"/>
              <a:t>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C228E-ABB6-4C43-9CB4-2A2DACEB019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576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6416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7228" y="285"/>
            <a:ext cx="2603029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24384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3600" y="624110"/>
            <a:ext cx="87856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888" y="2133600"/>
            <a:ext cx="8789313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3200" y="6135090"/>
            <a:ext cx="102184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887" y="6135810"/>
            <a:ext cx="76219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tr-TR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681637" y="787784"/>
            <a:ext cx="779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558818E-6B3D-4CD3-AF1D-EDD376AB308F}" type="slidenum">
              <a:rPr lang="en-US" altLang="tr-TR" smtClean="0">
                <a:latin typeface="Times New Roman" panose="02020603050405020304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tr-T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6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15253"/>
            <a:ext cx="8331390" cy="655093"/>
          </a:xfrm>
        </p:spPr>
        <p:txBody>
          <a:bodyPr>
            <a:noAutofit/>
          </a:bodyPr>
          <a:lstStyle/>
          <a:p>
            <a:pPr algn="l" eaLnBrk="1" hangingPunct="1"/>
            <a:r>
              <a:rPr lang="tr-TR" altLang="tr-TR" sz="4000" dirty="0" smtClean="0">
                <a:solidFill>
                  <a:srgbClr val="FF0000"/>
                </a:solidFill>
              </a:rPr>
              <a:t>        FİNANSMAN ve MUHASEBE</a:t>
            </a:r>
            <a:endParaRPr lang="en-US" altLang="tr-TR" sz="4000" dirty="0" smtClean="0">
              <a:solidFill>
                <a:srgbClr val="FF0000"/>
              </a:solidFill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371600"/>
            <a:ext cx="5410200" cy="5181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altLang="tr-TR" sz="3200" dirty="0" smtClean="0"/>
              <a:t>   İşletmelerin faaliyetlerini başarılı bir şekilde yürütebilmeleri, ihtiyaç duydukları fonu sağlamalarına bağlıdır. İşletmelerin amaçlarına ulaşabilmek için gerek duydukları fonun sağlanmasını ve bunun yönetimini </a:t>
            </a:r>
            <a:r>
              <a:rPr lang="tr-TR" altLang="tr-TR" sz="3200" b="1" dirty="0" smtClean="0"/>
              <a:t>FİNANS</a:t>
            </a:r>
            <a:r>
              <a:rPr lang="tr-TR" altLang="tr-TR" sz="3200" dirty="0" smtClean="0"/>
              <a:t> gerçekleştirir.</a:t>
            </a:r>
            <a:endParaRPr lang="en-US" altLang="tr-TR" sz="3200" dirty="0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14" r="21144"/>
          <a:stretch/>
        </p:blipFill>
        <p:spPr>
          <a:xfrm>
            <a:off x="7935709" y="1576317"/>
            <a:ext cx="3501116" cy="4223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68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7305" y="473885"/>
            <a:ext cx="8677131" cy="5391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69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5255" y="787784"/>
            <a:ext cx="8181635" cy="521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482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105" y="286603"/>
            <a:ext cx="8565502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48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4759" y="259308"/>
            <a:ext cx="8578857" cy="589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18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5947" y="787784"/>
            <a:ext cx="7618112" cy="52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93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80000"/>
              </a:lnSpc>
            </a:pPr>
            <a:r>
              <a:rPr lang="tr-TR" altLang="tr-TR" b="1" dirty="0">
                <a:solidFill>
                  <a:schemeClr val="tx1"/>
                </a:solidFill>
              </a:rPr>
              <a:t>Fon Kaynakları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 anchor="ctr">
            <a:normAutofit/>
          </a:bodyPr>
          <a:lstStyle/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tr-TR" altLang="tr-TR" sz="2500" dirty="0" smtClean="0">
                <a:solidFill>
                  <a:schemeClr val="tx1"/>
                </a:solidFill>
              </a:rPr>
              <a:t>- </a:t>
            </a:r>
            <a:r>
              <a:rPr lang="tr-TR" altLang="tr-TR" sz="2500" dirty="0">
                <a:solidFill>
                  <a:schemeClr val="tx1"/>
                </a:solidFill>
              </a:rPr>
              <a:t>Satışlar			</a:t>
            </a:r>
            <a:r>
              <a:rPr lang="tr-TR" altLang="tr-TR" sz="2500" dirty="0" smtClean="0">
                <a:solidFill>
                  <a:schemeClr val="tx1"/>
                </a:solidFill>
              </a:rPr>
              <a:t>			</a:t>
            </a:r>
            <a:r>
              <a:rPr lang="tr-TR" altLang="tr-TR" sz="2500" dirty="0">
                <a:solidFill>
                  <a:schemeClr val="tx1"/>
                </a:solidFill>
              </a:rPr>
              <a:t>	- Varlık Satışları</a:t>
            </a:r>
          </a:p>
          <a:p>
            <a:pPr>
              <a:lnSpc>
                <a:spcPct val="80000"/>
              </a:lnSpc>
              <a:buFont typeface="Wingdings 3" panose="05040102010807070707" pitchFamily="18" charset="2"/>
              <a:buNone/>
            </a:pPr>
            <a:r>
              <a:rPr lang="tr-TR" altLang="tr-TR" sz="2500" dirty="0">
                <a:solidFill>
                  <a:schemeClr val="tx1"/>
                </a:solidFill>
              </a:rPr>
              <a:t>- Dağıtılmamış kârlar		</a:t>
            </a:r>
            <a:r>
              <a:rPr lang="tr-TR" altLang="tr-TR" sz="2500" dirty="0" smtClean="0">
                <a:solidFill>
                  <a:schemeClr val="tx1"/>
                </a:solidFill>
              </a:rPr>
              <a:t>	- </a:t>
            </a:r>
            <a:r>
              <a:rPr lang="tr-TR" altLang="tr-TR" sz="2500" dirty="0">
                <a:solidFill>
                  <a:schemeClr val="tx1"/>
                </a:solidFill>
              </a:rPr>
              <a:t>Ticari krediler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500" dirty="0">
                <a:solidFill>
                  <a:schemeClr val="tx1"/>
                </a:solidFill>
              </a:rPr>
              <a:t>- Banka kredileri			</a:t>
            </a:r>
            <a:r>
              <a:rPr lang="tr-TR" altLang="tr-TR" sz="2500" dirty="0" smtClean="0">
                <a:solidFill>
                  <a:schemeClr val="tx1"/>
                </a:solidFill>
              </a:rPr>
              <a:t>	- </a:t>
            </a:r>
            <a:r>
              <a:rPr lang="tr-TR" altLang="tr-TR" sz="2500" dirty="0">
                <a:solidFill>
                  <a:schemeClr val="tx1"/>
                </a:solidFill>
              </a:rPr>
              <a:t>Tahviller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500" dirty="0">
                <a:solidFill>
                  <a:schemeClr val="tx1"/>
                </a:solidFill>
              </a:rPr>
              <a:t>- Hisse senetleri			</a:t>
            </a:r>
            <a:r>
              <a:rPr lang="tr-TR" altLang="tr-TR" sz="2500" dirty="0" smtClean="0">
                <a:solidFill>
                  <a:schemeClr val="tx1"/>
                </a:solidFill>
              </a:rPr>
              <a:t>		- </a:t>
            </a:r>
            <a:r>
              <a:rPr lang="tr-TR" altLang="tr-TR" sz="2500" dirty="0" err="1">
                <a:solidFill>
                  <a:schemeClr val="tx1"/>
                </a:solidFill>
              </a:rPr>
              <a:t>Factoring</a:t>
            </a:r>
            <a:endParaRPr lang="tr-TR" altLang="tr-TR" sz="25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tr-TR" altLang="tr-TR" sz="2500" dirty="0">
                <a:solidFill>
                  <a:schemeClr val="tx1"/>
                </a:solidFill>
              </a:rPr>
              <a:t>- Leasing				</a:t>
            </a:r>
            <a:r>
              <a:rPr lang="tr-TR" altLang="tr-TR" sz="2500" dirty="0" smtClean="0">
                <a:solidFill>
                  <a:schemeClr val="tx1"/>
                </a:solidFill>
              </a:rPr>
              <a:t>			- </a:t>
            </a:r>
            <a:r>
              <a:rPr lang="tr-TR" altLang="tr-TR" sz="2500" dirty="0">
                <a:solidFill>
                  <a:schemeClr val="tx1"/>
                </a:solidFill>
              </a:rPr>
              <a:t>Finansman bonoları</a:t>
            </a:r>
            <a:endParaRPr lang="tr-TR" altLang="tr-TR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4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Çağdaş Finansman Kaynakları</a:t>
            </a:r>
            <a:endParaRPr lang="en-US" altLang="tr-TR" smtClean="0">
              <a:solidFill>
                <a:srgbClr val="FF0000"/>
              </a:solidFill>
            </a:endParaRPr>
          </a:p>
        </p:txBody>
      </p:sp>
      <p:sp>
        <p:nvSpPr>
          <p:cNvPr id="1075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300000"/>
              </a:lnSpc>
            </a:pPr>
            <a:r>
              <a:rPr lang="tr-TR" altLang="tr-TR" sz="2800" dirty="0" smtClean="0">
                <a:solidFill>
                  <a:schemeClr val="tx1"/>
                </a:solidFill>
              </a:rPr>
              <a:t>Leasing (Kiralama)</a:t>
            </a:r>
          </a:p>
          <a:p>
            <a:pPr>
              <a:lnSpc>
                <a:spcPct val="300000"/>
              </a:lnSpc>
            </a:pPr>
            <a:r>
              <a:rPr lang="tr-TR" altLang="tr-TR" sz="2800" dirty="0" err="1" smtClean="0">
                <a:solidFill>
                  <a:schemeClr val="tx1"/>
                </a:solidFill>
              </a:rPr>
              <a:t>Factoring</a:t>
            </a:r>
            <a:endParaRPr lang="en-US" altLang="tr-TR" sz="2800" dirty="0">
              <a:solidFill>
                <a:schemeClr val="tx1"/>
              </a:solidFill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5376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sp>
        <p:nvSpPr>
          <p:cNvPr id="3" name="Rectangle 3"/>
          <p:cNvSpPr>
            <a:spLocks noGrp="1" noChangeArrowheads="1"/>
          </p:cNvSpPr>
          <p:nvPr>
            <p:ph idx="1"/>
          </p:nvPr>
        </p:nvSpPr>
        <p:spPr>
          <a:xfrm>
            <a:off x="1733266" y="1778758"/>
            <a:ext cx="9744501" cy="3777622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tr-TR" altLang="tr-TR" sz="3200" dirty="0" smtClean="0"/>
              <a:t>Kiralama </a:t>
            </a:r>
            <a:r>
              <a:rPr lang="tr-TR" altLang="tr-TR" sz="3200" dirty="0"/>
              <a:t>şirketinin (</a:t>
            </a:r>
            <a:r>
              <a:rPr lang="tr-TR" altLang="tr-TR" sz="3200" b="1" dirty="0"/>
              <a:t>kiralayan</a:t>
            </a:r>
            <a:r>
              <a:rPr lang="tr-TR" altLang="tr-TR" sz="3200" dirty="0"/>
              <a:t>), </a:t>
            </a:r>
            <a:r>
              <a:rPr lang="tr-TR" altLang="tr-TR" sz="3200" b="1" dirty="0"/>
              <a:t>kiracı</a:t>
            </a:r>
            <a:r>
              <a:rPr lang="tr-TR" altLang="tr-TR" sz="3200" dirty="0"/>
              <a:t> konumundaki işletmenin ihtiyaçlarına uygun menkul veya gayrimenkul değeri satın alıp, bunu belirli bir süre için bu işletmenin kullanımına tahsis etmesidir. </a:t>
            </a:r>
            <a:r>
              <a:rPr lang="tr-TR" altLang="tr-TR" sz="3200" b="1" dirty="0"/>
              <a:t>Kiralayan</a:t>
            </a:r>
            <a:r>
              <a:rPr lang="tr-TR" altLang="tr-TR" sz="3200" dirty="0"/>
              <a:t> ve </a:t>
            </a:r>
            <a:r>
              <a:rPr lang="tr-TR" altLang="tr-TR" sz="3200" b="1" dirty="0"/>
              <a:t>kiracı</a:t>
            </a:r>
            <a:r>
              <a:rPr lang="tr-TR" altLang="tr-TR" sz="3200" dirty="0"/>
              <a:t> arasında düzenlenen, üreticiden kiracı tarafından seçilip, kiralayan tarafından satın alınan mülkiyetini kiralayanda , kullanımını ise kiracıda bırakan bir anlaşmadır.</a:t>
            </a:r>
            <a:endParaRPr lang="en-US" altLang="tr-TR" sz="3200" dirty="0">
              <a:solidFill>
                <a:srgbClr val="FF0000"/>
              </a:solidFill>
            </a:endParaRPr>
          </a:p>
        </p:txBody>
      </p:sp>
      <p:sp>
        <p:nvSpPr>
          <p:cNvPr id="2" name="Dikdörtgen 1"/>
          <p:cNvSpPr/>
          <p:nvPr/>
        </p:nvSpPr>
        <p:spPr>
          <a:xfrm>
            <a:off x="3944377" y="416348"/>
            <a:ext cx="399019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sz="6600" dirty="0" smtClean="0">
                <a:solidFill>
                  <a:srgbClr val="FF0000"/>
                </a:solidFill>
              </a:rPr>
              <a:t>Leasing : 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110952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8621" y="518614"/>
            <a:ext cx="8909714" cy="572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89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1639" y="341195"/>
            <a:ext cx="8392796" cy="545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18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FF0000"/>
                </a:solidFill>
              </a:rPr>
              <a:t> </a:t>
            </a:r>
            <a:r>
              <a:rPr lang="tr-TR" altLang="tr-TR" dirty="0" smtClean="0">
                <a:solidFill>
                  <a:srgbClr val="FF0000"/>
                </a:solidFill>
              </a:rPr>
              <a:t>FİNANSMAN KAVRAMI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</a:t>
            </a:fld>
            <a:endParaRPr lang="en-US" alt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9995" y="1555845"/>
            <a:ext cx="8052593" cy="438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54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 rotWithShape="1">
          <a:blip r:embed="rId2"/>
          <a:srcRect b="4943"/>
          <a:stretch/>
        </p:blipFill>
        <p:spPr>
          <a:xfrm>
            <a:off x="2138343" y="504968"/>
            <a:ext cx="9407662" cy="424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91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0031" y="655093"/>
            <a:ext cx="7333527" cy="5459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14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923" y="450377"/>
            <a:ext cx="8995945" cy="5916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04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7765" y="970346"/>
            <a:ext cx="8873274" cy="449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05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anchor="ctr"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3000">
                <a:solidFill>
                  <a:schemeClr val="tx2"/>
                </a:solidFill>
              </a:rPr>
              <a:t>Herhangi bir nedenle işletme ile ilgili olan kişi ve gruplar muhasebenin ürettiği ve özetleyerek rapor haline getirdiği bilgileri kullanırlar.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200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tr-TR" altLang="tr-TR" sz="2200">
                <a:solidFill>
                  <a:schemeClr val="tx2"/>
                </a:solidFill>
              </a:rPr>
              <a:t>Yöneticiler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tr-TR" altLang="tr-TR" sz="2200">
                <a:solidFill>
                  <a:schemeClr val="tx2"/>
                </a:solidFill>
              </a:rPr>
              <a:t>İşletme sahipleri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tr-TR" altLang="tr-TR" sz="2200">
                <a:solidFill>
                  <a:schemeClr val="tx2"/>
                </a:solidFill>
              </a:rPr>
              <a:t>İşletme çalışanları ve sendikaları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tr-TR" altLang="tr-TR" sz="2200">
                <a:solidFill>
                  <a:schemeClr val="tx2"/>
                </a:solidFill>
              </a:rPr>
              <a:t>Bankalar, kredi kurumları, tahvil sahipleri, satıcılar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tr-TR" altLang="tr-TR" sz="2200">
                <a:solidFill>
                  <a:schemeClr val="tx2"/>
                </a:solidFill>
              </a:rPr>
              <a:t>Devlet</a:t>
            </a:r>
          </a:p>
          <a:p>
            <a:pPr lvl="2">
              <a:lnSpc>
                <a:spcPct val="90000"/>
              </a:lnSpc>
              <a:buFontTx/>
              <a:buChar char="-"/>
            </a:pPr>
            <a:r>
              <a:rPr lang="tr-TR" altLang="tr-TR" sz="2200">
                <a:solidFill>
                  <a:schemeClr val="tx2"/>
                </a:solidFill>
              </a:rPr>
              <a:t>Kamu</a:t>
            </a:r>
            <a:endParaRPr lang="tr-TR" altLang="tr-TR" sz="2300">
              <a:solidFill>
                <a:schemeClr val="tx2"/>
              </a:solidFill>
            </a:endParaRPr>
          </a:p>
        </p:txBody>
      </p:sp>
      <p:sp>
        <p:nvSpPr>
          <p:cNvPr id="165891" name="Rectangle 3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tr-TR" sz="3700">
                <a:latin typeface="Arial" charset="0"/>
              </a:rPr>
              <a:t>Muhasebe Bilgisinin Kullanıcıları</a:t>
            </a:r>
          </a:p>
        </p:txBody>
      </p:sp>
    </p:spTree>
    <p:extLst>
      <p:ext uri="{BB962C8B-B14F-4D97-AF65-F5344CB8AC3E}">
        <p14:creationId xmlns:p14="http://schemas.microsoft.com/office/powerpoint/2010/main" val="258984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8358" y="533772"/>
            <a:ext cx="7983941" cy="552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20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9091" y="232012"/>
            <a:ext cx="9117356" cy="616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9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2832" y="286602"/>
            <a:ext cx="9604117" cy="631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5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289" y="354841"/>
            <a:ext cx="8786933" cy="5598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3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29</a:t>
            </a:fld>
            <a:endParaRPr lang="en-US" altLang="tr-TR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291" y="329814"/>
            <a:ext cx="9487885" cy="6214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44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>
                <a:solidFill>
                  <a:srgbClr val="FF0000"/>
                </a:solidFill>
              </a:rPr>
              <a:t> </a:t>
            </a:r>
            <a:r>
              <a:rPr lang="tr-TR" altLang="tr-TR" dirty="0" smtClean="0">
                <a:solidFill>
                  <a:srgbClr val="FF0000"/>
                </a:solidFill>
              </a:rPr>
              <a:t>FİNANSMAN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3</a:t>
            </a:fld>
            <a:endParaRPr lang="en-US" alt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602" y="1726867"/>
            <a:ext cx="7754840" cy="448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19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3602" y="624110"/>
            <a:ext cx="8785599" cy="528799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 smtClean="0"/>
              <a:t>ÖRNEK ÇALIŞMA SORULARI</a:t>
            </a: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888" y="1537855"/>
            <a:ext cx="8789313" cy="4373367"/>
          </a:xfrm>
        </p:spPr>
        <p:txBody>
          <a:bodyPr/>
          <a:lstStyle/>
          <a:p>
            <a:r>
              <a:rPr lang="tr-TR" dirty="0" smtClean="0"/>
              <a:t>Finansman kavramını açıklayınız.</a:t>
            </a:r>
          </a:p>
          <a:p>
            <a:r>
              <a:rPr lang="tr-TR" dirty="0" smtClean="0"/>
              <a:t>Finansman </a:t>
            </a:r>
            <a:r>
              <a:rPr lang="tr-TR" dirty="0" smtClean="0"/>
              <a:t>kavramının </a:t>
            </a:r>
            <a:r>
              <a:rPr lang="tr-TR" dirty="0" smtClean="0"/>
              <a:t>işletme yöneticisi </a:t>
            </a:r>
            <a:r>
              <a:rPr lang="tr-TR" dirty="0" smtClean="0"/>
              <a:t>açısından </a:t>
            </a:r>
            <a:r>
              <a:rPr lang="tr-TR" smtClean="0"/>
              <a:t>önemi nedir? </a:t>
            </a:r>
            <a:endParaRPr lang="tr-TR" dirty="0" smtClean="0"/>
          </a:p>
          <a:p>
            <a:r>
              <a:rPr lang="tr-TR" dirty="0" smtClean="0"/>
              <a:t>Sermaye türlerini kısaca açıklayınız.</a:t>
            </a:r>
          </a:p>
          <a:p>
            <a:r>
              <a:rPr lang="tr-TR" dirty="0" smtClean="0"/>
              <a:t>Leasing avantaj ve dezavantajları nelerdir?</a:t>
            </a:r>
          </a:p>
          <a:p>
            <a:r>
              <a:rPr lang="tr-TR" dirty="0" smtClean="0"/>
              <a:t>Leasing uygulamalarını işletme esnekliği açısından tartışınız.</a:t>
            </a:r>
          </a:p>
          <a:p>
            <a:r>
              <a:rPr lang="tr-TR" dirty="0" err="1" smtClean="0"/>
              <a:t>Factoring</a:t>
            </a:r>
            <a:r>
              <a:rPr lang="tr-TR" dirty="0" smtClean="0"/>
              <a:t> nedir? Bu uygulamanın avantaj ve dezavantajlarını işletmelerin fon ihtiyacı ışığında tartışınız.</a:t>
            </a:r>
          </a:p>
          <a:p>
            <a:r>
              <a:rPr lang="tr-TR" dirty="0" smtClean="0"/>
              <a:t>Muhasebe kavramını açıklayınız.</a:t>
            </a:r>
          </a:p>
          <a:p>
            <a:r>
              <a:rPr lang="tr-TR" dirty="0" smtClean="0"/>
              <a:t>Muhasebenin süreci nedir? Bu sürecin sağlıklı işlemesi bir işletme açısından neden önemlidir?</a:t>
            </a:r>
          </a:p>
          <a:p>
            <a:r>
              <a:rPr lang="tr-TR" dirty="0" smtClean="0"/>
              <a:t>Bilanço nedir? Bilanço eşitliği kavramını açıklayınız.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30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0733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32146"/>
            <a:ext cx="7772400" cy="8382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Finansmanın işlevleri</a:t>
            </a:r>
            <a:endParaRPr lang="en-US" altLang="tr-TR" smtClean="0">
              <a:solidFill>
                <a:srgbClr val="FF0000"/>
              </a:solidFill>
            </a:endParaRPr>
          </a:p>
        </p:txBody>
      </p:sp>
      <p:sp>
        <p:nvSpPr>
          <p:cNvPr id="10547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066800"/>
            <a:ext cx="7772400" cy="5029200"/>
          </a:xfrm>
        </p:spPr>
        <p:txBody>
          <a:bodyPr>
            <a:normAutofit fontScale="92500"/>
          </a:bodyPr>
          <a:lstStyle/>
          <a:p>
            <a:pPr marL="609600" indent="-609600">
              <a:buFontTx/>
              <a:buAutoNum type="arabicPeriod"/>
            </a:pPr>
            <a:r>
              <a:rPr lang="tr-TR" altLang="tr-TR" sz="2800" dirty="0"/>
              <a:t>Finansal analiz</a:t>
            </a:r>
          </a:p>
          <a:p>
            <a:pPr marL="609600" indent="-609600">
              <a:buFontTx/>
              <a:buAutoNum type="arabicPeriod"/>
            </a:pPr>
            <a:r>
              <a:rPr lang="tr-TR" altLang="tr-TR" sz="2800" dirty="0"/>
              <a:t>Gerekli fonların kaynaklarının belirlenmesi</a:t>
            </a:r>
          </a:p>
          <a:p>
            <a:pPr marL="609600" indent="-609600">
              <a:buFontTx/>
              <a:buAutoNum type="arabicPeriod"/>
            </a:pPr>
            <a:r>
              <a:rPr lang="tr-TR" altLang="tr-TR" sz="2800" dirty="0"/>
              <a:t>Fonları uygun koşullarda ele geçirmek</a:t>
            </a:r>
          </a:p>
          <a:p>
            <a:pPr marL="609600" indent="-609600">
              <a:buFontTx/>
              <a:buAutoNum type="arabicPeriod"/>
            </a:pPr>
            <a:r>
              <a:rPr lang="tr-TR" altLang="tr-TR" sz="2800" dirty="0"/>
              <a:t>Ele geçirilen fonların etkin kullanımı</a:t>
            </a:r>
          </a:p>
          <a:p>
            <a:pPr marL="609600" indent="-609600">
              <a:buFontTx/>
              <a:buAutoNum type="arabicPeriod"/>
            </a:pPr>
            <a:r>
              <a:rPr lang="tr-TR" altLang="tr-TR" sz="2800" dirty="0"/>
              <a:t>Finansal planlama ve denetim (Muhasebe kayıtlarının izlenmesi)</a:t>
            </a:r>
          </a:p>
          <a:p>
            <a:pPr marL="609600" indent="-609600">
              <a:buFontTx/>
              <a:buAutoNum type="arabicPeriod"/>
            </a:pPr>
            <a:r>
              <a:rPr lang="tr-TR" altLang="tr-TR" sz="2800" dirty="0"/>
              <a:t>Finansal raporların düzenlenmesi</a:t>
            </a:r>
          </a:p>
          <a:p>
            <a:pPr marL="609600" indent="-609600">
              <a:buFontTx/>
              <a:buAutoNum type="arabicPeriod"/>
            </a:pPr>
            <a:r>
              <a:rPr lang="tr-TR" altLang="tr-TR" sz="2800" dirty="0"/>
              <a:t>Kar dağıtımı</a:t>
            </a:r>
          </a:p>
          <a:p>
            <a:pPr marL="609600" indent="-609600">
              <a:buFontTx/>
              <a:buAutoNum type="arabicPeriod"/>
            </a:pPr>
            <a:r>
              <a:rPr lang="tr-TR" altLang="tr-TR" sz="2800" dirty="0"/>
              <a:t>Gelecek dönem finansal olayların hazırlanması / öngörülmesi</a:t>
            </a:r>
          </a:p>
          <a:p>
            <a:pPr marL="609600" indent="-609600">
              <a:buNone/>
            </a:pPr>
            <a:endParaRPr lang="en-US" altLang="tr-TR" sz="2800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8761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4450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2514600" y="685800"/>
                <a:ext cx="7772400" cy="1143000"/>
              </a:xfrm>
            </p:spPr>
            <p:txBody>
              <a:bodyPr/>
              <a:lstStyle/>
              <a:p>
                <a:pPr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altLang="tr-TR" sz="6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𝐹𝑂𝑁</m:t>
                      </m:r>
                      <m:r>
                        <a:rPr lang="tr-TR" altLang="tr-TR" sz="6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tr-TR" altLang="tr-TR" sz="6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𝑃𝐴𝑅𝐴</m:t>
                      </m:r>
                    </m:oMath>
                  </m:oMathPara>
                </a14:m>
                <a:endParaRPr lang="en-US" altLang="tr-TR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4450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514600" y="685800"/>
                <a:ext cx="7772400" cy="114300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2006143" y="1965278"/>
            <a:ext cx="8789313" cy="3069644"/>
          </a:xfrm>
        </p:spPr>
        <p:txBody>
          <a:bodyPr>
            <a:noAutofit/>
          </a:bodyPr>
          <a:lstStyle/>
          <a:p>
            <a:pPr eaLnBrk="1" hangingPunct="1">
              <a:buFontTx/>
              <a:buNone/>
            </a:pPr>
            <a:r>
              <a:rPr lang="tr-TR" altLang="tr-TR" sz="3600" dirty="0" smtClean="0">
                <a:solidFill>
                  <a:srgbClr val="FF0000"/>
                </a:solidFill>
              </a:rPr>
              <a:t>Fon :</a:t>
            </a:r>
            <a:r>
              <a:rPr lang="tr-TR" altLang="tr-TR" sz="3600" dirty="0" smtClean="0"/>
              <a:t> Nakit, vadesiz mevduat, nakde çevrilebilir değerler</a:t>
            </a:r>
          </a:p>
          <a:p>
            <a:pPr eaLnBrk="1" hangingPunct="1">
              <a:buFontTx/>
              <a:buNone/>
            </a:pPr>
            <a:endParaRPr lang="tr-TR" altLang="tr-TR" sz="3600" dirty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tr-TR" altLang="tr-TR" sz="3600" dirty="0" smtClean="0">
                <a:solidFill>
                  <a:srgbClr val="FF0000"/>
                </a:solidFill>
              </a:rPr>
              <a:t>Para : </a:t>
            </a:r>
            <a:r>
              <a:rPr lang="tr-TR" altLang="tr-TR" sz="3600" dirty="0" smtClean="0"/>
              <a:t>Nakit ve bankadaki vadesiz mevduat</a:t>
            </a:r>
          </a:p>
          <a:p>
            <a:pPr eaLnBrk="1" hangingPunct="1">
              <a:buFontTx/>
              <a:buNone/>
            </a:pPr>
            <a:r>
              <a:rPr lang="tr-TR" altLang="tr-TR" sz="3600" dirty="0" smtClean="0"/>
              <a:t>                       </a:t>
            </a:r>
            <a:endParaRPr lang="en-US" altLang="tr-TR" sz="3600" dirty="0" smtClean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18423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8125" y="787784"/>
            <a:ext cx="9132913" cy="5759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80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9641" y="1152909"/>
            <a:ext cx="8500203" cy="496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9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9507" y="538759"/>
            <a:ext cx="8432197" cy="5288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2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4F682B-F103-49E1-9928-7D304D36F0DA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88" y="337408"/>
            <a:ext cx="8717587" cy="576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90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308</Words>
  <Application>Microsoft Office PowerPoint</Application>
  <PresentationFormat>Geniş ekran</PresentationFormat>
  <Paragraphs>80</Paragraphs>
  <Slides>30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30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Century Gothic</vt:lpstr>
      <vt:lpstr>Times New Roman</vt:lpstr>
      <vt:lpstr>Wingdings 3</vt:lpstr>
      <vt:lpstr>Office Teması</vt:lpstr>
      <vt:lpstr>Duman</vt:lpstr>
      <vt:lpstr>        FİNANSMAN ve MUHASEBE</vt:lpstr>
      <vt:lpstr> FİNANSMAN KAVRAMI</vt:lpstr>
      <vt:lpstr> FİNANSMAN</vt:lpstr>
      <vt:lpstr>Finansmanın işlevleri</vt:lpstr>
      <vt:lpstr>FON≠PARA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Fon Kaynakları</vt:lpstr>
      <vt:lpstr>Çağdaş Finansman Kaynakları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Muhasebe Bilgisinin Kullanıcıları</vt:lpstr>
      <vt:lpstr>PowerPoint Sunusu</vt:lpstr>
      <vt:lpstr>PowerPoint Sunusu</vt:lpstr>
      <vt:lpstr>PowerPoint Sunusu</vt:lpstr>
      <vt:lpstr>PowerPoint Sunusu</vt:lpstr>
      <vt:lpstr>PowerPoint Sunusu</vt:lpstr>
      <vt:lpstr>ÖRNEK ÇALIŞMA SORULARI</vt:lpstr>
    </vt:vector>
  </TitlesOfParts>
  <Company>Trakya Üniversitesi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FİNANS</dc:title>
  <dc:creator>EMRE ATILGAN</dc:creator>
  <cp:lastModifiedBy>casper1</cp:lastModifiedBy>
  <cp:revision>14</cp:revision>
  <dcterms:created xsi:type="dcterms:W3CDTF">2014-11-25T07:06:11Z</dcterms:created>
  <dcterms:modified xsi:type="dcterms:W3CDTF">2016-12-05T10:12:10Z</dcterms:modified>
</cp:coreProperties>
</file>