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80" r:id="rId22"/>
    <p:sldId id="295" r:id="rId23"/>
    <p:sldId id="29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01" r:id="rId32"/>
    <p:sldId id="298" r:id="rId33"/>
    <p:sldId id="288" r:id="rId34"/>
    <p:sldId id="289" r:id="rId35"/>
    <p:sldId id="290" r:id="rId36"/>
    <p:sldId id="303" r:id="rId37"/>
    <p:sldId id="291" r:id="rId38"/>
    <p:sldId id="304" r:id="rId39"/>
    <p:sldId id="305" r:id="rId40"/>
    <p:sldId id="292" r:id="rId41"/>
    <p:sldId id="302" r:id="rId42"/>
    <p:sldId id="293" r:id="rId43"/>
    <p:sldId id="306" r:id="rId44"/>
    <p:sldId id="294" r:id="rId45"/>
    <p:sldId id="310" r:id="rId46"/>
    <p:sldId id="307" r:id="rId47"/>
    <p:sldId id="309" r:id="rId48"/>
    <p:sldId id="312" r:id="rId49"/>
    <p:sldId id="322" r:id="rId50"/>
    <p:sldId id="258" r:id="rId51"/>
    <p:sldId id="257" r:id="rId52"/>
    <p:sldId id="313" r:id="rId53"/>
    <p:sldId id="314" r:id="rId54"/>
    <p:sldId id="259" r:id="rId55"/>
    <p:sldId id="315" r:id="rId56"/>
    <p:sldId id="318" r:id="rId57"/>
    <p:sldId id="319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DA32B9-2F03-458D-A9D7-9B86BD73686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234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020438-A84E-484C-89F7-2B652381A77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3679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r/url?sa=i&amp;rct=j&amp;q=&amp;esrc=s&amp;source=images&amp;cd=&amp;cad=rja&amp;docid=VH8kpGIBwi7R9M&amp;tbnid=7eJtL5SnI0c2LM:&amp;ved=0CAUQjRw&amp;url=http://www.nettedavi.com/SayfaDetay/Endokrin-Sistem-Ic-Salgi-Bezleri/185/&amp;ei=uCG3UourMcam0QWrrIHIDg&amp;bvm=bv.58187178,d.bGQ&amp;psig=AFQjCNG3z19uR5B6UjVQcl74UJ1BBXA_3g&amp;ust=1387819756209226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r/url?sa=i&amp;rct=j&amp;q=&amp;esrc=s&amp;source=images&amp;cd=&amp;cad=rja&amp;docid=I5C4BPQOzeujcM&amp;tbnid=3DYxosOxw4HspM:&amp;ved=0CAUQjRw&amp;url=http://www.savaskocak.org/adrenal.php?content=1&amp;ei=oSS3UvChGu-T0QWpuoDwDw&amp;bvm=bv.58187178,d.bGQ&amp;psig=AFQjCNGgFJTsozTZtxtaal6bA6BVESVGxQ&amp;ust=138782056379649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Endokrin Sistem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Hastalıklar Bilgisi - Ders 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6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86106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Hipotalamus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aşağıdaki hormonları salgılayarak hipofizin salgı yapmasını uyarır;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Lüteinizan</a:t>
            </a:r>
            <a:r>
              <a:rPr lang="tr-TR" altLang="tr-TR" sz="2400" dirty="0">
                <a:solidFill>
                  <a:srgbClr val="FF0000"/>
                </a:solidFill>
              </a:rPr>
              <a:t> hormon-RH (LH-RH)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Folikül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stimülan</a:t>
            </a:r>
            <a:r>
              <a:rPr lang="tr-TR" altLang="tr-TR" sz="2400" dirty="0">
                <a:solidFill>
                  <a:srgbClr val="FF0000"/>
                </a:solidFill>
              </a:rPr>
              <a:t> hormon-RH (FSH-RH)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Melanotropin</a:t>
            </a:r>
            <a:r>
              <a:rPr lang="tr-TR" altLang="tr-TR" sz="2400" dirty="0">
                <a:solidFill>
                  <a:srgbClr val="FF0000"/>
                </a:solidFill>
              </a:rPr>
              <a:t>-RH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Kortikotropin</a:t>
            </a:r>
            <a:r>
              <a:rPr lang="tr-TR" altLang="tr-TR" sz="2400" dirty="0">
                <a:solidFill>
                  <a:srgbClr val="FF0000"/>
                </a:solidFill>
              </a:rPr>
              <a:t>-RH (CRH)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Tirotrop</a:t>
            </a:r>
            <a:r>
              <a:rPr lang="tr-TR" altLang="tr-TR" sz="2400" dirty="0">
                <a:solidFill>
                  <a:srgbClr val="FF0000"/>
                </a:solidFill>
              </a:rPr>
              <a:t> hormon-RH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Prolaktin</a:t>
            </a:r>
            <a:r>
              <a:rPr lang="tr-TR" altLang="tr-TR" sz="2400" dirty="0">
                <a:solidFill>
                  <a:srgbClr val="FF0000"/>
                </a:solidFill>
              </a:rPr>
              <a:t>-IH (PRL-IH)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Somatotrop</a:t>
            </a:r>
            <a:r>
              <a:rPr lang="tr-TR" altLang="tr-TR" sz="2400" dirty="0">
                <a:solidFill>
                  <a:srgbClr val="FF0000"/>
                </a:solidFill>
              </a:rPr>
              <a:t> hormon-RH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Somatotrop</a:t>
            </a:r>
            <a:r>
              <a:rPr lang="tr-TR" altLang="tr-TR" sz="2400" dirty="0">
                <a:solidFill>
                  <a:srgbClr val="FF0000"/>
                </a:solidFill>
              </a:rPr>
              <a:t> hormon-IH</a:t>
            </a:r>
            <a:endParaRPr lang="en-US" altLang="tr-TR" sz="2400" dirty="0">
              <a:solidFill>
                <a:srgbClr val="FF00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Hipotalamus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444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Beyin tabanında </a:t>
            </a:r>
            <a:r>
              <a:rPr lang="tr-TR" altLang="tr-TR" smtClean="0">
                <a:solidFill>
                  <a:srgbClr val="FF0000"/>
                </a:solidFill>
              </a:rPr>
              <a:t>sella tursica</a:t>
            </a:r>
            <a:r>
              <a:rPr lang="tr-TR" altLang="tr-TR" smtClean="0"/>
              <a:t> adı verilen kemik yapının içinde yer alır.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İnfindubulum</a:t>
            </a:r>
            <a:r>
              <a:rPr lang="tr-TR" altLang="tr-TR" smtClean="0"/>
              <a:t> denen bir kanal sistemi ile hipotalamusa bağlıdır.</a:t>
            </a:r>
          </a:p>
          <a:p>
            <a:r>
              <a:rPr lang="tr-TR" altLang="tr-TR" smtClean="0"/>
              <a:t>İki bölümü vardır;</a:t>
            </a:r>
          </a:p>
          <a:p>
            <a:pPr lvl="1"/>
            <a:r>
              <a:rPr lang="tr-TR" altLang="tr-TR" smtClean="0"/>
              <a:t> </a:t>
            </a:r>
            <a:r>
              <a:rPr lang="tr-TR" altLang="tr-TR" smtClean="0">
                <a:solidFill>
                  <a:srgbClr val="FF0000"/>
                </a:solidFill>
              </a:rPr>
              <a:t>Adenohipofiz (ön lob)</a:t>
            </a:r>
          </a:p>
          <a:p>
            <a:pPr lvl="1"/>
            <a:r>
              <a:rPr lang="tr-TR" altLang="tr-TR" smtClean="0">
                <a:solidFill>
                  <a:srgbClr val="FF0000"/>
                </a:solidFill>
              </a:rPr>
              <a:t> Nörohipofiz (arka lob)</a:t>
            </a:r>
            <a:endParaRPr lang="en-US" altLang="tr-TR" smtClean="0">
              <a:solidFill>
                <a:srgbClr val="FF0000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Hipofiz</a:t>
            </a:r>
            <a:endParaRPr lang="en-US" altLang="tr-TR" smtClean="0">
              <a:ln>
                <a:noFill/>
              </a:ln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721225" y="3860800"/>
            <a:ext cx="4422775" cy="2997200"/>
            <a:chOff x="2055" y="1546"/>
            <a:chExt cx="3654" cy="2597"/>
          </a:xfrm>
        </p:grpSpPr>
        <p:graphicFrame>
          <p:nvGraphicFramePr>
            <p:cNvPr id="3072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313" y="1980"/>
            <a:ext cx="2207" cy="2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Microsoft ClipArt Gallery" r:id="rId3" imgW="7839140" imgH="7286625" progId="MS_ClipArt_Gallery">
                    <p:embed/>
                  </p:oleObj>
                </mc:Choice>
                <mc:Fallback>
                  <p:oleObj name="Microsoft ClipArt Gallery" r:id="rId3" imgW="7839140" imgH="7286625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3275" t="34273" r="33049" b="52356"/>
                        <a:stretch>
                          <a:fillRect/>
                        </a:stretch>
                      </p:blipFill>
                      <p:spPr bwMode="auto">
                        <a:xfrm>
                          <a:off x="3313" y="1980"/>
                          <a:ext cx="2207" cy="2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055" y="3562"/>
              <a:ext cx="114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AU" altLang="tr-TR" sz="2000" b="1">
                  <a:solidFill>
                    <a:schemeClr val="hlink"/>
                  </a:solidFill>
                </a:rPr>
                <a:t>Ön Hipofiz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4408" y="3802"/>
              <a:ext cx="1285" cy="34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AU" altLang="tr-TR" sz="2000" b="1">
                  <a:solidFill>
                    <a:schemeClr val="hlink"/>
                  </a:solidFill>
                </a:rPr>
                <a:t>Arka hipofiz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4408" y="1546"/>
              <a:ext cx="130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AU" altLang="tr-TR" sz="2000" b="1">
                  <a:solidFill>
                    <a:schemeClr val="hlink"/>
                  </a:solidFill>
                </a:rPr>
                <a:t>Hipotalamus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5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 err="1" smtClean="0">
                <a:solidFill>
                  <a:srgbClr val="0070C0"/>
                </a:solidFill>
              </a:rPr>
              <a:t>Gonadotropik</a:t>
            </a:r>
            <a:r>
              <a:rPr lang="tr-TR" altLang="tr-TR" dirty="0" smtClean="0">
                <a:solidFill>
                  <a:srgbClr val="0070C0"/>
                </a:solidFill>
              </a:rPr>
              <a:t> hormonlar;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 </a:t>
            </a:r>
            <a:r>
              <a:rPr lang="tr-TR" altLang="tr-TR" dirty="0" err="1" smtClean="0">
                <a:solidFill>
                  <a:srgbClr val="FF0000"/>
                </a:solidFill>
              </a:rPr>
              <a:t>Folikül</a:t>
            </a:r>
            <a:r>
              <a:rPr lang="tr-TR" altLang="tr-TR" dirty="0" smtClean="0">
                <a:solidFill>
                  <a:srgbClr val="FF0000"/>
                </a:solidFill>
              </a:rPr>
              <a:t> </a:t>
            </a:r>
            <a:r>
              <a:rPr lang="tr-TR" altLang="tr-TR" dirty="0" err="1" smtClean="0">
                <a:solidFill>
                  <a:srgbClr val="FF0000"/>
                </a:solidFill>
              </a:rPr>
              <a:t>stimüle</a:t>
            </a:r>
            <a:r>
              <a:rPr lang="tr-TR" altLang="tr-TR" dirty="0" smtClean="0">
                <a:solidFill>
                  <a:srgbClr val="FF0000"/>
                </a:solidFill>
              </a:rPr>
              <a:t> edici hormon (FSH);</a:t>
            </a:r>
          </a:p>
          <a:p>
            <a:pPr lvl="2">
              <a:lnSpc>
                <a:spcPct val="90000"/>
              </a:lnSpc>
            </a:pPr>
            <a:r>
              <a:rPr lang="tr-TR" altLang="tr-TR" dirty="0" smtClean="0"/>
              <a:t>Kadınlarda </a:t>
            </a:r>
            <a:r>
              <a:rPr lang="tr-TR" altLang="tr-TR" dirty="0" err="1" smtClean="0"/>
              <a:t>foliküllerin</a:t>
            </a:r>
            <a:r>
              <a:rPr lang="tr-TR" altLang="tr-TR" dirty="0" smtClean="0"/>
              <a:t> gelişmesi, </a:t>
            </a:r>
            <a:r>
              <a:rPr lang="tr-TR" altLang="tr-TR" dirty="0" err="1" smtClean="0"/>
              <a:t>overlerden</a:t>
            </a:r>
            <a:r>
              <a:rPr lang="tr-TR" altLang="tr-TR" dirty="0" smtClean="0"/>
              <a:t> östrojen salgılanması</a:t>
            </a:r>
          </a:p>
          <a:p>
            <a:pPr lvl="2">
              <a:lnSpc>
                <a:spcPct val="90000"/>
              </a:lnSpc>
            </a:pPr>
            <a:r>
              <a:rPr lang="tr-TR" altLang="tr-TR" dirty="0" smtClean="0"/>
              <a:t>Erkeklerde testislerde sperm üretimini </a:t>
            </a:r>
            <a:r>
              <a:rPr lang="tr-TR" altLang="tr-TR" dirty="0" err="1" smtClean="0"/>
              <a:t>stimüle</a:t>
            </a:r>
            <a:r>
              <a:rPr lang="tr-TR" altLang="tr-TR" dirty="0" smtClean="0"/>
              <a:t> eder.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 </a:t>
            </a:r>
            <a:r>
              <a:rPr lang="tr-TR" altLang="tr-TR" dirty="0" err="1" smtClean="0">
                <a:solidFill>
                  <a:srgbClr val="FF0000"/>
                </a:solidFill>
              </a:rPr>
              <a:t>Lüteinizan</a:t>
            </a:r>
            <a:r>
              <a:rPr lang="tr-TR" altLang="tr-TR" dirty="0" smtClean="0">
                <a:solidFill>
                  <a:srgbClr val="FF0000"/>
                </a:solidFill>
              </a:rPr>
              <a:t> hormon (LH);</a:t>
            </a:r>
          </a:p>
          <a:p>
            <a:pPr lvl="2">
              <a:lnSpc>
                <a:spcPct val="90000"/>
              </a:lnSpc>
            </a:pPr>
            <a:r>
              <a:rPr lang="tr-TR" altLang="tr-TR" dirty="0" err="1" smtClean="0"/>
              <a:t>Ovulasyonu</a:t>
            </a:r>
            <a:r>
              <a:rPr lang="tr-TR" altLang="tr-TR" dirty="0" smtClean="0"/>
              <a:t> uyarır</a:t>
            </a:r>
          </a:p>
          <a:p>
            <a:pPr lvl="2">
              <a:lnSpc>
                <a:spcPct val="90000"/>
              </a:lnSpc>
            </a:pPr>
            <a:r>
              <a:rPr lang="tr-TR" altLang="tr-TR" dirty="0" err="1" smtClean="0"/>
              <a:t>Corpus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luteum</a:t>
            </a:r>
            <a:r>
              <a:rPr lang="tr-TR" altLang="tr-TR" dirty="0" smtClean="0"/>
              <a:t> oluşumunda görev yapar</a:t>
            </a:r>
          </a:p>
          <a:p>
            <a:pPr lvl="1">
              <a:lnSpc>
                <a:spcPct val="90000"/>
              </a:lnSpc>
            </a:pPr>
            <a:r>
              <a:rPr lang="tr-TR" altLang="tr-TR" dirty="0" smtClean="0"/>
              <a:t> </a:t>
            </a:r>
            <a:r>
              <a:rPr lang="tr-TR" altLang="tr-TR" dirty="0" err="1" smtClean="0">
                <a:solidFill>
                  <a:srgbClr val="FF0000"/>
                </a:solidFill>
              </a:rPr>
              <a:t>Prolaktin</a:t>
            </a:r>
            <a:r>
              <a:rPr lang="tr-TR" altLang="tr-TR" dirty="0" smtClean="0">
                <a:solidFill>
                  <a:srgbClr val="FF0000"/>
                </a:solidFill>
              </a:rPr>
              <a:t> (PRL);</a:t>
            </a:r>
          </a:p>
          <a:p>
            <a:pPr lvl="2">
              <a:lnSpc>
                <a:spcPct val="90000"/>
              </a:lnSpc>
            </a:pPr>
            <a:r>
              <a:rPr lang="tr-TR" altLang="tr-TR" dirty="0" smtClean="0"/>
              <a:t>Meme bezlerinin gelişmesini ve süt salgılanmasını uyarır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Adenohipofiz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98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err="1">
                <a:solidFill>
                  <a:srgbClr val="0070C0"/>
                </a:solidFill>
              </a:rPr>
              <a:t>Metabolik</a:t>
            </a:r>
            <a:r>
              <a:rPr lang="tr-TR" altLang="tr-TR" sz="2800" dirty="0">
                <a:solidFill>
                  <a:srgbClr val="0070C0"/>
                </a:solidFill>
              </a:rPr>
              <a:t> hormonlar;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Growth</a:t>
            </a:r>
            <a:r>
              <a:rPr lang="tr-TR" altLang="tr-TR" sz="2400" dirty="0">
                <a:solidFill>
                  <a:srgbClr val="FF0000"/>
                </a:solidFill>
              </a:rPr>
              <a:t> hormon (büyüme hormonu = GH);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Somatotrop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hücrelerden salgılanır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Metabolizmayı </a:t>
            </a: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stimüle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eder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Protein sentezini </a:t>
            </a:r>
            <a:r>
              <a:rPr lang="tr-TR" altLang="tr-T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uyarır</a:t>
            </a:r>
          </a:p>
          <a:p>
            <a:pPr lvl="2">
              <a:lnSpc>
                <a:spcPct val="90000"/>
              </a:lnSpc>
              <a:buFont typeface="Arial"/>
              <a:buChar char="•"/>
              <a:defRPr/>
            </a:pPr>
            <a:r>
              <a:rPr lang="sv-SE" sz="2000" dirty="0"/>
              <a:t>Kas ve kemiklerin belirli bir ya</a:t>
            </a:r>
            <a:r>
              <a:rPr lang="tr-TR" sz="2000" dirty="0"/>
              <a:t>ş</a:t>
            </a:r>
            <a:r>
              <a:rPr lang="sv-SE" sz="2000" dirty="0"/>
              <a:t>a kadar</a:t>
            </a:r>
            <a:r>
              <a:rPr lang="tr-TR" sz="2000" dirty="0"/>
              <a:t> büyümelerini sağlar</a:t>
            </a:r>
            <a:r>
              <a:rPr lang="tr-TR" sz="2000" dirty="0" smtClean="0"/>
              <a:t>.</a:t>
            </a:r>
            <a:endParaRPr lang="tr-TR" altLang="tr-T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Adrenokortikotrop</a:t>
            </a:r>
            <a:r>
              <a:rPr lang="tr-TR" altLang="tr-TR" sz="2400" dirty="0">
                <a:solidFill>
                  <a:srgbClr val="FF0000"/>
                </a:solidFill>
              </a:rPr>
              <a:t> hormon (ACTH);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Kortikotrop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hücrelerden salgılanır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Adrenal korteksten </a:t>
            </a: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glukokortikoidlerin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salgılanmasını sağlar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Melanosit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stimüle</a:t>
            </a:r>
            <a:r>
              <a:rPr lang="tr-TR" altLang="tr-TR" sz="2400" dirty="0">
                <a:solidFill>
                  <a:srgbClr val="FF0000"/>
                </a:solidFill>
              </a:rPr>
              <a:t> eden hormon (MSH);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Kortikotrop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hücrelerden salgılanır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Deri </a:t>
            </a: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pigmentasyonundan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sorumludur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Tiroid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 err="1">
                <a:solidFill>
                  <a:srgbClr val="FF0000"/>
                </a:solidFill>
              </a:rPr>
              <a:t>stimüle</a:t>
            </a:r>
            <a:r>
              <a:rPr lang="tr-TR" altLang="tr-TR" sz="2400" dirty="0">
                <a:solidFill>
                  <a:srgbClr val="FF0000"/>
                </a:solidFill>
              </a:rPr>
              <a:t> edici hormon (TSH);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Tirotrop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hücrelerden salgılanır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Tiroid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bezi salgılarını düzenler</a:t>
            </a:r>
            <a:endParaRPr lang="en-US" alt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Adenohipofiz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303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4196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rgbClr val="FF0000"/>
                </a:solidFill>
              </a:rPr>
              <a:t>Oksitosin;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Hamileliğin sonunda uterus kaslarının kasılmasını artırarak bebeğin doğmasına yardım eder.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Plesentanın çıkışını hızlandırır.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Doğum sonrasında uterusun eski boyutlarına dönmesine yardımcı olur.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rgbClr val="FF0000"/>
                </a:solidFill>
              </a:rPr>
              <a:t>Antidiüretik hormon (AFH);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 İdrarla atılan su miktarını kontrol eder, böylece vücudun su dengesini ayarlar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İdrar çıkışını azaltır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Ayrıca arteriollerin kasılmasını artırarak kan basıncını artırır</a:t>
            </a:r>
            <a:endParaRPr lang="en-US" alt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Nörohipofiz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28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Larinksin hemen altında, tarkeanın her iki yanında yer alan iki loblu bir salgı bezidir.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Tiroid foliküllerinden oluşur.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Oluşturduğu salgıları depolama kabileyitine sahiptir.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Üç farklı hormon salgılar;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>
                <a:solidFill>
                  <a:srgbClr val="FF0000"/>
                </a:solidFill>
              </a:rPr>
              <a:t>Tiroksin (T</a:t>
            </a:r>
            <a:r>
              <a:rPr lang="tr-TR" altLang="tr-TR" sz="2400" baseline="-25000">
                <a:solidFill>
                  <a:srgbClr val="FF0000"/>
                </a:solidFill>
              </a:rPr>
              <a:t>4</a:t>
            </a:r>
            <a:r>
              <a:rPr lang="tr-TR" altLang="tr-TR" sz="2400">
                <a:solidFill>
                  <a:srgbClr val="FF0000"/>
                </a:solidFill>
              </a:rPr>
              <a:t>)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rgbClr val="FF0000"/>
                </a:solidFill>
              </a:rPr>
              <a:t> Triiyodotironin (T</a:t>
            </a:r>
            <a:r>
              <a:rPr lang="tr-TR" altLang="tr-TR" sz="2400" baseline="-25000">
                <a:solidFill>
                  <a:srgbClr val="FF0000"/>
                </a:solidFill>
              </a:rPr>
              <a:t>3</a:t>
            </a:r>
            <a:r>
              <a:rPr lang="tr-TR" altLang="tr-TR" sz="2400">
                <a:solidFill>
                  <a:srgbClr val="FF0000"/>
                </a:solidFill>
              </a:rPr>
              <a:t>)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rgbClr val="FF0000"/>
                </a:solidFill>
              </a:rPr>
              <a:t> Kalsitonin</a:t>
            </a:r>
            <a:endParaRPr lang="en-US" altLang="tr-TR" sz="2400">
              <a:solidFill>
                <a:srgbClr val="FF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Tiroid Bezi</a:t>
            </a:r>
            <a:endParaRPr lang="en-US" altLang="tr-TR" smtClean="0">
              <a:ln>
                <a:noFill/>
              </a:ln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3933825"/>
            <a:ext cx="197485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tr-TR" altLang="tr-TR" smtClean="0"/>
              <a:t>Tiroid hormonlarını sentezi için iyot gereklidir.</a:t>
            </a:r>
            <a:endParaRPr lang="en-US" altLang="tr-TR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Tiroid Bezi</a:t>
            </a:r>
            <a:endParaRPr lang="en-US" altLang="tr-TR" smtClean="0">
              <a:ln>
                <a:noFill/>
              </a:ln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33400" y="3200400"/>
          <a:ext cx="39624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4238095" imgH="3134162" progId="MSPhotoEd.3">
                  <p:embed/>
                </p:oleObj>
              </mc:Choice>
              <mc:Fallback>
                <p:oleObj r:id="rId3" imgW="4238095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39624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5257800" y="3276600"/>
          <a:ext cx="22002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5" imgW="1295238" imgH="1704762" progId="Paint.Picture">
                  <p:embed/>
                </p:oleObj>
              </mc:Choice>
              <mc:Fallback>
                <p:oleObj name="Bitmap Image" r:id="rId5" imgW="1295238" imgH="1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22002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2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Tiroid Bezi</a:t>
            </a:r>
            <a:endParaRPr lang="en-US" altLang="tr-TR" smtClean="0">
              <a:ln>
                <a:noFill/>
              </a:ln>
            </a:endParaRPr>
          </a:p>
        </p:txBody>
      </p:sp>
      <p:graphicFrame>
        <p:nvGraphicFramePr>
          <p:cNvPr id="218148" name="Group 36"/>
          <p:cNvGraphicFramePr>
            <a:graphicFrameLocks noGrp="1"/>
          </p:cNvGraphicFramePr>
          <p:nvPr>
            <p:ph type="tbl" idx="1"/>
          </p:nvPr>
        </p:nvGraphicFramePr>
        <p:xfrm>
          <a:off x="381000" y="1752600"/>
          <a:ext cx="7772400" cy="44196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419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kumimoji="0" lang="tr-TR" altLang="tr-T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ve T</a:t>
                      </a:r>
                      <a:r>
                        <a:rPr kumimoji="0" lang="tr-TR" altLang="tr-T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Büyüme ve gelişme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Refleksler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Oksijen kullanımı ve bazal metabolizma hızı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Hücresel metabolizma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Vücudun enerji kullanımı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Isı oluşumu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Alınan gıdaların kullanımı</a:t>
                      </a:r>
                      <a:endParaRPr kumimoji="0" lang="en-US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Kalsitonin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Kandaki kalsiyum ve fosfat seviyesini azaltır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Kalsitonin salgısı hipofiz kontrolünde değildir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tr-TR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</a:rPr>
                        <a:t> Salgısı kan kalsiyum seviyesine bağlıdır</a:t>
                      </a:r>
                      <a:endParaRPr kumimoji="0" lang="en-US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89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tr-TR" altLang="tr-TR" smtClean="0">
                <a:ln>
                  <a:noFill/>
                </a:ln>
                <a:solidFill>
                  <a:schemeClr val="hlink"/>
                </a:solidFill>
              </a:rPr>
              <a:t>PARATİROİD HORMONLARI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/>
          <a:stretch>
            <a:fillRect/>
          </a:stretch>
        </p:blipFill>
        <p:spPr bwMode="auto">
          <a:xfrm>
            <a:off x="609600" y="1258888"/>
            <a:ext cx="8153400" cy="55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7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ENDOKRİN SİSTEM ANATOMİSİ</a:t>
            </a:r>
            <a:endParaRPr lang="tr-TR" sz="36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64360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 smtClean="0"/>
              <a:t>İÇ SALGI BEZLERİ </a:t>
            </a:r>
          </a:p>
          <a:p>
            <a:pPr algn="ctr">
              <a:buNone/>
            </a:pPr>
            <a:r>
              <a:rPr lang="tr-TR" b="1" dirty="0" smtClean="0"/>
              <a:t>(GLANDULA ENDOCRINAE)</a:t>
            </a:r>
          </a:p>
          <a:p>
            <a:pPr algn="just"/>
            <a:r>
              <a:rPr lang="tr-TR" sz="2900" dirty="0" smtClean="0"/>
              <a:t>Metabolizma, büyüme, üreme, gelişme, hücrenin besinleri kullanması ve strese yanıt gibi birçok fizyolojik olayda rol oynayan bezlere endokrin bezler denir. </a:t>
            </a:r>
          </a:p>
          <a:p>
            <a:pPr algn="just"/>
            <a:endParaRPr lang="tr-TR" sz="2900" dirty="0" smtClean="0"/>
          </a:p>
          <a:p>
            <a:pPr algn="just"/>
            <a:r>
              <a:rPr lang="tr-TR" sz="2900" dirty="0">
                <a:solidFill>
                  <a:prstClr val="black"/>
                </a:solidFill>
              </a:rPr>
              <a:t>Endokrin </a:t>
            </a:r>
            <a:r>
              <a:rPr lang="tr-TR" sz="2900" dirty="0" smtClean="0">
                <a:solidFill>
                  <a:prstClr val="black"/>
                </a:solidFill>
              </a:rPr>
              <a:t>bezler, işlevlerini </a:t>
            </a:r>
            <a:r>
              <a:rPr lang="tr-TR" sz="2900" b="1" dirty="0">
                <a:solidFill>
                  <a:prstClr val="black"/>
                </a:solidFill>
              </a:rPr>
              <a:t>‘hormon’ </a:t>
            </a:r>
            <a:r>
              <a:rPr lang="tr-TR" sz="2900" dirty="0">
                <a:solidFill>
                  <a:prstClr val="black"/>
                </a:solidFill>
              </a:rPr>
              <a:t>adı verilen kimyasal molekülleri salgılayarak </a:t>
            </a:r>
            <a:r>
              <a:rPr lang="tr-TR" sz="2900" dirty="0" smtClean="0">
                <a:solidFill>
                  <a:prstClr val="black"/>
                </a:solidFill>
              </a:rPr>
              <a:t>gerçekleştirirler.</a:t>
            </a:r>
          </a:p>
          <a:p>
            <a:pPr algn="just"/>
            <a:endParaRPr lang="tr-TR" sz="2900" dirty="0" smtClean="0"/>
          </a:p>
          <a:p>
            <a:pPr algn="just"/>
            <a:r>
              <a:rPr lang="tr-TR" sz="2900" dirty="0" smtClean="0"/>
              <a:t>Endokrin bezlerin salgı kanalları olmadığından, salgılarını doğrudan dolaşıma verirler.</a:t>
            </a:r>
            <a:endParaRPr lang="tr-TR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www.nettedavi.com/CkUpload/endokrin%20sistem/endokrin-sistem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04456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Tiroid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bezinin gerisinde </a:t>
            </a: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fibröz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kapsül içinde yer alırlar.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Dört adet </a:t>
            </a: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paratiroid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bezi vardır.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Paratiroid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bezler </a:t>
            </a:r>
            <a:r>
              <a:rPr lang="tr-TR" altLang="tr-TR" sz="2800" dirty="0" err="1">
                <a:solidFill>
                  <a:srgbClr val="FF0000"/>
                </a:solidFill>
              </a:rPr>
              <a:t>parathormon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salgılarlar.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Parathormon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 ve kemiklerdeki kalsiyum ve fosfat metabolizmasını </a:t>
            </a:r>
            <a:r>
              <a:rPr lang="tr-TR" alt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düzenler.</a:t>
            </a:r>
            <a:endParaRPr lang="tr-TR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Kemiklerden 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kalsiyumun serbestleşmesini ve kandaki kalsiyum miktarını </a:t>
            </a:r>
            <a:r>
              <a:rPr lang="tr-TR" alt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artırır.</a:t>
            </a:r>
            <a:endParaRPr lang="tr-TR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Böbreğin kalsiyumu ve magnezyumu geri emmesini, fosfat iyonlarını ise idrar ile atmasını </a:t>
            </a:r>
            <a:r>
              <a:rPr lang="tr-TR" alt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sağlar.</a:t>
            </a:r>
            <a:endParaRPr lang="tr-TR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 vitaminini aktive </a:t>
            </a:r>
            <a:r>
              <a:rPr lang="tr-TR" alt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eder.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sz="2400" b="1" dirty="0"/>
              <a:t>Kemikteki kalsiyumun, kana geçmesini </a:t>
            </a:r>
            <a:r>
              <a:rPr lang="tr-TR" sz="2400" b="1" dirty="0" smtClean="0"/>
              <a:t>sağlar. </a:t>
            </a:r>
            <a:r>
              <a:rPr lang="tr-TR" sz="2400" dirty="0" smtClean="0"/>
              <a:t>Ayrıca, </a:t>
            </a:r>
            <a:r>
              <a:rPr lang="tr-TR" sz="2400" dirty="0"/>
              <a:t>böbreklerden </a:t>
            </a:r>
            <a:r>
              <a:rPr lang="tr-TR" sz="2400" dirty="0" err="1"/>
              <a:t>Ca</a:t>
            </a:r>
            <a:r>
              <a:rPr lang="tr-TR" sz="2400" dirty="0"/>
              <a:t> emilimini </a:t>
            </a:r>
            <a:r>
              <a:rPr lang="tr-TR" sz="2400" dirty="0" smtClean="0"/>
              <a:t>arttırır.</a:t>
            </a:r>
            <a:endParaRPr lang="en-US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Paratiroid Bezler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06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610600" cy="2362200"/>
          </a:xfrm>
        </p:spPr>
        <p:txBody>
          <a:bodyPr/>
          <a:lstStyle/>
          <a:p>
            <a:r>
              <a:rPr lang="tr-TR" altLang="tr-TR" dirty="0" smtClean="0"/>
              <a:t>Her iki böbreğin üst kısmına yerleşmişlerdir.</a:t>
            </a:r>
          </a:p>
          <a:p>
            <a:r>
              <a:rPr lang="tr-TR" altLang="tr-TR" dirty="0" smtClean="0"/>
              <a:t>Adrenal bezlerin 2 bölümü vardır;</a:t>
            </a:r>
          </a:p>
          <a:p>
            <a:pPr lvl="1"/>
            <a:r>
              <a:rPr lang="tr-TR" altLang="tr-TR" dirty="0" smtClean="0">
                <a:solidFill>
                  <a:srgbClr val="FF0000"/>
                </a:solidFill>
              </a:rPr>
              <a:t> Adrenal </a:t>
            </a:r>
            <a:r>
              <a:rPr lang="tr-TR" altLang="tr-TR" dirty="0" err="1" smtClean="0">
                <a:solidFill>
                  <a:srgbClr val="FF0000"/>
                </a:solidFill>
              </a:rPr>
              <a:t>medulla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pPr lvl="1"/>
            <a:r>
              <a:rPr lang="tr-TR" altLang="tr-TR" dirty="0" smtClean="0">
                <a:solidFill>
                  <a:srgbClr val="FF0000"/>
                </a:solidFill>
              </a:rPr>
              <a:t> Adrenal Korteks</a:t>
            </a:r>
            <a:endParaRPr lang="en-US" altLang="tr-TR" dirty="0" smtClean="0">
              <a:solidFill>
                <a:srgbClr val="FF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n>
                  <a:noFill/>
                </a:ln>
              </a:rPr>
              <a:t>Adrenal (</a:t>
            </a:r>
            <a:r>
              <a:rPr lang="tr-TR" altLang="tr-TR" dirty="0" err="1" smtClean="0">
                <a:ln>
                  <a:noFill/>
                </a:ln>
              </a:rPr>
              <a:t>Sürrenal</a:t>
            </a:r>
            <a:r>
              <a:rPr lang="tr-TR" altLang="tr-TR" dirty="0" smtClean="0">
                <a:ln>
                  <a:noFill/>
                </a:ln>
              </a:rPr>
              <a:t>) Bezler</a:t>
            </a:r>
            <a:endParaRPr lang="en-US" altLang="tr-TR" dirty="0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830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Adrenal Bezler</a:t>
            </a:r>
            <a:endParaRPr lang="tr-TR" dirty="0"/>
          </a:p>
        </p:txBody>
      </p:sp>
      <p:pic>
        <p:nvPicPr>
          <p:cNvPr id="4" name="Picture 2" descr="http://www.savaskocak.org/images/adrenal_anatomi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3384376" cy="4992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Adrenal Bezler</a:t>
            </a:r>
            <a:endParaRPr lang="tr-TR" dirty="0"/>
          </a:p>
        </p:txBody>
      </p:sp>
      <p:pic>
        <p:nvPicPr>
          <p:cNvPr id="4" name="Picture 2" descr="http://spina.pro/i/anatomy/vnutrennosti/6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340768"/>
            <a:ext cx="5764574" cy="531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mtClean="0"/>
              <a:t>Mineralokortikoidler;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Vücudun sodyum-potasyum ve su dengesini düzenlerler.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En önemli mineralokortikoid </a:t>
            </a:r>
            <a:r>
              <a:rPr lang="tr-TR" altLang="tr-TR" smtClean="0">
                <a:solidFill>
                  <a:srgbClr val="FF0000"/>
                </a:solidFill>
              </a:rPr>
              <a:t>aldosteron</a:t>
            </a:r>
            <a:r>
              <a:rPr lang="tr-TR" altLang="tr-TR" smtClean="0"/>
              <a:t>dur.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Aldosteron;</a:t>
            </a:r>
          </a:p>
          <a:p>
            <a:pPr lvl="2">
              <a:lnSpc>
                <a:spcPct val="90000"/>
              </a:lnSpc>
            </a:pPr>
            <a:r>
              <a:rPr lang="tr-TR" altLang="tr-TR" smtClean="0"/>
              <a:t>Böbrek tübüllerinden sodyum geri emilimini artırır</a:t>
            </a:r>
          </a:p>
          <a:p>
            <a:pPr lvl="2">
              <a:lnSpc>
                <a:spcPct val="90000"/>
              </a:lnSpc>
            </a:pPr>
            <a:r>
              <a:rPr lang="tr-TR" altLang="tr-TR" smtClean="0"/>
              <a:t>Klor ve bikarbonat geri emilimini artırır</a:t>
            </a:r>
          </a:p>
          <a:p>
            <a:pPr lvl="2">
              <a:lnSpc>
                <a:spcPct val="90000"/>
              </a:lnSpc>
            </a:pPr>
            <a:r>
              <a:rPr lang="tr-TR" altLang="tr-TR" smtClean="0"/>
              <a:t>Su tutulmasını artırır</a:t>
            </a:r>
          </a:p>
          <a:p>
            <a:pPr lvl="2">
              <a:lnSpc>
                <a:spcPct val="90000"/>
              </a:lnSpc>
            </a:pPr>
            <a:r>
              <a:rPr lang="tr-TR" altLang="tr-TR" smtClean="0"/>
              <a:t>Potasyum ve hidrojen iyonlarının atılımını artırır</a:t>
            </a:r>
            <a:endParaRPr lang="en-US" altLang="tr-TR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Adrenal Korteks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977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Glukokortikoidler;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Kortizol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Kortikosteron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Kortizon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Karaciğerde yağ ve proteinden karbonhidrat yapımını artırırlar.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Kortizol karaciğerde glukozun glikojen  şeklinde depolanmasını artırır, glukozun vücut hücreleri tarafından kullanımını azaltır.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Kan şeker seviyesini artırır.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Kortizol allerjik ve inflamatuar reaksiyonların şiddetini azaltır.</a:t>
            </a:r>
            <a:endParaRPr lang="en-US" altLang="tr-TR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Adrenal Korteks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726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Glukokortikoidler;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Metabolizmayı ve metabolik strese karşı direnci düzenler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Protein yıkımını artırırlar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Lipolizi uyarırlar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Kan basıncını artırırlar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İnflamasyonu baskılarlar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Histamin salınımını azaltırlar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Yara iyileşmesini yavaşlatırlar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Bağışıklık yanıtını baskılarlar</a:t>
            </a:r>
            <a:endParaRPr lang="en-US" altLang="tr-TR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Adrenal Korteks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366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0"/>
            <a:ext cx="7772400" cy="2971800"/>
          </a:xfrm>
        </p:spPr>
        <p:txBody>
          <a:bodyPr/>
          <a:lstStyle/>
          <a:p>
            <a:r>
              <a:rPr lang="tr-TR" altLang="tr-TR" smtClean="0"/>
              <a:t>Gonadokortikoidler;</a:t>
            </a:r>
          </a:p>
          <a:p>
            <a:pPr lvl="1"/>
            <a:r>
              <a:rPr lang="tr-TR" altLang="tr-TR" smtClean="0"/>
              <a:t> Seks hormonları başlıca gonadlarda daha az olarakta adrenal kortekste yapılır.</a:t>
            </a:r>
          </a:p>
          <a:p>
            <a:pPr lvl="1"/>
            <a:r>
              <a:rPr lang="tr-TR" altLang="tr-TR" smtClean="0"/>
              <a:t> </a:t>
            </a:r>
            <a:r>
              <a:rPr lang="tr-TR" altLang="tr-TR" smtClean="0">
                <a:solidFill>
                  <a:srgbClr val="FF0000"/>
                </a:solidFill>
              </a:rPr>
              <a:t>Östrojen, progesteron</a:t>
            </a:r>
          </a:p>
          <a:p>
            <a:pPr lvl="1"/>
            <a:r>
              <a:rPr lang="tr-TR" altLang="tr-TR" smtClean="0">
                <a:solidFill>
                  <a:srgbClr val="FF0000"/>
                </a:solidFill>
              </a:rPr>
              <a:t> Testosteron</a:t>
            </a:r>
            <a:endParaRPr lang="en-US" altLang="tr-TR" smtClean="0">
              <a:solidFill>
                <a:srgbClr val="FF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Adrenal Korteks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009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86800" cy="41148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Adrenal </a:t>
            </a: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medulla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sempatik sinir sistemi ile ilişkidedir.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Sempatik uyarı oluştuğunda adrenal </a:t>
            </a: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medulla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altLang="tr-TR" sz="2800" dirty="0">
                <a:solidFill>
                  <a:srgbClr val="FF0000"/>
                </a:solidFill>
              </a:rPr>
              <a:t>adrenalin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altLang="tr-TR" sz="2800" dirty="0" err="1">
                <a:solidFill>
                  <a:srgbClr val="FF0000"/>
                </a:solidFill>
              </a:rPr>
              <a:t>noradrenalin</a:t>
            </a:r>
            <a:r>
              <a:rPr lang="tr-TR" altLang="tr-TR" sz="2800" dirty="0">
                <a:solidFill>
                  <a:srgbClr val="FF0000"/>
                </a:solidFill>
              </a:rPr>
              <a:t>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salgılar.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Noradrenalin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 damarları daralır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Kalp atım hızı ve kan basıncı artar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Solunum hızı artar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 şekeri yükselir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Gastrointestinal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kanal 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inhibe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olur</a:t>
            </a:r>
            <a:endParaRPr lang="en-US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Adrenal Medulla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5578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686800" cy="2819400"/>
          </a:xfrm>
        </p:spPr>
        <p:txBody>
          <a:bodyPr/>
          <a:lstStyle/>
          <a:p>
            <a:r>
              <a:rPr lang="tr-TR" altLang="tr-TR" dirty="0" smtClean="0"/>
              <a:t>Adrenalin;</a:t>
            </a:r>
          </a:p>
          <a:p>
            <a:pPr lvl="1"/>
            <a:r>
              <a:rPr lang="tr-TR" altLang="tr-TR" dirty="0" smtClean="0"/>
              <a:t> Kalp üzerine etkileri </a:t>
            </a:r>
            <a:r>
              <a:rPr lang="tr-TR" altLang="tr-TR" dirty="0" err="1" smtClean="0"/>
              <a:t>noradrenalinden</a:t>
            </a:r>
            <a:r>
              <a:rPr lang="tr-TR" altLang="tr-TR" dirty="0" smtClean="0"/>
              <a:t> daha güçlüdür</a:t>
            </a:r>
          </a:p>
          <a:p>
            <a:pPr lvl="1"/>
            <a:r>
              <a:rPr lang="tr-TR" altLang="tr-TR" dirty="0" smtClean="0"/>
              <a:t> Adrenalin kan damarlarını hafifçe daraltır</a:t>
            </a:r>
          </a:p>
          <a:p>
            <a:pPr lvl="1"/>
            <a:r>
              <a:rPr lang="tr-TR" altLang="tr-TR" dirty="0" smtClean="0"/>
              <a:t> Adrenalin vücut metabolizmasını normalin % 100 üstüne çıkarabilir</a:t>
            </a:r>
            <a:endParaRPr lang="en-US" altLang="tr-TR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Adrenal Medulla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854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Endokrin fonksiyona sahip iç salgı bezleri;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</a:rPr>
              <a:t>Hipotalamus</a:t>
            </a:r>
            <a:endParaRPr lang="tr-TR" altLang="tr-T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Hipofiz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</a:rPr>
              <a:t>Tiroid</a:t>
            </a:r>
            <a:endParaRPr lang="tr-TR" altLang="tr-T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</a:rPr>
              <a:t>Paratiroid</a:t>
            </a:r>
            <a:endParaRPr lang="tr-TR" altLang="tr-T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Adrenal (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</a:rPr>
              <a:t>sürrenal</a:t>
            </a: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) bezler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Pankreas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</a:rPr>
              <a:t>Epifiz</a:t>
            </a:r>
            <a:endParaRPr lang="tr-TR" altLang="tr-T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2">
                    <a:lumMod val="75000"/>
                  </a:schemeClr>
                </a:solidFill>
              </a:rPr>
              <a:t>Timus</a:t>
            </a:r>
            <a:endParaRPr lang="en-US" altLang="tr-T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Endokrin Sistem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550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n>
                  <a:noFill/>
                </a:ln>
              </a:rPr>
              <a:t>Pankreas</a:t>
            </a:r>
            <a:endParaRPr lang="en-US" altLang="tr-TR" dirty="0" smtClean="0">
              <a:ln>
                <a:noFill/>
              </a:ln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204864"/>
            <a:ext cx="7989888" cy="4114800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dirty="0" smtClean="0"/>
              <a:t>Midenin alt kısmında </a:t>
            </a:r>
            <a:r>
              <a:rPr lang="tr-TR" altLang="tr-TR" dirty="0" err="1" smtClean="0"/>
              <a:t>duodenumun</a:t>
            </a:r>
            <a:r>
              <a:rPr lang="tr-TR" altLang="tr-TR" dirty="0" smtClean="0"/>
              <a:t> yaptığı kıvrımın içinde yer alır.</a:t>
            </a:r>
          </a:p>
          <a:p>
            <a:r>
              <a:rPr lang="tr-TR" altLang="tr-TR" dirty="0" smtClean="0"/>
              <a:t>İki ayrı fonksiyonu vardır;</a:t>
            </a:r>
          </a:p>
          <a:p>
            <a:pPr lvl="1"/>
            <a:r>
              <a:rPr lang="tr-TR" altLang="tr-TR" dirty="0" smtClean="0"/>
              <a:t> </a:t>
            </a:r>
            <a:r>
              <a:rPr lang="tr-TR" altLang="tr-TR" dirty="0" err="1" smtClean="0"/>
              <a:t>Ekzokrin</a:t>
            </a:r>
            <a:r>
              <a:rPr lang="tr-TR" altLang="tr-TR" dirty="0" smtClean="0"/>
              <a:t> fonksiyon; sindirimde görev yapan enzimleri salgılar</a:t>
            </a:r>
          </a:p>
          <a:p>
            <a:pPr lvl="1"/>
            <a:r>
              <a:rPr lang="tr-TR" altLang="tr-TR" dirty="0" smtClean="0"/>
              <a:t> Endokrin fonksiyon; kandaki şeker düzeyini kontrol eden hormonları salgılar</a:t>
            </a:r>
          </a:p>
          <a:p>
            <a:r>
              <a:rPr lang="tr-TR" altLang="tr-TR" dirty="0" err="1" smtClean="0"/>
              <a:t>Pankresta</a:t>
            </a:r>
            <a:r>
              <a:rPr lang="tr-TR" altLang="tr-TR" dirty="0" smtClean="0"/>
              <a:t> bulunan </a:t>
            </a:r>
            <a:r>
              <a:rPr lang="tr-TR" altLang="tr-TR" dirty="0" err="1" smtClean="0"/>
              <a:t>langerhans</a:t>
            </a:r>
            <a:r>
              <a:rPr lang="tr-TR" altLang="tr-TR" dirty="0" smtClean="0"/>
              <a:t> adacık </a:t>
            </a:r>
            <a:r>
              <a:rPr lang="tr-TR" altLang="tr-TR" dirty="0" err="1" smtClean="0"/>
              <a:t>hücrelerİ</a:t>
            </a:r>
            <a:r>
              <a:rPr lang="tr-TR" altLang="tr-TR" dirty="0" smtClean="0"/>
              <a:t> bulunmaktadır.</a:t>
            </a:r>
            <a:endParaRPr lang="en-US" altLang="tr-TR" dirty="0" smtClean="0"/>
          </a:p>
        </p:txBody>
      </p:sp>
      <p:graphicFrame>
        <p:nvGraphicFramePr>
          <p:cNvPr id="47108" name="Object 4">
            <a:hlinkClick r:id="" action="ppaction://ole?verb=0"/>
          </p:cNvPr>
          <p:cNvGraphicFramePr>
            <a:graphicFrameLocks noGrp="1"/>
          </p:cNvGraphicFramePr>
          <p:nvPr>
            <p:ph type="clipArt" sz="half" idx="2"/>
          </p:nvPr>
        </p:nvGraphicFramePr>
        <p:xfrm>
          <a:off x="5148263" y="981075"/>
          <a:ext cx="38100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Microsoft ClipArt Gallery" r:id="rId3" imgW="9725047" imgH="3171825" progId="MS_ClipArt_Gallery">
                  <p:embed/>
                </p:oleObj>
              </mc:Choice>
              <mc:Fallback>
                <p:oleObj name="Microsoft ClipArt Gallery" r:id="rId3" imgW="9725047" imgH="3171825" progId="MS_ClipArt_Gallery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981075"/>
                        <a:ext cx="38100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35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642918"/>
            <a:ext cx="4699489" cy="5534045"/>
          </a:xfrm>
        </p:spPr>
        <p:txBody>
          <a:bodyPr>
            <a:noAutofit/>
          </a:bodyPr>
          <a:lstStyle/>
          <a:p>
            <a:pPr algn="just"/>
            <a:r>
              <a:rPr lang="tr-TR" sz="2400" dirty="0" err="1" smtClean="0"/>
              <a:t>Langerhans</a:t>
            </a:r>
            <a:r>
              <a:rPr lang="tr-TR" sz="2400" dirty="0" smtClean="0"/>
              <a:t> adacıklarında, yapı ve fonksiyonlarına göre 3 tip hücre ayırt edilir: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b="1" dirty="0" smtClean="0"/>
              <a:t>Alfa hücreler, </a:t>
            </a:r>
            <a:r>
              <a:rPr lang="tr-TR" sz="2400" b="1" dirty="0" err="1" smtClean="0"/>
              <a:t>glukagon</a:t>
            </a:r>
            <a:r>
              <a:rPr lang="tr-TR" sz="2400" b="1" dirty="0" smtClean="0"/>
              <a:t> salgılar.</a:t>
            </a:r>
            <a:r>
              <a:rPr lang="tr-TR" sz="2400" dirty="0" smtClean="0"/>
              <a:t> Kandaki </a:t>
            </a:r>
            <a:r>
              <a:rPr lang="tr-TR" sz="2400" dirty="0" err="1" smtClean="0"/>
              <a:t>glukoz</a:t>
            </a:r>
            <a:r>
              <a:rPr lang="tr-TR" sz="2400" dirty="0" smtClean="0"/>
              <a:t> düzeyini yükseltirler.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b="1" dirty="0" smtClean="0"/>
              <a:t>Beta hücreler,</a:t>
            </a:r>
            <a:r>
              <a:rPr lang="tr-TR" sz="2400" dirty="0" smtClean="0"/>
              <a:t> </a:t>
            </a:r>
            <a:r>
              <a:rPr lang="tr-TR" sz="2400" b="1" dirty="0" err="1" smtClean="0"/>
              <a:t>insülin</a:t>
            </a:r>
            <a:r>
              <a:rPr lang="tr-TR" sz="2400" dirty="0" smtClean="0"/>
              <a:t> </a:t>
            </a:r>
            <a:r>
              <a:rPr lang="tr-TR" sz="2400" b="1" dirty="0" smtClean="0"/>
              <a:t>salgılar. </a:t>
            </a:r>
            <a:r>
              <a:rPr lang="tr-TR" sz="2400" dirty="0" err="1" smtClean="0"/>
              <a:t>İnsülin</a:t>
            </a:r>
            <a:r>
              <a:rPr lang="tr-TR" sz="2400" dirty="0" smtClean="0"/>
              <a:t> kandaki </a:t>
            </a:r>
            <a:r>
              <a:rPr lang="tr-TR" sz="2400" dirty="0" err="1" smtClean="0"/>
              <a:t>glukoz</a:t>
            </a:r>
            <a:r>
              <a:rPr lang="tr-TR" sz="2400" dirty="0" smtClean="0"/>
              <a:t> düzeyini düşürür.</a:t>
            </a:r>
          </a:p>
          <a:p>
            <a:endParaRPr lang="tr-TR" sz="2400" dirty="0" smtClean="0"/>
          </a:p>
          <a:p>
            <a:pPr algn="just"/>
            <a:r>
              <a:rPr lang="tr-TR" sz="2400" b="1" dirty="0"/>
              <a:t>D</a:t>
            </a:r>
            <a:r>
              <a:rPr lang="tr-TR" sz="2400" b="1" dirty="0" smtClean="0"/>
              <a:t>elta hücreler </a:t>
            </a:r>
            <a:r>
              <a:rPr lang="tr-TR" sz="2400" dirty="0" smtClean="0"/>
              <a:t>ise, </a:t>
            </a:r>
            <a:r>
              <a:rPr lang="tr-TR" sz="2400" dirty="0" err="1" smtClean="0"/>
              <a:t>glukagon</a:t>
            </a:r>
            <a:r>
              <a:rPr lang="tr-TR" sz="2400" dirty="0" smtClean="0"/>
              <a:t> ve insülin salgılanmasını azaltan </a:t>
            </a:r>
            <a:r>
              <a:rPr lang="tr-TR" sz="2400" b="1" dirty="0" err="1" smtClean="0"/>
              <a:t>somastatin</a:t>
            </a:r>
            <a:r>
              <a:rPr lang="tr-TR" sz="2400" b="1" dirty="0" smtClean="0"/>
              <a:t> hormonu salgılar.</a:t>
            </a:r>
            <a:endParaRPr lang="tr-TR" sz="2400" b="1" dirty="0"/>
          </a:p>
        </p:txBody>
      </p:sp>
      <p:pic>
        <p:nvPicPr>
          <p:cNvPr id="104450" name="Picture 2" descr="http://4.bp.blogspot.com/_dLD9nZQjk_s/TI2mROsUVrI/AAAAAAAAAD0/W7Sk_imp3zM/s1600/islets_of_Langerh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725" y="1428736"/>
            <a:ext cx="3724275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09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Pankreas</a:t>
            </a:r>
            <a:endParaRPr lang="tr-TR" dirty="0"/>
          </a:p>
        </p:txBody>
      </p:sp>
      <p:pic>
        <p:nvPicPr>
          <p:cNvPr id="4" name="Picture 2" descr="http://www.iltihap.gen.tr/images/pankreas-iltihab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268760"/>
            <a:ext cx="6628011" cy="5302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06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7772400" cy="5715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rgbClr val="FF0000"/>
                </a:solidFill>
              </a:rPr>
              <a:t>İnsülin</a:t>
            </a: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Langerhans adacıklarındaki </a:t>
            </a: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-hücreleri tarafından salgılanır.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Karaciğerde glikojen sentezini artırır ve kan şeker seviyesini düşürür.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Glikojenezi uyarır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Protein sentezini uyarır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Lipojenezi uyarır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 Glikojenolizi azaltır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Glukoneogenezi azaltır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Büyüme hormonu ve ACTH kan glukoz düzeyini artırır, bu da insülin salınımını uyarır.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Parasempatik aktivite insülin salınımı artırır.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Somatostatin insülin salınımını inhibe eder.</a:t>
            </a:r>
            <a:endParaRPr lang="en-US" altLang="tr-TR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Pankreas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2279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mtClean="0">
                <a:solidFill>
                  <a:srgbClr val="FF0000"/>
                </a:solidFill>
              </a:rPr>
              <a:t>Glukagon</a:t>
            </a:r>
            <a:r>
              <a:rPr lang="tr-TR" altLang="tr-TR" smtClean="0"/>
              <a:t>;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Langerhans adacıklarındaki </a:t>
            </a:r>
            <a:r>
              <a:rPr lang="tr-TR" altLang="tr-TR" smtClean="0">
                <a:sym typeface="Symbol" pitchFamily="18" charset="2"/>
              </a:rPr>
              <a:t>-hücrelerinden salgılanır.</a:t>
            </a:r>
          </a:p>
          <a:p>
            <a:pPr lvl="1">
              <a:lnSpc>
                <a:spcPct val="90000"/>
              </a:lnSpc>
            </a:pPr>
            <a:r>
              <a:rPr lang="tr-TR" altLang="tr-TR" smtClean="0">
                <a:sym typeface="Symbol" pitchFamily="18" charset="2"/>
              </a:rPr>
              <a:t> Glikojenolizi hızlandırıp, glukoneojenezi artırarak kan şeker seviyesini artırır.</a:t>
            </a:r>
          </a:p>
          <a:p>
            <a:pPr lvl="1">
              <a:lnSpc>
                <a:spcPct val="90000"/>
              </a:lnSpc>
            </a:pPr>
            <a:r>
              <a:rPr lang="tr-TR" altLang="tr-TR" smtClean="0">
                <a:sym typeface="Symbol" pitchFamily="18" charset="2"/>
              </a:rPr>
              <a:t> Glukagon salınımı kan glukoz seviyelerinin negatif feedbacki ile kontrol edilir.</a:t>
            </a:r>
          </a:p>
          <a:p>
            <a:pPr lvl="1">
              <a:lnSpc>
                <a:spcPct val="90000"/>
              </a:lnSpc>
            </a:pPr>
            <a:r>
              <a:rPr lang="tr-TR" altLang="tr-TR" smtClean="0">
                <a:sym typeface="Symbol" pitchFamily="18" charset="2"/>
              </a:rPr>
              <a:t> Yüksek protein içerikli besinler ve sempatik aktivite artışı, glukagon salgısını artırır.</a:t>
            </a:r>
            <a:endParaRPr lang="en-US" altLang="tr-TR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Pankreas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4417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419600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Pelvis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boşluğunun her iki yanında yer alırlar.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 dirty="0">
                <a:solidFill>
                  <a:srgbClr val="FF0000"/>
                </a:solidFill>
              </a:rPr>
              <a:t>Östrojen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altLang="tr-TR" sz="2800" dirty="0" err="1">
                <a:solidFill>
                  <a:srgbClr val="FF0000"/>
                </a:solidFill>
              </a:rPr>
              <a:t>progesteron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salgılarlar.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Östrojen; 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Üreme 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siklusunu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düzenler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Gebeliğin sürmesini sağlar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Süt bezlerini 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laktasyon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için hazırlar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Progesteron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Meme bezlerinin gelişimini sağlar</a:t>
            </a:r>
          </a:p>
          <a:p>
            <a:pPr lvl="1" fontAlgn="auto">
              <a:buFont typeface="Arial"/>
              <a:buChar char="•"/>
              <a:defRPr/>
            </a:pP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Uterusu</a:t>
            </a:r>
            <a:r>
              <a:rPr lang="tr-TR" alt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döllenmiş yumurtanın yerleşmesi için hazırlar</a:t>
            </a:r>
            <a:endParaRPr lang="en-US" alt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n>
                  <a:noFill/>
                </a:ln>
              </a:rPr>
              <a:t>Overler</a:t>
            </a:r>
            <a:endParaRPr lang="en-US" altLang="tr-TR" dirty="0" smtClean="0">
              <a:ln>
                <a:noFill/>
              </a:ln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5" b="6850"/>
          <a:stretch>
            <a:fillRect/>
          </a:stretch>
        </p:blipFill>
        <p:spPr bwMode="auto">
          <a:xfrm>
            <a:off x="6227763" y="549275"/>
            <a:ext cx="26670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05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Overler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7" y="1772816"/>
            <a:ext cx="665152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14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mtClean="0"/>
              <a:t>Overlerde ayrıca </a:t>
            </a:r>
            <a:r>
              <a:rPr lang="tr-TR" altLang="tr-TR" smtClean="0">
                <a:solidFill>
                  <a:srgbClr val="FF0000"/>
                </a:solidFill>
              </a:rPr>
              <a:t>inhibin</a:t>
            </a:r>
            <a:r>
              <a:rPr lang="tr-TR" altLang="tr-TR" smtClean="0"/>
              <a:t> ve </a:t>
            </a:r>
            <a:r>
              <a:rPr lang="tr-TR" altLang="tr-TR" smtClean="0">
                <a:solidFill>
                  <a:srgbClr val="FF0000"/>
                </a:solidFill>
              </a:rPr>
              <a:t>relaksin</a:t>
            </a:r>
            <a:r>
              <a:rPr lang="tr-TR" altLang="tr-TR" smtClean="0"/>
              <a:t> hormonları da salınır.</a:t>
            </a:r>
          </a:p>
          <a:p>
            <a:pPr>
              <a:lnSpc>
                <a:spcPct val="90000"/>
              </a:lnSpc>
            </a:pPr>
            <a:r>
              <a:rPr lang="tr-TR" altLang="tr-TR" smtClean="0"/>
              <a:t>İnhibin;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FSH ve LH salınımını inhibe eder</a:t>
            </a:r>
          </a:p>
          <a:p>
            <a:pPr>
              <a:lnSpc>
                <a:spcPct val="90000"/>
              </a:lnSpc>
            </a:pPr>
            <a:r>
              <a:rPr lang="tr-TR" altLang="tr-TR" smtClean="0"/>
              <a:t> Relaksin;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Bebeğin doğumundan hemen önce overler ve plasenta tarafından salınır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Rahim ağzının (cerviks) genişlemesini sağlar.</a:t>
            </a:r>
            <a:endParaRPr lang="en-US" altLang="tr-TR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Overler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50346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PLASENTA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690864" cy="5472608"/>
          </a:xfrm>
        </p:spPr>
        <p:txBody>
          <a:bodyPr>
            <a:noAutofit/>
          </a:bodyPr>
          <a:lstStyle/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Plasenta ana rahminde bulunan yavrunun beslenmesini sağlayan bir yapı olup, aynı zamanda </a:t>
            </a:r>
            <a:r>
              <a:rPr lang="tr-TR" sz="2400" b="1" dirty="0" smtClean="0"/>
              <a:t>östrojen, </a:t>
            </a:r>
            <a:r>
              <a:rPr lang="tr-TR" sz="2400" b="1" dirty="0" err="1" smtClean="0"/>
              <a:t>progesteron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human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corionic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gonadotropin</a:t>
            </a:r>
            <a:r>
              <a:rPr lang="tr-TR" sz="2400" b="1" dirty="0" smtClean="0"/>
              <a:t> (beta HCG), plasenta </a:t>
            </a:r>
            <a:r>
              <a:rPr lang="tr-TR" sz="2400" b="1" dirty="0" err="1" smtClean="0"/>
              <a:t>laktojeni</a:t>
            </a:r>
            <a:r>
              <a:rPr lang="tr-TR" sz="2400" dirty="0"/>
              <a:t> </a:t>
            </a:r>
            <a:r>
              <a:rPr lang="tr-TR" sz="2400" dirty="0" smtClean="0"/>
              <a:t>ve </a:t>
            </a:r>
            <a:r>
              <a:rPr lang="tr-TR" sz="2400" b="1" dirty="0" err="1" smtClean="0"/>
              <a:t>relaksin</a:t>
            </a:r>
            <a:r>
              <a:rPr lang="tr-TR" sz="2400" dirty="0" smtClean="0"/>
              <a:t> hormonlarını salgılar.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Plasenta </a:t>
            </a:r>
            <a:r>
              <a:rPr lang="tr-TR" sz="2400" dirty="0" err="1" smtClean="0"/>
              <a:t>laktojeni</a:t>
            </a:r>
            <a:r>
              <a:rPr lang="tr-TR" sz="2400" dirty="0" smtClean="0"/>
              <a:t>, büyüme hormonu gibi etki eder. Hücre çoğalmasını ve karbonhidrat/</a:t>
            </a:r>
            <a:r>
              <a:rPr lang="tr-TR" sz="2400" dirty="0" err="1" smtClean="0"/>
              <a:t>lipid</a:t>
            </a:r>
            <a:r>
              <a:rPr lang="tr-TR" sz="2400" dirty="0" smtClean="0"/>
              <a:t> metabolizmasını </a:t>
            </a:r>
            <a:r>
              <a:rPr lang="tr-TR" sz="2400" dirty="0" err="1" smtClean="0"/>
              <a:t>stimule</a:t>
            </a:r>
            <a:r>
              <a:rPr lang="tr-TR" sz="2400" dirty="0" smtClean="0"/>
              <a:t> eder.</a:t>
            </a:r>
          </a:p>
          <a:p>
            <a:pPr algn="just"/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23" y="980728"/>
            <a:ext cx="287344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26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536504" cy="6192688"/>
          </a:xfrm>
        </p:spPr>
        <p:txBody>
          <a:bodyPr>
            <a:noAutofit/>
          </a:bodyPr>
          <a:lstStyle/>
          <a:p>
            <a:pPr lvl="0" algn="just"/>
            <a:r>
              <a:rPr lang="tr-TR" sz="2000" dirty="0" err="1" smtClean="0">
                <a:solidFill>
                  <a:prstClr val="black"/>
                </a:solidFill>
              </a:rPr>
              <a:t>Prolaktin</a:t>
            </a:r>
            <a:r>
              <a:rPr lang="tr-TR" sz="2000" dirty="0" smtClean="0">
                <a:solidFill>
                  <a:prstClr val="black"/>
                </a:solidFill>
              </a:rPr>
              <a:t>, </a:t>
            </a:r>
            <a:r>
              <a:rPr lang="tr-TR" sz="2000" dirty="0">
                <a:solidFill>
                  <a:prstClr val="black"/>
                </a:solidFill>
              </a:rPr>
              <a:t>memelerin büyümesini uyarır ve süt yapımını sağlar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tr-TR" sz="2000" dirty="0">
              <a:solidFill>
                <a:prstClr val="black"/>
              </a:solidFill>
            </a:endParaRPr>
          </a:p>
          <a:p>
            <a:pPr lvl="0" algn="just"/>
            <a:r>
              <a:rPr lang="tr-TR" sz="2000" dirty="0" err="1">
                <a:solidFill>
                  <a:prstClr val="black"/>
                </a:solidFill>
              </a:rPr>
              <a:t>Relaksin</a:t>
            </a:r>
            <a:r>
              <a:rPr lang="tr-TR" sz="2000" dirty="0">
                <a:solidFill>
                  <a:prstClr val="black"/>
                </a:solidFill>
              </a:rPr>
              <a:t>, </a:t>
            </a:r>
            <a:r>
              <a:rPr lang="tr-TR" sz="2000" dirty="0" err="1">
                <a:solidFill>
                  <a:prstClr val="black"/>
                </a:solidFill>
              </a:rPr>
              <a:t>pelvis</a:t>
            </a:r>
            <a:r>
              <a:rPr lang="tr-TR" sz="2000" dirty="0">
                <a:solidFill>
                  <a:prstClr val="black"/>
                </a:solidFill>
              </a:rPr>
              <a:t> kemikleri arasındaki </a:t>
            </a:r>
            <a:r>
              <a:rPr lang="tr-TR" sz="2000" dirty="0" smtClean="0">
                <a:solidFill>
                  <a:prstClr val="black"/>
                </a:solidFill>
              </a:rPr>
              <a:t>eklemlerin </a:t>
            </a:r>
            <a:r>
              <a:rPr lang="tr-TR" sz="2000" dirty="0">
                <a:solidFill>
                  <a:prstClr val="black"/>
                </a:solidFill>
              </a:rPr>
              <a:t>gevşemesini sağlayarak doğum esnasında bebeğin geçişini kolaylaştırır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tr-TR" sz="2000" dirty="0" smtClean="0">
              <a:solidFill>
                <a:prstClr val="black"/>
              </a:solidFill>
            </a:endParaRPr>
          </a:p>
          <a:p>
            <a:pPr lvl="0" algn="just"/>
            <a:r>
              <a:rPr lang="tr-TR" sz="2000" dirty="0" smtClean="0"/>
              <a:t>Beta HCG hormonu, gebeliğin ilk dönemlerinde gelişen </a:t>
            </a:r>
            <a:r>
              <a:rPr lang="tr-TR" sz="2000" dirty="0"/>
              <a:t>embriyo tarafından, daha sonra ise plasentadaki </a:t>
            </a:r>
            <a:r>
              <a:rPr lang="tr-TR" sz="2000" dirty="0" err="1"/>
              <a:t>sinsityotrofoblast</a:t>
            </a:r>
            <a:r>
              <a:rPr lang="tr-TR" sz="2000" dirty="0"/>
              <a:t> hücreleri tarafından </a:t>
            </a:r>
            <a:r>
              <a:rPr lang="tr-TR" sz="2000" dirty="0" smtClean="0"/>
              <a:t>üretilir. Bu hormon </a:t>
            </a:r>
            <a:r>
              <a:rPr lang="tr-TR" sz="2000" dirty="0" err="1" smtClean="0"/>
              <a:t>korpus</a:t>
            </a:r>
            <a:r>
              <a:rPr lang="tr-TR" sz="2000" dirty="0" smtClean="0"/>
              <a:t> </a:t>
            </a:r>
            <a:r>
              <a:rPr lang="tr-TR" sz="2000" dirty="0" err="1" smtClean="0"/>
              <a:t>luteumdaki</a:t>
            </a:r>
            <a:r>
              <a:rPr lang="tr-TR" sz="2000" dirty="0" smtClean="0"/>
              <a:t> özel reseptörlere bağlanarak gebeliğin ilk aylarında </a:t>
            </a:r>
            <a:r>
              <a:rPr lang="tr-TR" sz="2000" dirty="0" err="1" smtClean="0"/>
              <a:t>progesteron</a:t>
            </a:r>
            <a:r>
              <a:rPr lang="tr-TR" sz="2000" dirty="0" smtClean="0"/>
              <a:t> </a:t>
            </a:r>
            <a:r>
              <a:rPr lang="tr-TR" sz="2000" dirty="0"/>
              <a:t>hormonunun salgılanmasını devam </a:t>
            </a:r>
            <a:r>
              <a:rPr lang="tr-TR" sz="2000" dirty="0" smtClean="0"/>
              <a:t>ettirir. Böylece </a:t>
            </a:r>
            <a:r>
              <a:rPr lang="tr-TR" sz="2000" dirty="0"/>
              <a:t>embriyonun rahim iç duvarına gömülmesini (</a:t>
            </a:r>
            <a:r>
              <a:rPr lang="tr-TR" sz="2000" dirty="0" err="1"/>
              <a:t>implantasyon</a:t>
            </a:r>
            <a:r>
              <a:rPr lang="tr-TR" sz="2000" dirty="0"/>
              <a:t>) sağlar.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76770"/>
            <a:ext cx="3744416" cy="57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1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8768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Hormonlar endokrin 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bezler (tükürük, ter, yağ, sindirim bezleri)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tarafından sentezlenen, doğrudan doğruya kan yolu ile belirli hücre ve dokular üzerinde etkilerini gösteren kimyasal maddelerdir.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Hormonlar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enzimleri aktive etmek suretiyle hücreler ve organlardaki </a:t>
            </a:r>
            <a:r>
              <a:rPr lang="tr-TR" alt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metabolik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faaliyetleri düzenlerler.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Belirli bir hormon tarafından etkilenen </a:t>
            </a: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hücreye/organa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hedef hücre/organ denir.</a:t>
            </a:r>
          </a:p>
          <a:p>
            <a:pPr fontAlgn="auto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Hormonların hedef hücrelerini etkileyebilmeleri için hedef hücre yüzeyinde reseptörlere bağlanması gerekir.</a:t>
            </a:r>
            <a:endParaRPr lang="en-US" alt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Hormonlar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711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r>
              <a:rPr lang="tr-TR" altLang="tr-TR" smtClean="0"/>
              <a:t>Testisler vücut dışında </a:t>
            </a:r>
            <a:r>
              <a:rPr lang="tr-TR" altLang="tr-TR" smtClean="0">
                <a:solidFill>
                  <a:srgbClr val="FF0000"/>
                </a:solidFill>
              </a:rPr>
              <a:t>skrotum </a:t>
            </a:r>
            <a:r>
              <a:rPr lang="tr-TR" altLang="tr-TR" smtClean="0"/>
              <a:t>denen bir kesenin içinde yerleşmişlerdir.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Testosteron</a:t>
            </a:r>
            <a:r>
              <a:rPr lang="tr-TR" altLang="tr-TR" smtClean="0"/>
              <a:t> üretirler.</a:t>
            </a:r>
          </a:p>
          <a:p>
            <a:r>
              <a:rPr lang="tr-TR" altLang="tr-TR" smtClean="0"/>
              <a:t>Sperm üretiminden de sorumludurlar</a:t>
            </a:r>
          </a:p>
          <a:p>
            <a:r>
              <a:rPr lang="tr-TR" altLang="tr-TR" smtClean="0"/>
              <a:t>FSH salgısını inhibe eden </a:t>
            </a:r>
            <a:r>
              <a:rPr lang="tr-TR" altLang="tr-TR" smtClean="0">
                <a:solidFill>
                  <a:srgbClr val="FF0000"/>
                </a:solidFill>
              </a:rPr>
              <a:t>inhibin</a:t>
            </a:r>
            <a:r>
              <a:rPr lang="tr-TR" altLang="tr-TR" smtClean="0"/>
              <a:t>de salgılanır.</a:t>
            </a:r>
            <a:endParaRPr lang="en-US" altLang="tr-TR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n>
                  <a:noFill/>
                </a:ln>
              </a:rPr>
              <a:t>Testisler</a:t>
            </a:r>
            <a:endParaRPr lang="en-US" altLang="tr-TR" dirty="0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64317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Testisler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98373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121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Beyinde 3. Ventrikülün üstünde yer alır.</a:t>
            </a:r>
          </a:p>
          <a:p>
            <a:r>
              <a:rPr lang="tr-TR" altLang="tr-TR" smtClean="0"/>
              <a:t>Bir sap ile orta beyne bağlanmıştır.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Melatonin </a:t>
            </a:r>
            <a:r>
              <a:rPr lang="tr-TR" altLang="tr-TR" smtClean="0"/>
              <a:t>salgılar.</a:t>
            </a:r>
          </a:p>
          <a:p>
            <a:r>
              <a:rPr lang="tr-TR" altLang="tr-TR" smtClean="0"/>
              <a:t>Uyku ritmini ve ergenlik öncesi hormonal faaliyetleri düzenler.</a:t>
            </a:r>
          </a:p>
          <a:p>
            <a:r>
              <a:rPr lang="tr-TR" altLang="tr-TR" smtClean="0"/>
              <a:t>Melatonin karanlıkta daha fazla salgılanır.</a:t>
            </a:r>
            <a:endParaRPr lang="en-US" altLang="tr-TR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Epifiz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20257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85859"/>
          </a:xfrm>
        </p:spPr>
        <p:txBody>
          <a:bodyPr>
            <a:normAutofit/>
          </a:bodyPr>
          <a:lstStyle/>
          <a:p>
            <a:pPr algn="ctr"/>
            <a:r>
              <a:rPr lang="tr-TR" sz="2600" b="1" dirty="0" smtClean="0"/>
              <a:t>GLANDULA PINEALIS</a:t>
            </a:r>
            <a:br>
              <a:rPr lang="tr-TR" sz="2600" b="1" dirty="0" smtClean="0"/>
            </a:br>
            <a:r>
              <a:rPr lang="tr-TR" sz="2600" b="1" dirty="0" smtClean="0"/>
              <a:t>(</a:t>
            </a:r>
            <a:r>
              <a:rPr lang="tr-TR" sz="2600" b="1" dirty="0" err="1" smtClean="0"/>
              <a:t>Epiphsis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cerebri</a:t>
            </a:r>
            <a:r>
              <a:rPr lang="tr-TR" sz="2600" b="1" dirty="0" smtClean="0"/>
              <a:t>, </a:t>
            </a:r>
            <a:r>
              <a:rPr lang="tr-TR" sz="2600" b="1" dirty="0" err="1" smtClean="0"/>
              <a:t>corpus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pineale</a:t>
            </a:r>
            <a:r>
              <a:rPr lang="tr-TR" sz="2600" b="1" dirty="0" smtClean="0"/>
              <a:t>)</a:t>
            </a:r>
            <a:endParaRPr lang="tr-TR" sz="2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158" y="1285861"/>
            <a:ext cx="3429024" cy="5311980"/>
          </a:xfrm>
        </p:spPr>
        <p:txBody>
          <a:bodyPr>
            <a:normAutofit/>
          </a:bodyPr>
          <a:lstStyle/>
          <a:p>
            <a:pPr algn="just"/>
            <a:r>
              <a:rPr lang="tr-TR" sz="2400" dirty="0" err="1" smtClean="0"/>
              <a:t>Epifizin</a:t>
            </a:r>
            <a:r>
              <a:rPr lang="tr-TR" sz="2400" dirty="0" smtClean="0"/>
              <a:t> </a:t>
            </a:r>
            <a:r>
              <a:rPr lang="tr-TR" sz="2400" dirty="0" err="1" smtClean="0"/>
              <a:t>pinealosit</a:t>
            </a:r>
            <a:r>
              <a:rPr lang="tr-TR" sz="2400" dirty="0" smtClean="0"/>
              <a:t> adı verilen hücrelerinden </a:t>
            </a:r>
            <a:r>
              <a:rPr lang="tr-TR" sz="2400" b="1" dirty="0" smtClean="0"/>
              <a:t>melatonin</a:t>
            </a:r>
            <a:r>
              <a:rPr lang="tr-TR" sz="2400" dirty="0" smtClean="0"/>
              <a:t> hormonu salgılanır.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Melatonin, uyku ritmini düzenler.</a:t>
            </a:r>
          </a:p>
          <a:p>
            <a:pPr algn="just"/>
            <a:endParaRPr lang="tr-TR" sz="2400" dirty="0" smtClean="0"/>
          </a:p>
        </p:txBody>
      </p:sp>
      <p:pic>
        <p:nvPicPr>
          <p:cNvPr id="29698" name="Picture 2" descr="http://image.slidesharecdn.com/endocrinesystemanato-150311152804-conversion-gate01/95/endocrine-system-anatomy-6-638.jpg?cb=1426088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7121" y="1766088"/>
            <a:ext cx="4557713" cy="438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227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67000"/>
            <a:ext cx="7772400" cy="2362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 err="1">
                <a:solidFill>
                  <a:prstClr val="black"/>
                </a:solidFill>
              </a:rPr>
              <a:t>Timus</a:t>
            </a:r>
            <a:r>
              <a:rPr lang="tr-TR" dirty="0">
                <a:solidFill>
                  <a:prstClr val="black"/>
                </a:solidFill>
              </a:rPr>
              <a:t>, </a:t>
            </a:r>
            <a:r>
              <a:rPr lang="tr-TR" dirty="0" err="1">
                <a:solidFill>
                  <a:prstClr val="black"/>
                </a:solidFill>
              </a:rPr>
              <a:t>lenfoid</a:t>
            </a:r>
            <a:r>
              <a:rPr lang="tr-TR" dirty="0">
                <a:solidFill>
                  <a:prstClr val="black"/>
                </a:solidFill>
              </a:rPr>
              <a:t> bir organdır. Ancak hormon yapısındaki salgıları nedeniyle endokrin bir organ </a:t>
            </a:r>
            <a:r>
              <a:rPr lang="tr-TR" dirty="0" err="1">
                <a:solidFill>
                  <a:prstClr val="black"/>
                </a:solidFill>
              </a:rPr>
              <a:t>olarakta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tanımlanır.</a:t>
            </a:r>
            <a:endParaRPr lang="tr-TR" altLang="tr-TR" dirty="0" smtClean="0"/>
          </a:p>
          <a:p>
            <a:pPr algn="just"/>
            <a:r>
              <a:rPr lang="tr-TR" altLang="tr-TR" dirty="0" smtClean="0"/>
              <a:t>Lenfositlerden oluşan iki loblu bir bezdir.</a:t>
            </a:r>
          </a:p>
          <a:p>
            <a:pPr algn="just"/>
            <a:r>
              <a:rPr lang="tr-TR" altLang="tr-TR" dirty="0" smtClean="0"/>
              <a:t>Temel işlevi bağışıklık sistemi ile ilişkilidir.</a:t>
            </a:r>
          </a:p>
          <a:p>
            <a:pPr algn="just"/>
            <a:r>
              <a:rPr lang="tr-TR" altLang="tr-TR" dirty="0" smtClean="0"/>
              <a:t>T hücrelerinin çoğalmasını ve olgunlaşmasını sağlar.</a:t>
            </a:r>
            <a:endParaRPr lang="en-US" altLang="tr-TR" dirty="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n>
                  <a:noFill/>
                </a:ln>
              </a:rPr>
              <a:t>Timus</a:t>
            </a:r>
            <a:endParaRPr lang="en-US" altLang="tr-TR" dirty="0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88392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Timus</a:t>
            </a:r>
            <a:endParaRPr lang="tr-TR" dirty="0"/>
          </a:p>
        </p:txBody>
      </p:sp>
      <p:pic>
        <p:nvPicPr>
          <p:cNvPr id="4" name="Picture 2" descr="http://static.memrise.com/uploads/mems/output/5567072-1412262222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62" y="1648619"/>
            <a:ext cx="5309766" cy="498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855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GASTROİNTESTİNAL MUKOZA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196754"/>
            <a:ext cx="7901013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err="1" smtClean="0"/>
              <a:t>Gastrointestinal</a:t>
            </a:r>
            <a:r>
              <a:rPr lang="tr-TR" dirty="0" smtClean="0"/>
              <a:t> mukozasındaki endokrin hücrelere </a:t>
            </a:r>
            <a:r>
              <a:rPr lang="tr-TR" b="1" dirty="0" err="1" smtClean="0"/>
              <a:t>endocrinocytus</a:t>
            </a:r>
            <a:r>
              <a:rPr lang="tr-TR" b="1" dirty="0" smtClean="0"/>
              <a:t> </a:t>
            </a:r>
            <a:r>
              <a:rPr lang="tr-TR" b="1" dirty="0" err="1" smtClean="0"/>
              <a:t>gastrointestinalis</a:t>
            </a:r>
            <a:r>
              <a:rPr lang="tr-TR" b="1" dirty="0" smtClean="0"/>
              <a:t> </a:t>
            </a:r>
            <a:r>
              <a:rPr lang="tr-TR" dirty="0" smtClean="0"/>
              <a:t>denir.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hücreler; </a:t>
            </a:r>
            <a:r>
              <a:rPr lang="tr-TR" b="1" dirty="0" err="1" smtClean="0"/>
              <a:t>gastrin</a:t>
            </a:r>
            <a:r>
              <a:rPr lang="tr-TR" dirty="0" smtClean="0"/>
              <a:t>(mide </a:t>
            </a:r>
            <a:r>
              <a:rPr lang="tr-TR" dirty="0" err="1" smtClean="0"/>
              <a:t>asiti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uyarır), </a:t>
            </a:r>
            <a:r>
              <a:rPr lang="tr-TR" b="1" dirty="0" err="1" smtClean="0"/>
              <a:t>kolesistokinin</a:t>
            </a:r>
            <a:r>
              <a:rPr lang="tr-TR" b="1" dirty="0" smtClean="0"/>
              <a:t> </a:t>
            </a:r>
            <a:r>
              <a:rPr lang="tr-TR" dirty="0" smtClean="0"/>
              <a:t>(safra kesesini uyarır), </a:t>
            </a:r>
            <a:r>
              <a:rPr lang="tr-TR" b="1" dirty="0" err="1" smtClean="0"/>
              <a:t>sekretin</a:t>
            </a:r>
            <a:r>
              <a:rPr lang="tr-TR" b="1" dirty="0" smtClean="0"/>
              <a:t> </a:t>
            </a:r>
            <a:r>
              <a:rPr lang="tr-TR" dirty="0" smtClean="0"/>
              <a:t>(pankreası uyarır), </a:t>
            </a:r>
            <a:r>
              <a:rPr lang="tr-TR" b="1" dirty="0" err="1" smtClean="0"/>
              <a:t>gastrik</a:t>
            </a:r>
            <a:r>
              <a:rPr lang="tr-TR" b="1" dirty="0" smtClean="0"/>
              <a:t> inhibitör </a:t>
            </a:r>
            <a:r>
              <a:rPr lang="tr-TR" b="1" dirty="0" err="1" smtClean="0"/>
              <a:t>peptid</a:t>
            </a:r>
            <a:r>
              <a:rPr lang="tr-TR" b="1" dirty="0" smtClean="0"/>
              <a:t> </a:t>
            </a:r>
            <a:r>
              <a:rPr lang="tr-TR" dirty="0" smtClean="0"/>
              <a:t>(mide asidi </a:t>
            </a:r>
            <a:r>
              <a:rPr lang="tr-TR" dirty="0" err="1" smtClean="0"/>
              <a:t>sekresyonunu</a:t>
            </a:r>
            <a:r>
              <a:rPr lang="tr-TR" dirty="0" smtClean="0"/>
              <a:t> </a:t>
            </a:r>
            <a:r>
              <a:rPr lang="tr-TR" dirty="0" err="1" smtClean="0"/>
              <a:t>inhibe</a:t>
            </a:r>
            <a:r>
              <a:rPr lang="tr-TR" dirty="0" smtClean="0"/>
              <a:t> eder), </a:t>
            </a:r>
            <a:r>
              <a:rPr lang="tr-TR" b="1" dirty="0" err="1" smtClean="0"/>
              <a:t>motilin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 err="1" smtClean="0"/>
              <a:t>motiliteyi</a:t>
            </a:r>
            <a:r>
              <a:rPr lang="tr-TR" dirty="0" smtClean="0"/>
              <a:t> ve pepsin üretimini </a:t>
            </a:r>
            <a:r>
              <a:rPr lang="tr-TR" dirty="0" err="1" smtClean="0"/>
              <a:t>stimüle</a:t>
            </a:r>
            <a:r>
              <a:rPr lang="tr-TR" dirty="0" smtClean="0"/>
              <a:t> eder), </a:t>
            </a:r>
            <a:r>
              <a:rPr lang="tr-TR" b="1" dirty="0" err="1" smtClean="0"/>
              <a:t>somatostatin</a:t>
            </a:r>
            <a:r>
              <a:rPr lang="tr-TR" dirty="0" smtClean="0"/>
              <a:t> (büyüme hormonu, </a:t>
            </a:r>
            <a:r>
              <a:rPr lang="tr-TR" dirty="0" err="1" smtClean="0"/>
              <a:t>glukagon</a:t>
            </a:r>
            <a:r>
              <a:rPr lang="tr-TR" dirty="0" smtClean="0"/>
              <a:t>, </a:t>
            </a:r>
            <a:r>
              <a:rPr lang="tr-TR" dirty="0" err="1" smtClean="0"/>
              <a:t>insulin</a:t>
            </a:r>
            <a:r>
              <a:rPr lang="tr-TR" dirty="0" smtClean="0"/>
              <a:t>, </a:t>
            </a:r>
            <a:r>
              <a:rPr lang="tr-TR" dirty="0" err="1" smtClean="0"/>
              <a:t>sekretin</a:t>
            </a:r>
            <a:r>
              <a:rPr lang="tr-TR" dirty="0" smtClean="0"/>
              <a:t>, </a:t>
            </a:r>
            <a:r>
              <a:rPr lang="tr-TR" dirty="0" err="1" smtClean="0"/>
              <a:t>kolesistokinin</a:t>
            </a:r>
            <a:r>
              <a:rPr lang="tr-TR" dirty="0" smtClean="0"/>
              <a:t>, </a:t>
            </a:r>
            <a:r>
              <a:rPr lang="tr-TR" dirty="0" err="1" smtClean="0"/>
              <a:t>tirotropin</a:t>
            </a:r>
            <a:r>
              <a:rPr lang="tr-TR" dirty="0" smtClean="0"/>
              <a:t>, </a:t>
            </a:r>
            <a:r>
              <a:rPr lang="tr-TR" dirty="0" err="1" smtClean="0"/>
              <a:t>renin</a:t>
            </a:r>
            <a:r>
              <a:rPr lang="tr-TR" dirty="0" smtClean="0"/>
              <a:t> ve </a:t>
            </a:r>
            <a:r>
              <a:rPr lang="tr-TR" dirty="0" err="1" smtClean="0"/>
              <a:t>gastrin</a:t>
            </a:r>
            <a:r>
              <a:rPr lang="tr-TR" dirty="0" smtClean="0"/>
              <a:t> gibi hormonların salınımın baskılar) gibi hormonları üretirler.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8044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KALP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1518" cy="57150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dirty="0" err="1" smtClean="0"/>
              <a:t>Atrial</a:t>
            </a:r>
            <a:r>
              <a:rPr lang="tr-TR" dirty="0" smtClean="0"/>
              <a:t> </a:t>
            </a:r>
            <a:r>
              <a:rPr lang="tr-TR" dirty="0" err="1" smtClean="0"/>
              <a:t>endokarddan</a:t>
            </a:r>
            <a:r>
              <a:rPr lang="tr-TR" dirty="0" smtClean="0"/>
              <a:t> </a:t>
            </a:r>
            <a:r>
              <a:rPr lang="tr-TR" b="1" dirty="0" err="1" smtClean="0"/>
              <a:t>atriopeptid</a:t>
            </a:r>
            <a:r>
              <a:rPr lang="tr-TR" b="1" dirty="0" smtClean="0"/>
              <a:t>(</a:t>
            </a:r>
            <a:r>
              <a:rPr lang="tr-TR" b="1" dirty="0" err="1" smtClean="0"/>
              <a:t>atrial</a:t>
            </a:r>
            <a:r>
              <a:rPr lang="tr-TR" b="1" dirty="0" smtClean="0"/>
              <a:t> </a:t>
            </a:r>
            <a:r>
              <a:rPr lang="tr-TR" b="1" dirty="0" err="1" smtClean="0"/>
              <a:t>natriüetik</a:t>
            </a:r>
            <a:r>
              <a:rPr lang="tr-TR" b="1" dirty="0" smtClean="0"/>
              <a:t> faktör(ANF) </a:t>
            </a:r>
            <a:r>
              <a:rPr lang="tr-TR" dirty="0" smtClean="0"/>
              <a:t>salgılanır.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Salınımı kan basıncındaki artışlara bağlı olarak, </a:t>
            </a:r>
            <a:r>
              <a:rPr lang="tr-TR" dirty="0" err="1" smtClean="0"/>
              <a:t>atrial</a:t>
            </a:r>
            <a:r>
              <a:rPr lang="tr-TR" dirty="0" smtClean="0"/>
              <a:t> duvarın gerilmesi sonucu olur.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Hedef hücreleri: kan damarları, böbrekler, böbrek üstü bezleri ve </a:t>
            </a:r>
            <a:r>
              <a:rPr lang="tr-TR" dirty="0" err="1" smtClean="0"/>
              <a:t>hipotalamusta</a:t>
            </a:r>
            <a:r>
              <a:rPr lang="tr-TR" dirty="0" smtClean="0"/>
              <a:t> yer alır.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Etkileri: kan basıncının düzenlenmesi, </a:t>
            </a:r>
            <a:r>
              <a:rPr lang="tr-TR" dirty="0" err="1" smtClean="0"/>
              <a:t>Na</a:t>
            </a:r>
            <a:r>
              <a:rPr lang="tr-TR" dirty="0" smtClean="0"/>
              <a:t> ve su atılımının düzenlemesine yöneliktir.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14271" cy="53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420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Endokrin Hastalıkları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2818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Hipofiz Bezi Hastalıkları…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hedef hücrede belirli bir hormon için 2000-10000 adet reseptör vardır.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Reseptörler hormon spesifiktir.</a:t>
            </a:r>
          </a:p>
          <a:p>
            <a:pPr fontAlgn="auto">
              <a:buFont typeface="Arial"/>
              <a:buChar char="•"/>
              <a:defRPr/>
            </a:pPr>
            <a:r>
              <a:rPr lang="tr-TR" alt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Genelde </a:t>
            </a: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iki tip hormon vardır;</a:t>
            </a:r>
          </a:p>
          <a:p>
            <a:pPr lvl="2">
              <a:buFont typeface="Arial"/>
              <a:buChar char="•"/>
              <a:defRPr/>
            </a:pP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000" dirty="0" err="1">
                <a:solidFill>
                  <a:srgbClr val="FF0000"/>
                </a:solidFill>
              </a:rPr>
              <a:t>Otokrin</a:t>
            </a:r>
            <a:r>
              <a:rPr lang="tr-TR" altLang="tr-TR" sz="2000" dirty="0">
                <a:solidFill>
                  <a:srgbClr val="FF0000"/>
                </a:solidFill>
              </a:rPr>
              <a:t> hormonlar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üretici hücre üzerine etkilidirler</a:t>
            </a:r>
          </a:p>
          <a:p>
            <a:pPr lvl="2">
              <a:buFont typeface="Arial"/>
              <a:buChar char="•"/>
              <a:defRPr/>
            </a:pP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000" dirty="0" err="1">
                <a:solidFill>
                  <a:srgbClr val="FF0000"/>
                </a:solidFill>
              </a:rPr>
              <a:t>Parakrin</a:t>
            </a:r>
            <a:r>
              <a:rPr lang="tr-TR" altLang="tr-TR" sz="2000" dirty="0">
                <a:solidFill>
                  <a:srgbClr val="FF0000"/>
                </a:solidFill>
              </a:rPr>
              <a:t> hormonlar</a:t>
            </a:r>
            <a:r>
              <a:rPr lang="tr-TR" alt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başka hücreler üzerine etkilidirler</a:t>
            </a:r>
            <a:endParaRPr lang="en-US" altLang="tr-T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Hormonlar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19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Devlik-</a:t>
            </a:r>
            <a:r>
              <a:rPr lang="tr-TR" dirty="0" err="1" smtClean="0"/>
              <a:t>Jigantizm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33" y="1600200"/>
            <a:ext cx="6317933" cy="4525963"/>
          </a:xfrm>
        </p:spPr>
      </p:pic>
    </p:spTree>
    <p:extLst>
      <p:ext uri="{BB962C8B-B14F-4D97-AF65-F5344CB8AC3E}">
        <p14:creationId xmlns:p14="http://schemas.microsoft.com/office/powerpoint/2010/main" val="3669583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Insiputus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1" y="1600200"/>
            <a:ext cx="6751017" cy="4525963"/>
          </a:xfrm>
        </p:spPr>
      </p:pic>
    </p:spTree>
    <p:extLst>
      <p:ext uri="{BB962C8B-B14F-4D97-AF65-F5344CB8AC3E}">
        <p14:creationId xmlns:p14="http://schemas.microsoft.com/office/powerpoint/2010/main" val="4129574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Cücelik-</a:t>
            </a:r>
            <a:r>
              <a:rPr lang="tr-TR" dirty="0" err="1" smtClean="0"/>
              <a:t>Dwarfizm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021170" cy="2346389"/>
          </a:xfrm>
        </p:spPr>
      </p:pic>
    </p:spTree>
    <p:extLst>
      <p:ext uri="{BB962C8B-B14F-4D97-AF65-F5344CB8AC3E}">
        <p14:creationId xmlns:p14="http://schemas.microsoft.com/office/powerpoint/2010/main" val="1123459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Cücelik-</a:t>
            </a:r>
            <a:r>
              <a:rPr lang="tr-TR" dirty="0" err="1"/>
              <a:t>Dwarfizm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6408712" cy="4972787"/>
          </a:xfrm>
        </p:spPr>
      </p:pic>
    </p:spTree>
    <p:extLst>
      <p:ext uri="{BB962C8B-B14F-4D97-AF65-F5344CB8AC3E}">
        <p14:creationId xmlns:p14="http://schemas.microsoft.com/office/powerpoint/2010/main" val="2386200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Akromegali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4600"/>
            <a:ext cx="7560840" cy="4068696"/>
          </a:xfrm>
        </p:spPr>
      </p:pic>
    </p:spTree>
    <p:extLst>
      <p:ext uri="{BB962C8B-B14F-4D97-AF65-F5344CB8AC3E}">
        <p14:creationId xmlns:p14="http://schemas.microsoft.com/office/powerpoint/2010/main" val="2354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tr-TR" dirty="0" smtClean="0"/>
              <a:t>Akromegali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848872" cy="5849997"/>
          </a:xfrm>
        </p:spPr>
      </p:pic>
    </p:spTree>
    <p:extLst>
      <p:ext uri="{BB962C8B-B14F-4D97-AF65-F5344CB8AC3E}">
        <p14:creationId xmlns:p14="http://schemas.microsoft.com/office/powerpoint/2010/main" val="33077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Tiroid</a:t>
            </a:r>
            <a:r>
              <a:rPr lang="tr-TR" dirty="0" smtClean="0"/>
              <a:t> Bezi Hastalıkları…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6382641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Hipertiroidi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82588" cy="67636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96985"/>
            <a:ext cx="626832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mtClean="0"/>
              <a:t>Hormonların salgı mekanizması </a:t>
            </a:r>
            <a:r>
              <a:rPr lang="tr-TR" altLang="tr-TR" smtClean="0">
                <a:solidFill>
                  <a:srgbClr val="FF0000"/>
                </a:solidFill>
              </a:rPr>
              <a:t>feedback </a:t>
            </a:r>
            <a:r>
              <a:rPr lang="tr-TR" altLang="tr-TR" smtClean="0"/>
              <a:t>ile düzenlenir.</a:t>
            </a:r>
          </a:p>
          <a:p>
            <a:pPr>
              <a:lnSpc>
                <a:spcPct val="90000"/>
              </a:lnSpc>
            </a:pPr>
            <a:r>
              <a:rPr lang="tr-TR" altLang="tr-TR" smtClean="0"/>
              <a:t>Feedback salgılanan son ürünün gerisin geriye ilk salgı organını etkilemesidir.</a:t>
            </a:r>
          </a:p>
          <a:p>
            <a:pPr>
              <a:lnSpc>
                <a:spcPct val="90000"/>
              </a:lnSpc>
            </a:pPr>
            <a:r>
              <a:rPr lang="tr-TR" altLang="tr-TR" smtClean="0">
                <a:solidFill>
                  <a:srgbClr val="FF0000"/>
                </a:solidFill>
              </a:rPr>
              <a:t>Pozitif feedback</a:t>
            </a:r>
            <a:r>
              <a:rPr lang="tr-TR" altLang="tr-TR" smtClean="0"/>
              <a:t> son ürünün ilk salgı organını etkileyerek kendisinin salgısını artırmasıdır.</a:t>
            </a:r>
          </a:p>
          <a:p>
            <a:pPr>
              <a:lnSpc>
                <a:spcPct val="90000"/>
              </a:lnSpc>
            </a:pPr>
            <a:r>
              <a:rPr lang="tr-TR" altLang="tr-TR" smtClean="0">
                <a:solidFill>
                  <a:srgbClr val="FF0000"/>
                </a:solidFill>
              </a:rPr>
              <a:t>Negatif feedback</a:t>
            </a:r>
            <a:r>
              <a:rPr lang="tr-TR" altLang="tr-TR" smtClean="0"/>
              <a:t> son ürünün ilk salgı organını etkileyerek kendisinin salgısını azaltmasıdır.</a:t>
            </a:r>
            <a:endParaRPr lang="en-US" altLang="tr-TR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Feedback Mekanizması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90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Feedback Mekanizması</a:t>
            </a:r>
            <a:endParaRPr lang="en-US" altLang="tr-TR" smtClean="0">
              <a:ln>
                <a:noFill/>
              </a:ln>
            </a:endParaRP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1752600" y="2209800"/>
          <a:ext cx="5257800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3238952" imgH="2371429" progId="Paint.Picture">
                  <p:embed/>
                </p:oleObj>
              </mc:Choice>
              <mc:Fallback>
                <p:oleObj name="Bitmap Image" r:id="rId3" imgW="3238952" imgH="2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5257800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686800" cy="3276600"/>
          </a:xfrm>
        </p:spPr>
        <p:txBody>
          <a:bodyPr>
            <a:normAutofit fontScale="92500"/>
          </a:bodyPr>
          <a:lstStyle/>
          <a:p>
            <a:r>
              <a:rPr lang="tr-TR" altLang="tr-TR" smtClean="0">
                <a:solidFill>
                  <a:srgbClr val="FF0000"/>
                </a:solidFill>
              </a:rPr>
              <a:t>Down-regülasyon</a:t>
            </a:r>
            <a:r>
              <a:rPr lang="tr-TR" altLang="tr-TR" smtClean="0"/>
              <a:t>; hormon ortamda fazla miktarda bulunduğunda hedef hücre reseptörlerin sayısı azalır, böylece hormona yanıt azalmış olur.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Up-regülasyon</a:t>
            </a:r>
            <a:r>
              <a:rPr lang="tr-TR" altLang="tr-TR" smtClean="0"/>
              <a:t>; hormon ortamda az ya da yetersiz bulunduğunda hedef hücredeki reseptörlerin sayısı artar, hormona yanıt artmış olur. </a:t>
            </a:r>
            <a:endParaRPr lang="en-US" altLang="tr-TR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Down-Up Regülasyon</a:t>
            </a:r>
            <a:endParaRPr lang="en-US" altLang="tr-TR" smtClean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959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mtClean="0"/>
              <a:t>Beyin tabanında bulunmaktadır.</a:t>
            </a:r>
          </a:p>
          <a:p>
            <a:pPr>
              <a:lnSpc>
                <a:spcPct val="90000"/>
              </a:lnSpc>
            </a:pPr>
            <a:r>
              <a:rPr lang="tr-TR" altLang="tr-TR" smtClean="0"/>
              <a:t>Otonom sinir sistemi ile endokrin sistem arasında bağlantı sağlar.</a:t>
            </a:r>
          </a:p>
          <a:p>
            <a:pPr>
              <a:lnSpc>
                <a:spcPct val="90000"/>
              </a:lnSpc>
            </a:pPr>
            <a:r>
              <a:rPr lang="tr-TR" altLang="tr-TR" smtClean="0"/>
              <a:t>Görevleri;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Otonom sinir sisteminin kontrolü</a:t>
            </a:r>
          </a:p>
          <a:p>
            <a:pPr lvl="1">
              <a:lnSpc>
                <a:spcPct val="90000"/>
              </a:lnSpc>
            </a:pPr>
            <a:r>
              <a:rPr lang="tr-TR" altLang="tr-TR" smtClean="0"/>
              <a:t> Hipofiz bezinin çalışmasının kontrolü</a:t>
            </a:r>
          </a:p>
          <a:p>
            <a:pPr lvl="2">
              <a:lnSpc>
                <a:spcPct val="90000"/>
              </a:lnSpc>
            </a:pPr>
            <a:r>
              <a:rPr lang="tr-TR" altLang="tr-TR" smtClean="0">
                <a:solidFill>
                  <a:srgbClr val="FF0000"/>
                </a:solidFill>
              </a:rPr>
              <a:t>RH</a:t>
            </a:r>
            <a:r>
              <a:rPr lang="tr-TR" altLang="tr-TR" smtClean="0"/>
              <a:t> (releasing hormonlar = salgılatıcı hormonlar)</a:t>
            </a:r>
          </a:p>
          <a:p>
            <a:pPr lvl="2">
              <a:lnSpc>
                <a:spcPct val="90000"/>
              </a:lnSpc>
            </a:pPr>
            <a:r>
              <a:rPr lang="tr-TR" altLang="tr-TR" smtClean="0">
                <a:solidFill>
                  <a:srgbClr val="FF0000"/>
                </a:solidFill>
              </a:rPr>
              <a:t>İH</a:t>
            </a:r>
            <a:r>
              <a:rPr lang="tr-TR" altLang="tr-TR" smtClean="0"/>
              <a:t> (inhibiting hormonlar = salgı durdurucu hormonlar)</a:t>
            </a:r>
            <a:endParaRPr lang="en-US" altLang="tr-TR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Hipotalamus</a:t>
            </a:r>
            <a:endParaRPr lang="en-US" altLang="tr-TR" smtClean="0">
              <a:ln>
                <a:noFill/>
              </a:ln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402388" y="260350"/>
            <a:ext cx="2741612" cy="2646363"/>
            <a:chOff x="3600" y="1872"/>
            <a:chExt cx="1727" cy="1667"/>
          </a:xfrm>
        </p:grpSpPr>
        <p:sp>
          <p:nvSpPr>
            <p:cNvPr id="27653" name="Freeform 5"/>
            <p:cNvSpPr>
              <a:spLocks/>
            </p:cNvSpPr>
            <p:nvPr/>
          </p:nvSpPr>
          <p:spPr bwMode="auto">
            <a:xfrm>
              <a:off x="3600" y="1872"/>
              <a:ext cx="1727" cy="1236"/>
            </a:xfrm>
            <a:custGeom>
              <a:avLst/>
              <a:gdLst>
                <a:gd name="T0" fmla="*/ 749 w 1727"/>
                <a:gd name="T1" fmla="*/ 29 h 1236"/>
                <a:gd name="T2" fmla="*/ 674 w 1727"/>
                <a:gd name="T3" fmla="*/ 29 h 1236"/>
                <a:gd name="T4" fmla="*/ 594 w 1727"/>
                <a:gd name="T5" fmla="*/ 73 h 1236"/>
                <a:gd name="T6" fmla="*/ 545 w 1727"/>
                <a:gd name="T7" fmla="*/ 122 h 1236"/>
                <a:gd name="T8" fmla="*/ 482 w 1727"/>
                <a:gd name="T9" fmla="*/ 150 h 1236"/>
                <a:gd name="T10" fmla="*/ 421 w 1727"/>
                <a:gd name="T11" fmla="*/ 168 h 1236"/>
                <a:gd name="T12" fmla="*/ 368 w 1727"/>
                <a:gd name="T13" fmla="*/ 205 h 1236"/>
                <a:gd name="T14" fmla="*/ 310 w 1727"/>
                <a:gd name="T15" fmla="*/ 235 h 1236"/>
                <a:gd name="T16" fmla="*/ 246 w 1727"/>
                <a:gd name="T17" fmla="*/ 318 h 1236"/>
                <a:gd name="T18" fmla="*/ 213 w 1727"/>
                <a:gd name="T19" fmla="*/ 345 h 1236"/>
                <a:gd name="T20" fmla="*/ 159 w 1727"/>
                <a:gd name="T21" fmla="*/ 380 h 1236"/>
                <a:gd name="T22" fmla="*/ 108 w 1727"/>
                <a:gd name="T23" fmla="*/ 482 h 1236"/>
                <a:gd name="T24" fmla="*/ 100 w 1727"/>
                <a:gd name="T25" fmla="*/ 534 h 1236"/>
                <a:gd name="T26" fmla="*/ 71 w 1727"/>
                <a:gd name="T27" fmla="*/ 557 h 1236"/>
                <a:gd name="T28" fmla="*/ 39 w 1727"/>
                <a:gd name="T29" fmla="*/ 613 h 1236"/>
                <a:gd name="T30" fmla="*/ 13 w 1727"/>
                <a:gd name="T31" fmla="*/ 678 h 1236"/>
                <a:gd name="T32" fmla="*/ 9 w 1727"/>
                <a:gd name="T33" fmla="*/ 749 h 1236"/>
                <a:gd name="T34" fmla="*/ 23 w 1727"/>
                <a:gd name="T35" fmla="*/ 830 h 1236"/>
                <a:gd name="T36" fmla="*/ 1 w 1727"/>
                <a:gd name="T37" fmla="*/ 919 h 1236"/>
                <a:gd name="T38" fmla="*/ 39 w 1727"/>
                <a:gd name="T39" fmla="*/ 1043 h 1236"/>
                <a:gd name="T40" fmla="*/ 121 w 1727"/>
                <a:gd name="T41" fmla="*/ 1180 h 1236"/>
                <a:gd name="T42" fmla="*/ 186 w 1727"/>
                <a:gd name="T43" fmla="*/ 1218 h 1236"/>
                <a:gd name="T44" fmla="*/ 256 w 1727"/>
                <a:gd name="T45" fmla="*/ 1232 h 1236"/>
                <a:gd name="T46" fmla="*/ 325 w 1727"/>
                <a:gd name="T47" fmla="*/ 1220 h 1236"/>
                <a:gd name="T48" fmla="*/ 383 w 1727"/>
                <a:gd name="T49" fmla="*/ 1215 h 1236"/>
                <a:gd name="T50" fmla="*/ 455 w 1727"/>
                <a:gd name="T51" fmla="*/ 1187 h 1236"/>
                <a:gd name="T52" fmla="*/ 515 w 1727"/>
                <a:gd name="T53" fmla="*/ 1162 h 1236"/>
                <a:gd name="T54" fmla="*/ 580 w 1727"/>
                <a:gd name="T55" fmla="*/ 1143 h 1236"/>
                <a:gd name="T56" fmla="*/ 637 w 1727"/>
                <a:gd name="T57" fmla="*/ 1101 h 1236"/>
                <a:gd name="T58" fmla="*/ 678 w 1727"/>
                <a:gd name="T59" fmla="*/ 1023 h 1236"/>
                <a:gd name="T60" fmla="*/ 688 w 1727"/>
                <a:gd name="T61" fmla="*/ 930 h 1236"/>
                <a:gd name="T62" fmla="*/ 693 w 1727"/>
                <a:gd name="T63" fmla="*/ 882 h 1236"/>
                <a:gd name="T64" fmla="*/ 675 w 1727"/>
                <a:gd name="T65" fmla="*/ 816 h 1236"/>
                <a:gd name="T66" fmla="*/ 678 w 1727"/>
                <a:gd name="T67" fmla="*/ 744 h 1236"/>
                <a:gd name="T68" fmla="*/ 761 w 1727"/>
                <a:gd name="T69" fmla="*/ 650 h 1236"/>
                <a:gd name="T70" fmla="*/ 880 w 1727"/>
                <a:gd name="T71" fmla="*/ 610 h 1236"/>
                <a:gd name="T72" fmla="*/ 932 w 1727"/>
                <a:gd name="T73" fmla="*/ 618 h 1236"/>
                <a:gd name="T74" fmla="*/ 1033 w 1727"/>
                <a:gd name="T75" fmla="*/ 680 h 1236"/>
                <a:gd name="T76" fmla="*/ 1114 w 1727"/>
                <a:gd name="T77" fmla="*/ 684 h 1236"/>
                <a:gd name="T78" fmla="*/ 1139 w 1727"/>
                <a:gd name="T79" fmla="*/ 647 h 1236"/>
                <a:gd name="T80" fmla="*/ 1205 w 1727"/>
                <a:gd name="T81" fmla="*/ 642 h 1236"/>
                <a:gd name="T82" fmla="*/ 1224 w 1727"/>
                <a:gd name="T83" fmla="*/ 642 h 1236"/>
                <a:gd name="T84" fmla="*/ 1253 w 1727"/>
                <a:gd name="T85" fmla="*/ 650 h 1236"/>
                <a:gd name="T86" fmla="*/ 1298 w 1727"/>
                <a:gd name="T87" fmla="*/ 665 h 1236"/>
                <a:gd name="T88" fmla="*/ 1431 w 1727"/>
                <a:gd name="T89" fmla="*/ 695 h 1236"/>
                <a:gd name="T90" fmla="*/ 1618 w 1727"/>
                <a:gd name="T91" fmla="*/ 718 h 1236"/>
                <a:gd name="T92" fmla="*/ 1696 w 1727"/>
                <a:gd name="T93" fmla="*/ 671 h 1236"/>
                <a:gd name="T94" fmla="*/ 1690 w 1727"/>
                <a:gd name="T95" fmla="*/ 623 h 1236"/>
                <a:gd name="T96" fmla="*/ 1726 w 1727"/>
                <a:gd name="T97" fmla="*/ 553 h 1236"/>
                <a:gd name="T98" fmla="*/ 1671 w 1727"/>
                <a:gd name="T99" fmla="*/ 402 h 1236"/>
                <a:gd name="T100" fmla="*/ 1571 w 1727"/>
                <a:gd name="T101" fmla="*/ 276 h 1236"/>
                <a:gd name="T102" fmla="*/ 1468 w 1727"/>
                <a:gd name="T103" fmla="*/ 209 h 1236"/>
                <a:gd name="T104" fmla="*/ 1406 w 1727"/>
                <a:gd name="T105" fmla="*/ 161 h 1236"/>
                <a:gd name="T106" fmla="*/ 1321 w 1727"/>
                <a:gd name="T107" fmla="*/ 133 h 1236"/>
                <a:gd name="T108" fmla="*/ 1268 w 1727"/>
                <a:gd name="T109" fmla="*/ 101 h 1236"/>
                <a:gd name="T110" fmla="*/ 1198 w 1727"/>
                <a:gd name="T111" fmla="*/ 64 h 1236"/>
                <a:gd name="T112" fmla="*/ 1153 w 1727"/>
                <a:gd name="T113" fmla="*/ 39 h 1236"/>
                <a:gd name="T114" fmla="*/ 1077 w 1727"/>
                <a:gd name="T115" fmla="*/ 12 h 1236"/>
                <a:gd name="T116" fmla="*/ 1010 w 1727"/>
                <a:gd name="T117" fmla="*/ 2 h 1236"/>
                <a:gd name="T118" fmla="*/ 915 w 1727"/>
                <a:gd name="T119" fmla="*/ 15 h 1236"/>
                <a:gd name="T120" fmla="*/ 868 w 1727"/>
                <a:gd name="T121" fmla="*/ 7 h 1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27" h="1236">
                  <a:moveTo>
                    <a:pt x="785" y="34"/>
                  </a:moveTo>
                  <a:lnTo>
                    <a:pt x="775" y="34"/>
                  </a:lnTo>
                  <a:lnTo>
                    <a:pt x="763" y="28"/>
                  </a:lnTo>
                  <a:lnTo>
                    <a:pt x="749" y="29"/>
                  </a:lnTo>
                  <a:lnTo>
                    <a:pt x="733" y="27"/>
                  </a:lnTo>
                  <a:lnTo>
                    <a:pt x="716" y="25"/>
                  </a:lnTo>
                  <a:lnTo>
                    <a:pt x="696" y="24"/>
                  </a:lnTo>
                  <a:lnTo>
                    <a:pt x="674" y="29"/>
                  </a:lnTo>
                  <a:lnTo>
                    <a:pt x="649" y="41"/>
                  </a:lnTo>
                  <a:lnTo>
                    <a:pt x="629" y="50"/>
                  </a:lnTo>
                  <a:lnTo>
                    <a:pt x="608" y="60"/>
                  </a:lnTo>
                  <a:lnTo>
                    <a:pt x="594" y="73"/>
                  </a:lnTo>
                  <a:lnTo>
                    <a:pt x="585" y="87"/>
                  </a:lnTo>
                  <a:lnTo>
                    <a:pt x="570" y="98"/>
                  </a:lnTo>
                  <a:lnTo>
                    <a:pt x="559" y="109"/>
                  </a:lnTo>
                  <a:lnTo>
                    <a:pt x="545" y="122"/>
                  </a:lnTo>
                  <a:lnTo>
                    <a:pt x="533" y="131"/>
                  </a:lnTo>
                  <a:lnTo>
                    <a:pt x="516" y="139"/>
                  </a:lnTo>
                  <a:lnTo>
                    <a:pt x="499" y="143"/>
                  </a:lnTo>
                  <a:lnTo>
                    <a:pt x="482" y="150"/>
                  </a:lnTo>
                  <a:lnTo>
                    <a:pt x="468" y="152"/>
                  </a:lnTo>
                  <a:lnTo>
                    <a:pt x="451" y="155"/>
                  </a:lnTo>
                  <a:lnTo>
                    <a:pt x="438" y="162"/>
                  </a:lnTo>
                  <a:lnTo>
                    <a:pt x="421" y="168"/>
                  </a:lnTo>
                  <a:lnTo>
                    <a:pt x="405" y="177"/>
                  </a:lnTo>
                  <a:lnTo>
                    <a:pt x="389" y="188"/>
                  </a:lnTo>
                  <a:lnTo>
                    <a:pt x="379" y="199"/>
                  </a:lnTo>
                  <a:lnTo>
                    <a:pt x="368" y="205"/>
                  </a:lnTo>
                  <a:lnTo>
                    <a:pt x="355" y="211"/>
                  </a:lnTo>
                  <a:lnTo>
                    <a:pt x="343" y="216"/>
                  </a:lnTo>
                  <a:lnTo>
                    <a:pt x="329" y="223"/>
                  </a:lnTo>
                  <a:lnTo>
                    <a:pt x="310" y="235"/>
                  </a:lnTo>
                  <a:lnTo>
                    <a:pt x="291" y="249"/>
                  </a:lnTo>
                  <a:lnTo>
                    <a:pt x="263" y="284"/>
                  </a:lnTo>
                  <a:lnTo>
                    <a:pt x="250" y="305"/>
                  </a:lnTo>
                  <a:lnTo>
                    <a:pt x="246" y="318"/>
                  </a:lnTo>
                  <a:lnTo>
                    <a:pt x="241" y="331"/>
                  </a:lnTo>
                  <a:lnTo>
                    <a:pt x="234" y="335"/>
                  </a:lnTo>
                  <a:lnTo>
                    <a:pt x="226" y="339"/>
                  </a:lnTo>
                  <a:lnTo>
                    <a:pt x="213" y="345"/>
                  </a:lnTo>
                  <a:lnTo>
                    <a:pt x="200" y="346"/>
                  </a:lnTo>
                  <a:lnTo>
                    <a:pt x="187" y="352"/>
                  </a:lnTo>
                  <a:lnTo>
                    <a:pt x="172" y="364"/>
                  </a:lnTo>
                  <a:lnTo>
                    <a:pt x="159" y="380"/>
                  </a:lnTo>
                  <a:lnTo>
                    <a:pt x="142" y="409"/>
                  </a:lnTo>
                  <a:lnTo>
                    <a:pt x="129" y="437"/>
                  </a:lnTo>
                  <a:lnTo>
                    <a:pt x="117" y="456"/>
                  </a:lnTo>
                  <a:lnTo>
                    <a:pt x="108" y="482"/>
                  </a:lnTo>
                  <a:lnTo>
                    <a:pt x="105" y="500"/>
                  </a:lnTo>
                  <a:lnTo>
                    <a:pt x="102" y="518"/>
                  </a:lnTo>
                  <a:lnTo>
                    <a:pt x="101" y="527"/>
                  </a:lnTo>
                  <a:lnTo>
                    <a:pt x="100" y="534"/>
                  </a:lnTo>
                  <a:lnTo>
                    <a:pt x="98" y="540"/>
                  </a:lnTo>
                  <a:lnTo>
                    <a:pt x="93" y="542"/>
                  </a:lnTo>
                  <a:lnTo>
                    <a:pt x="82" y="552"/>
                  </a:lnTo>
                  <a:lnTo>
                    <a:pt x="71" y="557"/>
                  </a:lnTo>
                  <a:lnTo>
                    <a:pt x="65" y="570"/>
                  </a:lnTo>
                  <a:lnTo>
                    <a:pt x="51" y="582"/>
                  </a:lnTo>
                  <a:lnTo>
                    <a:pt x="45" y="601"/>
                  </a:lnTo>
                  <a:lnTo>
                    <a:pt x="39" y="613"/>
                  </a:lnTo>
                  <a:lnTo>
                    <a:pt x="34" y="626"/>
                  </a:lnTo>
                  <a:lnTo>
                    <a:pt x="28" y="644"/>
                  </a:lnTo>
                  <a:lnTo>
                    <a:pt x="21" y="660"/>
                  </a:lnTo>
                  <a:lnTo>
                    <a:pt x="13" y="678"/>
                  </a:lnTo>
                  <a:lnTo>
                    <a:pt x="8" y="691"/>
                  </a:lnTo>
                  <a:lnTo>
                    <a:pt x="4" y="714"/>
                  </a:lnTo>
                  <a:lnTo>
                    <a:pt x="4" y="729"/>
                  </a:lnTo>
                  <a:lnTo>
                    <a:pt x="9" y="749"/>
                  </a:lnTo>
                  <a:lnTo>
                    <a:pt x="7" y="770"/>
                  </a:lnTo>
                  <a:lnTo>
                    <a:pt x="5" y="787"/>
                  </a:lnTo>
                  <a:lnTo>
                    <a:pt x="7" y="807"/>
                  </a:lnTo>
                  <a:lnTo>
                    <a:pt x="23" y="830"/>
                  </a:lnTo>
                  <a:lnTo>
                    <a:pt x="16" y="839"/>
                  </a:lnTo>
                  <a:lnTo>
                    <a:pt x="9" y="857"/>
                  </a:lnTo>
                  <a:lnTo>
                    <a:pt x="0" y="883"/>
                  </a:lnTo>
                  <a:lnTo>
                    <a:pt x="1" y="919"/>
                  </a:lnTo>
                  <a:lnTo>
                    <a:pt x="18" y="974"/>
                  </a:lnTo>
                  <a:lnTo>
                    <a:pt x="39" y="1006"/>
                  </a:lnTo>
                  <a:lnTo>
                    <a:pt x="40" y="1026"/>
                  </a:lnTo>
                  <a:lnTo>
                    <a:pt x="39" y="1043"/>
                  </a:lnTo>
                  <a:lnTo>
                    <a:pt x="41" y="1072"/>
                  </a:lnTo>
                  <a:lnTo>
                    <a:pt x="64" y="1114"/>
                  </a:lnTo>
                  <a:lnTo>
                    <a:pt x="95" y="1157"/>
                  </a:lnTo>
                  <a:lnTo>
                    <a:pt x="121" y="1180"/>
                  </a:lnTo>
                  <a:lnTo>
                    <a:pt x="146" y="1195"/>
                  </a:lnTo>
                  <a:lnTo>
                    <a:pt x="170" y="1194"/>
                  </a:lnTo>
                  <a:lnTo>
                    <a:pt x="176" y="1207"/>
                  </a:lnTo>
                  <a:lnTo>
                    <a:pt x="186" y="1218"/>
                  </a:lnTo>
                  <a:lnTo>
                    <a:pt x="200" y="1227"/>
                  </a:lnTo>
                  <a:lnTo>
                    <a:pt x="216" y="1230"/>
                  </a:lnTo>
                  <a:lnTo>
                    <a:pt x="238" y="1235"/>
                  </a:lnTo>
                  <a:lnTo>
                    <a:pt x="256" y="1232"/>
                  </a:lnTo>
                  <a:lnTo>
                    <a:pt x="276" y="1233"/>
                  </a:lnTo>
                  <a:lnTo>
                    <a:pt x="293" y="1226"/>
                  </a:lnTo>
                  <a:lnTo>
                    <a:pt x="313" y="1221"/>
                  </a:lnTo>
                  <a:lnTo>
                    <a:pt x="325" y="1220"/>
                  </a:lnTo>
                  <a:lnTo>
                    <a:pt x="340" y="1220"/>
                  </a:lnTo>
                  <a:lnTo>
                    <a:pt x="354" y="1218"/>
                  </a:lnTo>
                  <a:lnTo>
                    <a:pt x="369" y="1216"/>
                  </a:lnTo>
                  <a:lnTo>
                    <a:pt x="383" y="1215"/>
                  </a:lnTo>
                  <a:lnTo>
                    <a:pt x="402" y="1212"/>
                  </a:lnTo>
                  <a:lnTo>
                    <a:pt x="422" y="1202"/>
                  </a:lnTo>
                  <a:lnTo>
                    <a:pt x="438" y="1194"/>
                  </a:lnTo>
                  <a:lnTo>
                    <a:pt x="455" y="1187"/>
                  </a:lnTo>
                  <a:lnTo>
                    <a:pt x="472" y="1178"/>
                  </a:lnTo>
                  <a:lnTo>
                    <a:pt x="489" y="1172"/>
                  </a:lnTo>
                  <a:lnTo>
                    <a:pt x="500" y="1166"/>
                  </a:lnTo>
                  <a:lnTo>
                    <a:pt x="515" y="1162"/>
                  </a:lnTo>
                  <a:lnTo>
                    <a:pt x="531" y="1156"/>
                  </a:lnTo>
                  <a:lnTo>
                    <a:pt x="544" y="1154"/>
                  </a:lnTo>
                  <a:lnTo>
                    <a:pt x="563" y="1151"/>
                  </a:lnTo>
                  <a:lnTo>
                    <a:pt x="580" y="1143"/>
                  </a:lnTo>
                  <a:lnTo>
                    <a:pt x="596" y="1136"/>
                  </a:lnTo>
                  <a:lnTo>
                    <a:pt x="613" y="1127"/>
                  </a:lnTo>
                  <a:lnTo>
                    <a:pt x="621" y="1112"/>
                  </a:lnTo>
                  <a:lnTo>
                    <a:pt x="637" y="1101"/>
                  </a:lnTo>
                  <a:lnTo>
                    <a:pt x="639" y="1084"/>
                  </a:lnTo>
                  <a:lnTo>
                    <a:pt x="642" y="1066"/>
                  </a:lnTo>
                  <a:lnTo>
                    <a:pt x="664" y="1051"/>
                  </a:lnTo>
                  <a:lnTo>
                    <a:pt x="678" y="1023"/>
                  </a:lnTo>
                  <a:lnTo>
                    <a:pt x="686" y="994"/>
                  </a:lnTo>
                  <a:lnTo>
                    <a:pt x="683" y="965"/>
                  </a:lnTo>
                  <a:lnTo>
                    <a:pt x="691" y="950"/>
                  </a:lnTo>
                  <a:lnTo>
                    <a:pt x="688" y="930"/>
                  </a:lnTo>
                  <a:lnTo>
                    <a:pt x="681" y="913"/>
                  </a:lnTo>
                  <a:lnTo>
                    <a:pt x="671" y="901"/>
                  </a:lnTo>
                  <a:lnTo>
                    <a:pt x="682" y="892"/>
                  </a:lnTo>
                  <a:lnTo>
                    <a:pt x="693" y="882"/>
                  </a:lnTo>
                  <a:lnTo>
                    <a:pt x="702" y="857"/>
                  </a:lnTo>
                  <a:lnTo>
                    <a:pt x="704" y="839"/>
                  </a:lnTo>
                  <a:lnTo>
                    <a:pt x="692" y="824"/>
                  </a:lnTo>
                  <a:lnTo>
                    <a:pt x="675" y="816"/>
                  </a:lnTo>
                  <a:lnTo>
                    <a:pt x="663" y="801"/>
                  </a:lnTo>
                  <a:lnTo>
                    <a:pt x="666" y="784"/>
                  </a:lnTo>
                  <a:lnTo>
                    <a:pt x="667" y="763"/>
                  </a:lnTo>
                  <a:lnTo>
                    <a:pt x="678" y="744"/>
                  </a:lnTo>
                  <a:lnTo>
                    <a:pt x="691" y="715"/>
                  </a:lnTo>
                  <a:lnTo>
                    <a:pt x="707" y="693"/>
                  </a:lnTo>
                  <a:lnTo>
                    <a:pt x="733" y="670"/>
                  </a:lnTo>
                  <a:lnTo>
                    <a:pt x="761" y="650"/>
                  </a:lnTo>
                  <a:lnTo>
                    <a:pt x="794" y="630"/>
                  </a:lnTo>
                  <a:lnTo>
                    <a:pt x="824" y="621"/>
                  </a:lnTo>
                  <a:lnTo>
                    <a:pt x="854" y="611"/>
                  </a:lnTo>
                  <a:lnTo>
                    <a:pt x="880" y="610"/>
                  </a:lnTo>
                  <a:lnTo>
                    <a:pt x="901" y="611"/>
                  </a:lnTo>
                  <a:lnTo>
                    <a:pt x="915" y="611"/>
                  </a:lnTo>
                  <a:lnTo>
                    <a:pt x="927" y="615"/>
                  </a:lnTo>
                  <a:lnTo>
                    <a:pt x="932" y="618"/>
                  </a:lnTo>
                  <a:lnTo>
                    <a:pt x="959" y="657"/>
                  </a:lnTo>
                  <a:lnTo>
                    <a:pt x="981" y="677"/>
                  </a:lnTo>
                  <a:lnTo>
                    <a:pt x="1009" y="681"/>
                  </a:lnTo>
                  <a:lnTo>
                    <a:pt x="1033" y="680"/>
                  </a:lnTo>
                  <a:lnTo>
                    <a:pt x="1035" y="685"/>
                  </a:lnTo>
                  <a:lnTo>
                    <a:pt x="1048" y="695"/>
                  </a:lnTo>
                  <a:lnTo>
                    <a:pt x="1074" y="696"/>
                  </a:lnTo>
                  <a:lnTo>
                    <a:pt x="1114" y="684"/>
                  </a:lnTo>
                  <a:lnTo>
                    <a:pt x="1112" y="680"/>
                  </a:lnTo>
                  <a:lnTo>
                    <a:pt x="1112" y="669"/>
                  </a:lnTo>
                  <a:lnTo>
                    <a:pt x="1122" y="654"/>
                  </a:lnTo>
                  <a:lnTo>
                    <a:pt x="1139" y="647"/>
                  </a:lnTo>
                  <a:lnTo>
                    <a:pt x="1140" y="641"/>
                  </a:lnTo>
                  <a:lnTo>
                    <a:pt x="1157" y="633"/>
                  </a:lnTo>
                  <a:lnTo>
                    <a:pt x="1179" y="627"/>
                  </a:lnTo>
                  <a:lnTo>
                    <a:pt x="1205" y="642"/>
                  </a:lnTo>
                  <a:lnTo>
                    <a:pt x="1206" y="635"/>
                  </a:lnTo>
                  <a:lnTo>
                    <a:pt x="1212" y="637"/>
                  </a:lnTo>
                  <a:lnTo>
                    <a:pt x="1220" y="634"/>
                  </a:lnTo>
                  <a:lnTo>
                    <a:pt x="1224" y="642"/>
                  </a:lnTo>
                  <a:lnTo>
                    <a:pt x="1227" y="641"/>
                  </a:lnTo>
                  <a:lnTo>
                    <a:pt x="1237" y="636"/>
                  </a:lnTo>
                  <a:lnTo>
                    <a:pt x="1243" y="638"/>
                  </a:lnTo>
                  <a:lnTo>
                    <a:pt x="1253" y="650"/>
                  </a:lnTo>
                  <a:lnTo>
                    <a:pt x="1262" y="645"/>
                  </a:lnTo>
                  <a:lnTo>
                    <a:pt x="1272" y="651"/>
                  </a:lnTo>
                  <a:lnTo>
                    <a:pt x="1290" y="659"/>
                  </a:lnTo>
                  <a:lnTo>
                    <a:pt x="1298" y="665"/>
                  </a:lnTo>
                  <a:lnTo>
                    <a:pt x="1354" y="680"/>
                  </a:lnTo>
                  <a:lnTo>
                    <a:pt x="1360" y="683"/>
                  </a:lnTo>
                  <a:lnTo>
                    <a:pt x="1389" y="690"/>
                  </a:lnTo>
                  <a:lnTo>
                    <a:pt x="1431" y="695"/>
                  </a:lnTo>
                  <a:lnTo>
                    <a:pt x="1474" y="708"/>
                  </a:lnTo>
                  <a:lnTo>
                    <a:pt x="1526" y="714"/>
                  </a:lnTo>
                  <a:lnTo>
                    <a:pt x="1574" y="718"/>
                  </a:lnTo>
                  <a:lnTo>
                    <a:pt x="1618" y="718"/>
                  </a:lnTo>
                  <a:lnTo>
                    <a:pt x="1651" y="713"/>
                  </a:lnTo>
                  <a:lnTo>
                    <a:pt x="1676" y="701"/>
                  </a:lnTo>
                  <a:lnTo>
                    <a:pt x="1687" y="685"/>
                  </a:lnTo>
                  <a:lnTo>
                    <a:pt x="1696" y="671"/>
                  </a:lnTo>
                  <a:lnTo>
                    <a:pt x="1701" y="658"/>
                  </a:lnTo>
                  <a:lnTo>
                    <a:pt x="1699" y="644"/>
                  </a:lnTo>
                  <a:lnTo>
                    <a:pt x="1700" y="633"/>
                  </a:lnTo>
                  <a:lnTo>
                    <a:pt x="1690" y="623"/>
                  </a:lnTo>
                  <a:lnTo>
                    <a:pt x="1682" y="615"/>
                  </a:lnTo>
                  <a:lnTo>
                    <a:pt x="1704" y="606"/>
                  </a:lnTo>
                  <a:lnTo>
                    <a:pt x="1719" y="583"/>
                  </a:lnTo>
                  <a:lnTo>
                    <a:pt x="1726" y="553"/>
                  </a:lnTo>
                  <a:lnTo>
                    <a:pt x="1717" y="531"/>
                  </a:lnTo>
                  <a:lnTo>
                    <a:pt x="1721" y="503"/>
                  </a:lnTo>
                  <a:lnTo>
                    <a:pt x="1703" y="449"/>
                  </a:lnTo>
                  <a:lnTo>
                    <a:pt x="1671" y="402"/>
                  </a:lnTo>
                  <a:lnTo>
                    <a:pt x="1639" y="381"/>
                  </a:lnTo>
                  <a:lnTo>
                    <a:pt x="1631" y="363"/>
                  </a:lnTo>
                  <a:lnTo>
                    <a:pt x="1609" y="321"/>
                  </a:lnTo>
                  <a:lnTo>
                    <a:pt x="1571" y="276"/>
                  </a:lnTo>
                  <a:lnTo>
                    <a:pt x="1516" y="245"/>
                  </a:lnTo>
                  <a:lnTo>
                    <a:pt x="1505" y="229"/>
                  </a:lnTo>
                  <a:lnTo>
                    <a:pt x="1489" y="214"/>
                  </a:lnTo>
                  <a:lnTo>
                    <a:pt x="1468" y="209"/>
                  </a:lnTo>
                  <a:lnTo>
                    <a:pt x="1446" y="193"/>
                  </a:lnTo>
                  <a:lnTo>
                    <a:pt x="1436" y="182"/>
                  </a:lnTo>
                  <a:lnTo>
                    <a:pt x="1423" y="174"/>
                  </a:lnTo>
                  <a:lnTo>
                    <a:pt x="1406" y="161"/>
                  </a:lnTo>
                  <a:lnTo>
                    <a:pt x="1388" y="148"/>
                  </a:lnTo>
                  <a:lnTo>
                    <a:pt x="1363" y="139"/>
                  </a:lnTo>
                  <a:lnTo>
                    <a:pt x="1345" y="132"/>
                  </a:lnTo>
                  <a:lnTo>
                    <a:pt x="1321" y="133"/>
                  </a:lnTo>
                  <a:lnTo>
                    <a:pt x="1301" y="143"/>
                  </a:lnTo>
                  <a:lnTo>
                    <a:pt x="1296" y="129"/>
                  </a:lnTo>
                  <a:lnTo>
                    <a:pt x="1284" y="113"/>
                  </a:lnTo>
                  <a:lnTo>
                    <a:pt x="1268" y="101"/>
                  </a:lnTo>
                  <a:lnTo>
                    <a:pt x="1254" y="92"/>
                  </a:lnTo>
                  <a:lnTo>
                    <a:pt x="1235" y="79"/>
                  </a:lnTo>
                  <a:lnTo>
                    <a:pt x="1216" y="73"/>
                  </a:lnTo>
                  <a:lnTo>
                    <a:pt x="1198" y="64"/>
                  </a:lnTo>
                  <a:lnTo>
                    <a:pt x="1184" y="67"/>
                  </a:lnTo>
                  <a:lnTo>
                    <a:pt x="1176" y="59"/>
                  </a:lnTo>
                  <a:lnTo>
                    <a:pt x="1162" y="50"/>
                  </a:lnTo>
                  <a:lnTo>
                    <a:pt x="1153" y="39"/>
                  </a:lnTo>
                  <a:lnTo>
                    <a:pt x="1140" y="31"/>
                  </a:lnTo>
                  <a:lnTo>
                    <a:pt x="1125" y="21"/>
                  </a:lnTo>
                  <a:lnTo>
                    <a:pt x="1105" y="14"/>
                  </a:lnTo>
                  <a:lnTo>
                    <a:pt x="1077" y="12"/>
                  </a:lnTo>
                  <a:lnTo>
                    <a:pt x="1045" y="17"/>
                  </a:lnTo>
                  <a:lnTo>
                    <a:pt x="1038" y="14"/>
                  </a:lnTo>
                  <a:lnTo>
                    <a:pt x="1027" y="9"/>
                  </a:lnTo>
                  <a:lnTo>
                    <a:pt x="1010" y="2"/>
                  </a:lnTo>
                  <a:lnTo>
                    <a:pt x="989" y="1"/>
                  </a:lnTo>
                  <a:lnTo>
                    <a:pt x="968" y="0"/>
                  </a:lnTo>
                  <a:lnTo>
                    <a:pt x="941" y="9"/>
                  </a:lnTo>
                  <a:lnTo>
                    <a:pt x="915" y="15"/>
                  </a:lnTo>
                  <a:lnTo>
                    <a:pt x="910" y="12"/>
                  </a:lnTo>
                  <a:lnTo>
                    <a:pt x="898" y="9"/>
                  </a:lnTo>
                  <a:lnTo>
                    <a:pt x="883" y="9"/>
                  </a:lnTo>
                  <a:lnTo>
                    <a:pt x="868" y="7"/>
                  </a:lnTo>
                  <a:lnTo>
                    <a:pt x="845" y="11"/>
                  </a:lnTo>
                  <a:lnTo>
                    <a:pt x="819" y="19"/>
                  </a:lnTo>
                  <a:lnTo>
                    <a:pt x="785" y="34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4265" y="2482"/>
              <a:ext cx="1001" cy="1057"/>
            </a:xfrm>
            <a:custGeom>
              <a:avLst/>
              <a:gdLst>
                <a:gd name="T0" fmla="*/ 688 w 1001"/>
                <a:gd name="T1" fmla="*/ 712 h 1057"/>
                <a:gd name="T2" fmla="*/ 690 w 1001"/>
                <a:gd name="T3" fmla="*/ 633 h 1057"/>
                <a:gd name="T4" fmla="*/ 763 w 1001"/>
                <a:gd name="T5" fmla="*/ 595 h 1057"/>
                <a:gd name="T6" fmla="*/ 850 w 1001"/>
                <a:gd name="T7" fmla="*/ 568 h 1057"/>
                <a:gd name="T8" fmla="*/ 900 w 1001"/>
                <a:gd name="T9" fmla="*/ 497 h 1057"/>
                <a:gd name="T10" fmla="*/ 926 w 1001"/>
                <a:gd name="T11" fmla="*/ 469 h 1057"/>
                <a:gd name="T12" fmla="*/ 960 w 1001"/>
                <a:gd name="T13" fmla="*/ 403 h 1057"/>
                <a:gd name="T14" fmla="*/ 988 w 1001"/>
                <a:gd name="T15" fmla="*/ 331 h 1057"/>
                <a:gd name="T16" fmla="*/ 990 w 1001"/>
                <a:gd name="T17" fmla="*/ 195 h 1057"/>
                <a:gd name="T18" fmla="*/ 908 w 1001"/>
                <a:gd name="T19" fmla="*/ 129 h 1057"/>
                <a:gd name="T20" fmla="*/ 838 w 1001"/>
                <a:gd name="T21" fmla="*/ 151 h 1057"/>
                <a:gd name="T22" fmla="*/ 750 w 1001"/>
                <a:gd name="T23" fmla="*/ 130 h 1057"/>
                <a:gd name="T24" fmla="*/ 661 w 1001"/>
                <a:gd name="T25" fmla="*/ 109 h 1057"/>
                <a:gd name="T26" fmla="*/ 633 w 1001"/>
                <a:gd name="T27" fmla="*/ 55 h 1057"/>
                <a:gd name="T28" fmla="*/ 590 w 1001"/>
                <a:gd name="T29" fmla="*/ 33 h 1057"/>
                <a:gd name="T30" fmla="*/ 557 w 1001"/>
                <a:gd name="T31" fmla="*/ 27 h 1057"/>
                <a:gd name="T32" fmla="*/ 526 w 1001"/>
                <a:gd name="T33" fmla="*/ 23 h 1057"/>
                <a:gd name="T34" fmla="*/ 465 w 1001"/>
                <a:gd name="T35" fmla="*/ 41 h 1057"/>
                <a:gd name="T36" fmla="*/ 439 w 1001"/>
                <a:gd name="T37" fmla="*/ 78 h 1057"/>
                <a:gd name="T38" fmla="*/ 425 w 1001"/>
                <a:gd name="T39" fmla="*/ 135 h 1057"/>
                <a:gd name="T40" fmla="*/ 407 w 1001"/>
                <a:gd name="T41" fmla="*/ 176 h 1057"/>
                <a:gd name="T42" fmla="*/ 443 w 1001"/>
                <a:gd name="T43" fmla="*/ 269 h 1057"/>
                <a:gd name="T44" fmla="*/ 509 w 1001"/>
                <a:gd name="T45" fmla="*/ 311 h 1057"/>
                <a:gd name="T46" fmla="*/ 526 w 1001"/>
                <a:gd name="T47" fmla="*/ 340 h 1057"/>
                <a:gd name="T48" fmla="*/ 517 w 1001"/>
                <a:gd name="T49" fmla="*/ 455 h 1057"/>
                <a:gd name="T50" fmla="*/ 552 w 1001"/>
                <a:gd name="T51" fmla="*/ 506 h 1057"/>
                <a:gd name="T52" fmla="*/ 572 w 1001"/>
                <a:gd name="T53" fmla="*/ 554 h 1057"/>
                <a:gd name="T54" fmla="*/ 598 w 1001"/>
                <a:gd name="T55" fmla="*/ 593 h 1057"/>
                <a:gd name="T56" fmla="*/ 643 w 1001"/>
                <a:gd name="T57" fmla="*/ 697 h 1057"/>
                <a:gd name="T58" fmla="*/ 488 w 1001"/>
                <a:gd name="T59" fmla="*/ 436 h 1057"/>
                <a:gd name="T60" fmla="*/ 367 w 1001"/>
                <a:gd name="T61" fmla="*/ 163 h 1057"/>
                <a:gd name="T62" fmla="*/ 295 w 1001"/>
                <a:gd name="T63" fmla="*/ 95 h 1057"/>
                <a:gd name="T64" fmla="*/ 298 w 1001"/>
                <a:gd name="T65" fmla="*/ 56 h 1057"/>
                <a:gd name="T66" fmla="*/ 251 w 1001"/>
                <a:gd name="T67" fmla="*/ 5 h 1057"/>
                <a:gd name="T68" fmla="*/ 159 w 1001"/>
                <a:gd name="T69" fmla="*/ 10 h 1057"/>
                <a:gd name="T70" fmla="*/ 38 w 1001"/>
                <a:gd name="T71" fmla="*/ 95 h 1057"/>
                <a:gd name="T72" fmla="*/ 1 w 1001"/>
                <a:gd name="T73" fmla="*/ 184 h 1057"/>
                <a:gd name="T74" fmla="*/ 35 w 1001"/>
                <a:gd name="T75" fmla="*/ 220 h 1057"/>
                <a:gd name="T76" fmla="*/ 32 w 1001"/>
                <a:gd name="T77" fmla="*/ 274 h 1057"/>
                <a:gd name="T78" fmla="*/ 52 w 1001"/>
                <a:gd name="T79" fmla="*/ 364 h 1057"/>
                <a:gd name="T80" fmla="*/ 22 w 1001"/>
                <a:gd name="T81" fmla="*/ 435 h 1057"/>
                <a:gd name="T82" fmla="*/ 66 w 1001"/>
                <a:gd name="T83" fmla="*/ 409 h 1057"/>
                <a:gd name="T84" fmla="*/ 83 w 1001"/>
                <a:gd name="T85" fmla="*/ 381 h 1057"/>
                <a:gd name="T86" fmla="*/ 91 w 1001"/>
                <a:gd name="T87" fmla="*/ 444 h 1057"/>
                <a:gd name="T88" fmla="*/ 89 w 1001"/>
                <a:gd name="T89" fmla="*/ 524 h 1057"/>
                <a:gd name="T90" fmla="*/ 139 w 1001"/>
                <a:gd name="T91" fmla="*/ 537 h 1057"/>
                <a:gd name="T92" fmla="*/ 131 w 1001"/>
                <a:gd name="T93" fmla="*/ 461 h 1057"/>
                <a:gd name="T94" fmla="*/ 123 w 1001"/>
                <a:gd name="T95" fmla="*/ 429 h 1057"/>
                <a:gd name="T96" fmla="*/ 133 w 1001"/>
                <a:gd name="T97" fmla="*/ 346 h 1057"/>
                <a:gd name="T98" fmla="*/ 166 w 1001"/>
                <a:gd name="T99" fmla="*/ 321 h 1057"/>
                <a:gd name="T100" fmla="*/ 162 w 1001"/>
                <a:gd name="T101" fmla="*/ 266 h 1057"/>
                <a:gd name="T102" fmla="*/ 178 w 1001"/>
                <a:gd name="T103" fmla="*/ 242 h 1057"/>
                <a:gd name="T104" fmla="*/ 225 w 1001"/>
                <a:gd name="T105" fmla="*/ 272 h 1057"/>
                <a:gd name="T106" fmla="*/ 264 w 1001"/>
                <a:gd name="T107" fmla="*/ 291 h 1057"/>
                <a:gd name="T108" fmla="*/ 204 w 1001"/>
                <a:gd name="T109" fmla="*/ 350 h 1057"/>
                <a:gd name="T110" fmla="*/ 276 w 1001"/>
                <a:gd name="T111" fmla="*/ 557 h 1057"/>
                <a:gd name="T112" fmla="*/ 384 w 1001"/>
                <a:gd name="T113" fmla="*/ 580 h 1057"/>
                <a:gd name="T114" fmla="*/ 495 w 1001"/>
                <a:gd name="T115" fmla="*/ 736 h 1057"/>
                <a:gd name="T116" fmla="*/ 669 w 1001"/>
                <a:gd name="T117" fmla="*/ 1056 h 10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01" h="1057">
                  <a:moveTo>
                    <a:pt x="810" y="990"/>
                  </a:moveTo>
                  <a:lnTo>
                    <a:pt x="790" y="942"/>
                  </a:lnTo>
                  <a:lnTo>
                    <a:pt x="743" y="833"/>
                  </a:lnTo>
                  <a:lnTo>
                    <a:pt x="688" y="712"/>
                  </a:lnTo>
                  <a:lnTo>
                    <a:pt x="648" y="638"/>
                  </a:lnTo>
                  <a:lnTo>
                    <a:pt x="657" y="639"/>
                  </a:lnTo>
                  <a:lnTo>
                    <a:pt x="672" y="637"/>
                  </a:lnTo>
                  <a:lnTo>
                    <a:pt x="690" y="633"/>
                  </a:lnTo>
                  <a:lnTo>
                    <a:pt x="708" y="630"/>
                  </a:lnTo>
                  <a:lnTo>
                    <a:pt x="726" y="627"/>
                  </a:lnTo>
                  <a:lnTo>
                    <a:pt x="745" y="613"/>
                  </a:lnTo>
                  <a:lnTo>
                    <a:pt x="763" y="595"/>
                  </a:lnTo>
                  <a:lnTo>
                    <a:pt x="788" y="597"/>
                  </a:lnTo>
                  <a:lnTo>
                    <a:pt x="810" y="587"/>
                  </a:lnTo>
                  <a:lnTo>
                    <a:pt x="831" y="582"/>
                  </a:lnTo>
                  <a:lnTo>
                    <a:pt x="850" y="568"/>
                  </a:lnTo>
                  <a:lnTo>
                    <a:pt x="869" y="555"/>
                  </a:lnTo>
                  <a:lnTo>
                    <a:pt x="882" y="539"/>
                  </a:lnTo>
                  <a:lnTo>
                    <a:pt x="893" y="517"/>
                  </a:lnTo>
                  <a:lnTo>
                    <a:pt x="900" y="497"/>
                  </a:lnTo>
                  <a:lnTo>
                    <a:pt x="904" y="496"/>
                  </a:lnTo>
                  <a:lnTo>
                    <a:pt x="906" y="490"/>
                  </a:lnTo>
                  <a:lnTo>
                    <a:pt x="917" y="479"/>
                  </a:lnTo>
                  <a:lnTo>
                    <a:pt x="926" y="469"/>
                  </a:lnTo>
                  <a:lnTo>
                    <a:pt x="936" y="455"/>
                  </a:lnTo>
                  <a:lnTo>
                    <a:pt x="945" y="441"/>
                  </a:lnTo>
                  <a:lnTo>
                    <a:pt x="956" y="420"/>
                  </a:lnTo>
                  <a:lnTo>
                    <a:pt x="960" y="403"/>
                  </a:lnTo>
                  <a:lnTo>
                    <a:pt x="961" y="396"/>
                  </a:lnTo>
                  <a:lnTo>
                    <a:pt x="970" y="382"/>
                  </a:lnTo>
                  <a:lnTo>
                    <a:pt x="981" y="361"/>
                  </a:lnTo>
                  <a:lnTo>
                    <a:pt x="988" y="331"/>
                  </a:lnTo>
                  <a:lnTo>
                    <a:pt x="1000" y="300"/>
                  </a:lnTo>
                  <a:lnTo>
                    <a:pt x="999" y="265"/>
                  </a:lnTo>
                  <a:lnTo>
                    <a:pt x="999" y="228"/>
                  </a:lnTo>
                  <a:lnTo>
                    <a:pt x="990" y="195"/>
                  </a:lnTo>
                  <a:lnTo>
                    <a:pt x="973" y="166"/>
                  </a:lnTo>
                  <a:lnTo>
                    <a:pt x="950" y="147"/>
                  </a:lnTo>
                  <a:lnTo>
                    <a:pt x="929" y="134"/>
                  </a:lnTo>
                  <a:lnTo>
                    <a:pt x="908" y="129"/>
                  </a:lnTo>
                  <a:lnTo>
                    <a:pt x="888" y="128"/>
                  </a:lnTo>
                  <a:lnTo>
                    <a:pt x="865" y="133"/>
                  </a:lnTo>
                  <a:lnTo>
                    <a:pt x="848" y="140"/>
                  </a:lnTo>
                  <a:lnTo>
                    <a:pt x="838" y="151"/>
                  </a:lnTo>
                  <a:lnTo>
                    <a:pt x="830" y="145"/>
                  </a:lnTo>
                  <a:lnTo>
                    <a:pt x="810" y="133"/>
                  </a:lnTo>
                  <a:lnTo>
                    <a:pt x="779" y="128"/>
                  </a:lnTo>
                  <a:lnTo>
                    <a:pt x="750" y="130"/>
                  </a:lnTo>
                  <a:lnTo>
                    <a:pt x="743" y="123"/>
                  </a:lnTo>
                  <a:lnTo>
                    <a:pt x="726" y="110"/>
                  </a:lnTo>
                  <a:lnTo>
                    <a:pt x="699" y="101"/>
                  </a:lnTo>
                  <a:lnTo>
                    <a:pt x="661" y="109"/>
                  </a:lnTo>
                  <a:lnTo>
                    <a:pt x="661" y="97"/>
                  </a:lnTo>
                  <a:lnTo>
                    <a:pt x="656" y="84"/>
                  </a:lnTo>
                  <a:lnTo>
                    <a:pt x="647" y="63"/>
                  </a:lnTo>
                  <a:lnTo>
                    <a:pt x="633" y="55"/>
                  </a:lnTo>
                  <a:lnTo>
                    <a:pt x="625" y="48"/>
                  </a:lnTo>
                  <a:lnTo>
                    <a:pt x="613" y="43"/>
                  </a:lnTo>
                  <a:lnTo>
                    <a:pt x="592" y="37"/>
                  </a:lnTo>
                  <a:lnTo>
                    <a:pt x="590" y="33"/>
                  </a:lnTo>
                  <a:lnTo>
                    <a:pt x="583" y="31"/>
                  </a:lnTo>
                  <a:lnTo>
                    <a:pt x="572" y="26"/>
                  </a:lnTo>
                  <a:lnTo>
                    <a:pt x="559" y="31"/>
                  </a:lnTo>
                  <a:lnTo>
                    <a:pt x="557" y="27"/>
                  </a:lnTo>
                  <a:lnTo>
                    <a:pt x="555" y="24"/>
                  </a:lnTo>
                  <a:lnTo>
                    <a:pt x="552" y="26"/>
                  </a:lnTo>
                  <a:lnTo>
                    <a:pt x="540" y="31"/>
                  </a:lnTo>
                  <a:lnTo>
                    <a:pt x="526" y="23"/>
                  </a:lnTo>
                  <a:lnTo>
                    <a:pt x="506" y="20"/>
                  </a:lnTo>
                  <a:lnTo>
                    <a:pt x="483" y="27"/>
                  </a:lnTo>
                  <a:lnTo>
                    <a:pt x="474" y="37"/>
                  </a:lnTo>
                  <a:lnTo>
                    <a:pt x="465" y="41"/>
                  </a:lnTo>
                  <a:lnTo>
                    <a:pt x="453" y="51"/>
                  </a:lnTo>
                  <a:lnTo>
                    <a:pt x="448" y="62"/>
                  </a:lnTo>
                  <a:lnTo>
                    <a:pt x="448" y="74"/>
                  </a:lnTo>
                  <a:lnTo>
                    <a:pt x="439" y="78"/>
                  </a:lnTo>
                  <a:lnTo>
                    <a:pt x="429" y="88"/>
                  </a:lnTo>
                  <a:lnTo>
                    <a:pt x="422" y="106"/>
                  </a:lnTo>
                  <a:lnTo>
                    <a:pt x="433" y="131"/>
                  </a:lnTo>
                  <a:lnTo>
                    <a:pt x="425" y="135"/>
                  </a:lnTo>
                  <a:lnTo>
                    <a:pt x="422" y="137"/>
                  </a:lnTo>
                  <a:lnTo>
                    <a:pt x="427" y="151"/>
                  </a:lnTo>
                  <a:lnTo>
                    <a:pt x="418" y="155"/>
                  </a:lnTo>
                  <a:lnTo>
                    <a:pt x="407" y="176"/>
                  </a:lnTo>
                  <a:lnTo>
                    <a:pt x="404" y="204"/>
                  </a:lnTo>
                  <a:lnTo>
                    <a:pt x="418" y="239"/>
                  </a:lnTo>
                  <a:lnTo>
                    <a:pt x="431" y="254"/>
                  </a:lnTo>
                  <a:lnTo>
                    <a:pt x="443" y="269"/>
                  </a:lnTo>
                  <a:lnTo>
                    <a:pt x="457" y="284"/>
                  </a:lnTo>
                  <a:lnTo>
                    <a:pt x="472" y="293"/>
                  </a:lnTo>
                  <a:lnTo>
                    <a:pt x="492" y="304"/>
                  </a:lnTo>
                  <a:lnTo>
                    <a:pt x="509" y="311"/>
                  </a:lnTo>
                  <a:lnTo>
                    <a:pt x="531" y="316"/>
                  </a:lnTo>
                  <a:lnTo>
                    <a:pt x="554" y="322"/>
                  </a:lnTo>
                  <a:lnTo>
                    <a:pt x="545" y="326"/>
                  </a:lnTo>
                  <a:lnTo>
                    <a:pt x="526" y="340"/>
                  </a:lnTo>
                  <a:lnTo>
                    <a:pt x="509" y="369"/>
                  </a:lnTo>
                  <a:lnTo>
                    <a:pt x="500" y="404"/>
                  </a:lnTo>
                  <a:lnTo>
                    <a:pt x="509" y="436"/>
                  </a:lnTo>
                  <a:lnTo>
                    <a:pt x="517" y="455"/>
                  </a:lnTo>
                  <a:lnTo>
                    <a:pt x="531" y="469"/>
                  </a:lnTo>
                  <a:lnTo>
                    <a:pt x="545" y="476"/>
                  </a:lnTo>
                  <a:lnTo>
                    <a:pt x="555" y="488"/>
                  </a:lnTo>
                  <a:lnTo>
                    <a:pt x="552" y="506"/>
                  </a:lnTo>
                  <a:lnTo>
                    <a:pt x="552" y="527"/>
                  </a:lnTo>
                  <a:lnTo>
                    <a:pt x="573" y="542"/>
                  </a:lnTo>
                  <a:lnTo>
                    <a:pt x="570" y="549"/>
                  </a:lnTo>
                  <a:lnTo>
                    <a:pt x="572" y="554"/>
                  </a:lnTo>
                  <a:lnTo>
                    <a:pt x="576" y="563"/>
                  </a:lnTo>
                  <a:lnTo>
                    <a:pt x="591" y="576"/>
                  </a:lnTo>
                  <a:lnTo>
                    <a:pt x="604" y="583"/>
                  </a:lnTo>
                  <a:lnTo>
                    <a:pt x="598" y="593"/>
                  </a:lnTo>
                  <a:lnTo>
                    <a:pt x="596" y="598"/>
                  </a:lnTo>
                  <a:lnTo>
                    <a:pt x="606" y="610"/>
                  </a:lnTo>
                  <a:lnTo>
                    <a:pt x="613" y="637"/>
                  </a:lnTo>
                  <a:lnTo>
                    <a:pt x="643" y="697"/>
                  </a:lnTo>
                  <a:lnTo>
                    <a:pt x="630" y="682"/>
                  </a:lnTo>
                  <a:lnTo>
                    <a:pt x="596" y="631"/>
                  </a:lnTo>
                  <a:lnTo>
                    <a:pt x="546" y="549"/>
                  </a:lnTo>
                  <a:lnTo>
                    <a:pt x="488" y="436"/>
                  </a:lnTo>
                  <a:lnTo>
                    <a:pt x="441" y="328"/>
                  </a:lnTo>
                  <a:lnTo>
                    <a:pt x="418" y="261"/>
                  </a:lnTo>
                  <a:lnTo>
                    <a:pt x="397" y="212"/>
                  </a:lnTo>
                  <a:lnTo>
                    <a:pt x="367" y="163"/>
                  </a:lnTo>
                  <a:lnTo>
                    <a:pt x="332" y="128"/>
                  </a:lnTo>
                  <a:lnTo>
                    <a:pt x="317" y="124"/>
                  </a:lnTo>
                  <a:lnTo>
                    <a:pt x="308" y="124"/>
                  </a:lnTo>
                  <a:lnTo>
                    <a:pt x="295" y="95"/>
                  </a:lnTo>
                  <a:lnTo>
                    <a:pt x="289" y="70"/>
                  </a:lnTo>
                  <a:lnTo>
                    <a:pt x="290" y="61"/>
                  </a:lnTo>
                  <a:lnTo>
                    <a:pt x="296" y="51"/>
                  </a:lnTo>
                  <a:lnTo>
                    <a:pt x="298" y="56"/>
                  </a:lnTo>
                  <a:lnTo>
                    <a:pt x="286" y="41"/>
                  </a:lnTo>
                  <a:lnTo>
                    <a:pt x="269" y="12"/>
                  </a:lnTo>
                  <a:lnTo>
                    <a:pt x="264" y="9"/>
                  </a:lnTo>
                  <a:lnTo>
                    <a:pt x="251" y="5"/>
                  </a:lnTo>
                  <a:lnTo>
                    <a:pt x="240" y="0"/>
                  </a:lnTo>
                  <a:lnTo>
                    <a:pt x="215" y="0"/>
                  </a:lnTo>
                  <a:lnTo>
                    <a:pt x="189" y="1"/>
                  </a:lnTo>
                  <a:lnTo>
                    <a:pt x="159" y="10"/>
                  </a:lnTo>
                  <a:lnTo>
                    <a:pt x="121" y="24"/>
                  </a:lnTo>
                  <a:lnTo>
                    <a:pt x="83" y="44"/>
                  </a:lnTo>
                  <a:lnTo>
                    <a:pt x="56" y="69"/>
                  </a:lnTo>
                  <a:lnTo>
                    <a:pt x="38" y="95"/>
                  </a:lnTo>
                  <a:lnTo>
                    <a:pt x="19" y="119"/>
                  </a:lnTo>
                  <a:lnTo>
                    <a:pt x="8" y="145"/>
                  </a:lnTo>
                  <a:lnTo>
                    <a:pt x="4" y="167"/>
                  </a:lnTo>
                  <a:lnTo>
                    <a:pt x="1" y="184"/>
                  </a:lnTo>
                  <a:lnTo>
                    <a:pt x="0" y="196"/>
                  </a:lnTo>
                  <a:lnTo>
                    <a:pt x="10" y="206"/>
                  </a:lnTo>
                  <a:lnTo>
                    <a:pt x="24" y="216"/>
                  </a:lnTo>
                  <a:lnTo>
                    <a:pt x="35" y="220"/>
                  </a:lnTo>
                  <a:lnTo>
                    <a:pt x="43" y="228"/>
                  </a:lnTo>
                  <a:lnTo>
                    <a:pt x="43" y="237"/>
                  </a:lnTo>
                  <a:lnTo>
                    <a:pt x="34" y="252"/>
                  </a:lnTo>
                  <a:lnTo>
                    <a:pt x="32" y="274"/>
                  </a:lnTo>
                  <a:lnTo>
                    <a:pt x="39" y="297"/>
                  </a:lnTo>
                  <a:lnTo>
                    <a:pt x="48" y="320"/>
                  </a:lnTo>
                  <a:lnTo>
                    <a:pt x="52" y="343"/>
                  </a:lnTo>
                  <a:lnTo>
                    <a:pt x="52" y="364"/>
                  </a:lnTo>
                  <a:lnTo>
                    <a:pt x="45" y="372"/>
                  </a:lnTo>
                  <a:lnTo>
                    <a:pt x="37" y="388"/>
                  </a:lnTo>
                  <a:lnTo>
                    <a:pt x="25" y="407"/>
                  </a:lnTo>
                  <a:lnTo>
                    <a:pt x="22" y="435"/>
                  </a:lnTo>
                  <a:lnTo>
                    <a:pt x="37" y="449"/>
                  </a:lnTo>
                  <a:lnTo>
                    <a:pt x="57" y="445"/>
                  </a:lnTo>
                  <a:lnTo>
                    <a:pt x="62" y="434"/>
                  </a:lnTo>
                  <a:lnTo>
                    <a:pt x="66" y="409"/>
                  </a:lnTo>
                  <a:lnTo>
                    <a:pt x="68" y="391"/>
                  </a:lnTo>
                  <a:lnTo>
                    <a:pt x="77" y="379"/>
                  </a:lnTo>
                  <a:lnTo>
                    <a:pt x="82" y="376"/>
                  </a:lnTo>
                  <a:lnTo>
                    <a:pt x="83" y="381"/>
                  </a:lnTo>
                  <a:lnTo>
                    <a:pt x="81" y="387"/>
                  </a:lnTo>
                  <a:lnTo>
                    <a:pt x="78" y="404"/>
                  </a:lnTo>
                  <a:lnTo>
                    <a:pt x="83" y="427"/>
                  </a:lnTo>
                  <a:lnTo>
                    <a:pt x="91" y="444"/>
                  </a:lnTo>
                  <a:lnTo>
                    <a:pt x="102" y="460"/>
                  </a:lnTo>
                  <a:lnTo>
                    <a:pt x="101" y="492"/>
                  </a:lnTo>
                  <a:lnTo>
                    <a:pt x="93" y="507"/>
                  </a:lnTo>
                  <a:lnTo>
                    <a:pt x="89" y="524"/>
                  </a:lnTo>
                  <a:lnTo>
                    <a:pt x="97" y="542"/>
                  </a:lnTo>
                  <a:lnTo>
                    <a:pt x="111" y="551"/>
                  </a:lnTo>
                  <a:lnTo>
                    <a:pt x="129" y="547"/>
                  </a:lnTo>
                  <a:lnTo>
                    <a:pt x="139" y="537"/>
                  </a:lnTo>
                  <a:lnTo>
                    <a:pt x="145" y="518"/>
                  </a:lnTo>
                  <a:lnTo>
                    <a:pt x="144" y="503"/>
                  </a:lnTo>
                  <a:lnTo>
                    <a:pt x="129" y="477"/>
                  </a:lnTo>
                  <a:lnTo>
                    <a:pt x="131" y="461"/>
                  </a:lnTo>
                  <a:lnTo>
                    <a:pt x="135" y="459"/>
                  </a:lnTo>
                  <a:lnTo>
                    <a:pt x="130" y="458"/>
                  </a:lnTo>
                  <a:lnTo>
                    <a:pt x="126" y="449"/>
                  </a:lnTo>
                  <a:lnTo>
                    <a:pt x="123" y="429"/>
                  </a:lnTo>
                  <a:lnTo>
                    <a:pt x="120" y="400"/>
                  </a:lnTo>
                  <a:lnTo>
                    <a:pt x="132" y="368"/>
                  </a:lnTo>
                  <a:lnTo>
                    <a:pt x="135" y="361"/>
                  </a:lnTo>
                  <a:lnTo>
                    <a:pt x="133" y="346"/>
                  </a:lnTo>
                  <a:lnTo>
                    <a:pt x="136" y="345"/>
                  </a:lnTo>
                  <a:lnTo>
                    <a:pt x="152" y="343"/>
                  </a:lnTo>
                  <a:lnTo>
                    <a:pt x="161" y="333"/>
                  </a:lnTo>
                  <a:lnTo>
                    <a:pt x="166" y="321"/>
                  </a:lnTo>
                  <a:lnTo>
                    <a:pt x="169" y="314"/>
                  </a:lnTo>
                  <a:lnTo>
                    <a:pt x="170" y="298"/>
                  </a:lnTo>
                  <a:lnTo>
                    <a:pt x="170" y="283"/>
                  </a:lnTo>
                  <a:lnTo>
                    <a:pt x="162" y="266"/>
                  </a:lnTo>
                  <a:lnTo>
                    <a:pt x="157" y="251"/>
                  </a:lnTo>
                  <a:lnTo>
                    <a:pt x="155" y="247"/>
                  </a:lnTo>
                  <a:lnTo>
                    <a:pt x="163" y="243"/>
                  </a:lnTo>
                  <a:lnTo>
                    <a:pt x="178" y="242"/>
                  </a:lnTo>
                  <a:lnTo>
                    <a:pt x="190" y="247"/>
                  </a:lnTo>
                  <a:lnTo>
                    <a:pt x="201" y="248"/>
                  </a:lnTo>
                  <a:lnTo>
                    <a:pt x="214" y="256"/>
                  </a:lnTo>
                  <a:lnTo>
                    <a:pt x="225" y="272"/>
                  </a:lnTo>
                  <a:lnTo>
                    <a:pt x="237" y="288"/>
                  </a:lnTo>
                  <a:lnTo>
                    <a:pt x="249" y="292"/>
                  </a:lnTo>
                  <a:lnTo>
                    <a:pt x="259" y="292"/>
                  </a:lnTo>
                  <a:lnTo>
                    <a:pt x="264" y="291"/>
                  </a:lnTo>
                  <a:lnTo>
                    <a:pt x="256" y="295"/>
                  </a:lnTo>
                  <a:lnTo>
                    <a:pt x="239" y="302"/>
                  </a:lnTo>
                  <a:lnTo>
                    <a:pt x="216" y="323"/>
                  </a:lnTo>
                  <a:lnTo>
                    <a:pt x="204" y="350"/>
                  </a:lnTo>
                  <a:lnTo>
                    <a:pt x="199" y="420"/>
                  </a:lnTo>
                  <a:lnTo>
                    <a:pt x="217" y="475"/>
                  </a:lnTo>
                  <a:lnTo>
                    <a:pt x="241" y="520"/>
                  </a:lnTo>
                  <a:lnTo>
                    <a:pt x="276" y="557"/>
                  </a:lnTo>
                  <a:lnTo>
                    <a:pt x="314" y="576"/>
                  </a:lnTo>
                  <a:lnTo>
                    <a:pt x="347" y="591"/>
                  </a:lnTo>
                  <a:lnTo>
                    <a:pt x="374" y="590"/>
                  </a:lnTo>
                  <a:lnTo>
                    <a:pt x="384" y="580"/>
                  </a:lnTo>
                  <a:lnTo>
                    <a:pt x="395" y="625"/>
                  </a:lnTo>
                  <a:lnTo>
                    <a:pt x="435" y="674"/>
                  </a:lnTo>
                  <a:lnTo>
                    <a:pt x="477" y="718"/>
                  </a:lnTo>
                  <a:lnTo>
                    <a:pt x="495" y="736"/>
                  </a:lnTo>
                  <a:lnTo>
                    <a:pt x="508" y="754"/>
                  </a:lnTo>
                  <a:lnTo>
                    <a:pt x="548" y="811"/>
                  </a:lnTo>
                  <a:lnTo>
                    <a:pt x="600" y="910"/>
                  </a:lnTo>
                  <a:lnTo>
                    <a:pt x="669" y="1056"/>
                  </a:lnTo>
                  <a:lnTo>
                    <a:pt x="810" y="990"/>
                  </a:lnTo>
                </a:path>
              </a:pathLst>
            </a:custGeom>
            <a:solidFill>
              <a:srgbClr val="FF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auto">
            <a:xfrm>
              <a:off x="4088" y="2441"/>
              <a:ext cx="370" cy="300"/>
            </a:xfrm>
            <a:custGeom>
              <a:avLst/>
              <a:gdLst>
                <a:gd name="T0" fmla="*/ 369 w 370"/>
                <a:gd name="T1" fmla="*/ 0 h 300"/>
                <a:gd name="T2" fmla="*/ 369 w 370"/>
                <a:gd name="T3" fmla="*/ 0 h 300"/>
                <a:gd name="T4" fmla="*/ 355 w 370"/>
                <a:gd name="T5" fmla="*/ 3 h 300"/>
                <a:gd name="T6" fmla="*/ 341 w 370"/>
                <a:gd name="T7" fmla="*/ 4 h 300"/>
                <a:gd name="T8" fmla="*/ 322 w 370"/>
                <a:gd name="T9" fmla="*/ 7 h 300"/>
                <a:gd name="T10" fmla="*/ 298 w 370"/>
                <a:gd name="T11" fmla="*/ 8 h 300"/>
                <a:gd name="T12" fmla="*/ 271 w 370"/>
                <a:gd name="T13" fmla="*/ 15 h 300"/>
                <a:gd name="T14" fmla="*/ 245 w 370"/>
                <a:gd name="T15" fmla="*/ 22 h 300"/>
                <a:gd name="T16" fmla="*/ 215 w 370"/>
                <a:gd name="T17" fmla="*/ 31 h 300"/>
                <a:gd name="T18" fmla="*/ 185 w 370"/>
                <a:gd name="T19" fmla="*/ 42 h 300"/>
                <a:gd name="T20" fmla="*/ 150 w 370"/>
                <a:gd name="T21" fmla="*/ 52 h 300"/>
                <a:gd name="T22" fmla="*/ 120 w 370"/>
                <a:gd name="T23" fmla="*/ 66 h 300"/>
                <a:gd name="T24" fmla="*/ 93 w 370"/>
                <a:gd name="T25" fmla="*/ 84 h 300"/>
                <a:gd name="T26" fmla="*/ 65 w 370"/>
                <a:gd name="T27" fmla="*/ 100 h 300"/>
                <a:gd name="T28" fmla="*/ 39 w 370"/>
                <a:gd name="T29" fmla="*/ 124 h 300"/>
                <a:gd name="T30" fmla="*/ 20 w 370"/>
                <a:gd name="T31" fmla="*/ 143 h 300"/>
                <a:gd name="T32" fmla="*/ 6 w 370"/>
                <a:gd name="T33" fmla="*/ 171 h 300"/>
                <a:gd name="T34" fmla="*/ 0 w 370"/>
                <a:gd name="T35" fmla="*/ 200 h 300"/>
                <a:gd name="T36" fmla="*/ 13 w 370"/>
                <a:gd name="T37" fmla="*/ 220 h 300"/>
                <a:gd name="T38" fmla="*/ 33 w 370"/>
                <a:gd name="T39" fmla="*/ 236 h 300"/>
                <a:gd name="T40" fmla="*/ 64 w 370"/>
                <a:gd name="T41" fmla="*/ 248 h 300"/>
                <a:gd name="T42" fmla="*/ 97 w 370"/>
                <a:gd name="T43" fmla="*/ 257 h 300"/>
                <a:gd name="T44" fmla="*/ 132 w 370"/>
                <a:gd name="T45" fmla="*/ 267 h 300"/>
                <a:gd name="T46" fmla="*/ 159 w 370"/>
                <a:gd name="T47" fmla="*/ 283 h 300"/>
                <a:gd name="T48" fmla="*/ 175 w 370"/>
                <a:gd name="T49" fmla="*/ 299 h 300"/>
                <a:gd name="T50" fmla="*/ 173 w 370"/>
                <a:gd name="T51" fmla="*/ 296 h 300"/>
                <a:gd name="T52" fmla="*/ 167 w 370"/>
                <a:gd name="T53" fmla="*/ 282 h 300"/>
                <a:gd name="T54" fmla="*/ 173 w 370"/>
                <a:gd name="T55" fmla="*/ 270 h 300"/>
                <a:gd name="T56" fmla="*/ 186 w 370"/>
                <a:gd name="T57" fmla="*/ 258 h 300"/>
                <a:gd name="T58" fmla="*/ 168 w 370"/>
                <a:gd name="T59" fmla="*/ 250 h 300"/>
                <a:gd name="T60" fmla="*/ 156 w 370"/>
                <a:gd name="T61" fmla="*/ 230 h 300"/>
                <a:gd name="T62" fmla="*/ 148 w 370"/>
                <a:gd name="T63" fmla="*/ 202 h 300"/>
                <a:gd name="T64" fmla="*/ 158 w 370"/>
                <a:gd name="T65" fmla="*/ 168 h 300"/>
                <a:gd name="T66" fmla="*/ 183 w 370"/>
                <a:gd name="T67" fmla="*/ 129 h 300"/>
                <a:gd name="T68" fmla="*/ 222 w 370"/>
                <a:gd name="T69" fmla="*/ 84 h 300"/>
                <a:gd name="T70" fmla="*/ 287 w 370"/>
                <a:gd name="T71" fmla="*/ 38 h 300"/>
                <a:gd name="T72" fmla="*/ 369 w 370"/>
                <a:gd name="T73" fmla="*/ 0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0" h="300">
                  <a:moveTo>
                    <a:pt x="369" y="0"/>
                  </a:moveTo>
                  <a:lnTo>
                    <a:pt x="369" y="0"/>
                  </a:lnTo>
                  <a:lnTo>
                    <a:pt x="355" y="3"/>
                  </a:lnTo>
                  <a:lnTo>
                    <a:pt x="341" y="4"/>
                  </a:lnTo>
                  <a:lnTo>
                    <a:pt x="322" y="7"/>
                  </a:lnTo>
                  <a:lnTo>
                    <a:pt x="298" y="8"/>
                  </a:lnTo>
                  <a:lnTo>
                    <a:pt x="271" y="15"/>
                  </a:lnTo>
                  <a:lnTo>
                    <a:pt x="245" y="22"/>
                  </a:lnTo>
                  <a:lnTo>
                    <a:pt x="215" y="31"/>
                  </a:lnTo>
                  <a:lnTo>
                    <a:pt x="185" y="42"/>
                  </a:lnTo>
                  <a:lnTo>
                    <a:pt x="150" y="52"/>
                  </a:lnTo>
                  <a:lnTo>
                    <a:pt x="120" y="66"/>
                  </a:lnTo>
                  <a:lnTo>
                    <a:pt x="93" y="84"/>
                  </a:lnTo>
                  <a:lnTo>
                    <a:pt x="65" y="100"/>
                  </a:lnTo>
                  <a:lnTo>
                    <a:pt x="39" y="124"/>
                  </a:lnTo>
                  <a:lnTo>
                    <a:pt x="20" y="143"/>
                  </a:lnTo>
                  <a:lnTo>
                    <a:pt x="6" y="171"/>
                  </a:lnTo>
                  <a:lnTo>
                    <a:pt x="0" y="200"/>
                  </a:lnTo>
                  <a:lnTo>
                    <a:pt x="13" y="220"/>
                  </a:lnTo>
                  <a:lnTo>
                    <a:pt x="33" y="236"/>
                  </a:lnTo>
                  <a:lnTo>
                    <a:pt x="64" y="248"/>
                  </a:lnTo>
                  <a:lnTo>
                    <a:pt x="97" y="257"/>
                  </a:lnTo>
                  <a:lnTo>
                    <a:pt x="132" y="267"/>
                  </a:lnTo>
                  <a:lnTo>
                    <a:pt x="159" y="283"/>
                  </a:lnTo>
                  <a:lnTo>
                    <a:pt x="175" y="299"/>
                  </a:lnTo>
                  <a:lnTo>
                    <a:pt x="173" y="296"/>
                  </a:lnTo>
                  <a:lnTo>
                    <a:pt x="167" y="282"/>
                  </a:lnTo>
                  <a:lnTo>
                    <a:pt x="173" y="270"/>
                  </a:lnTo>
                  <a:lnTo>
                    <a:pt x="186" y="258"/>
                  </a:lnTo>
                  <a:lnTo>
                    <a:pt x="168" y="250"/>
                  </a:lnTo>
                  <a:lnTo>
                    <a:pt x="156" y="230"/>
                  </a:lnTo>
                  <a:lnTo>
                    <a:pt x="148" y="202"/>
                  </a:lnTo>
                  <a:lnTo>
                    <a:pt x="158" y="168"/>
                  </a:lnTo>
                  <a:lnTo>
                    <a:pt x="183" y="129"/>
                  </a:lnTo>
                  <a:lnTo>
                    <a:pt x="222" y="84"/>
                  </a:lnTo>
                  <a:lnTo>
                    <a:pt x="287" y="38"/>
                  </a:lnTo>
                  <a:lnTo>
                    <a:pt x="369" y="0"/>
                  </a:lnTo>
                </a:path>
              </a:pathLst>
            </a:custGeom>
            <a:solidFill>
              <a:srgbClr val="FFFF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3985" y="2335"/>
              <a:ext cx="696" cy="440"/>
            </a:xfrm>
            <a:custGeom>
              <a:avLst/>
              <a:gdLst>
                <a:gd name="T0" fmla="*/ 518 w 696"/>
                <a:gd name="T1" fmla="*/ 121 h 440"/>
                <a:gd name="T2" fmla="*/ 557 w 696"/>
                <a:gd name="T3" fmla="*/ 177 h 440"/>
                <a:gd name="T4" fmla="*/ 590 w 696"/>
                <a:gd name="T5" fmla="*/ 208 h 440"/>
                <a:gd name="T6" fmla="*/ 613 w 696"/>
                <a:gd name="T7" fmla="*/ 219 h 440"/>
                <a:gd name="T8" fmla="*/ 639 w 696"/>
                <a:gd name="T9" fmla="*/ 217 h 440"/>
                <a:gd name="T10" fmla="*/ 667 w 696"/>
                <a:gd name="T11" fmla="*/ 203 h 440"/>
                <a:gd name="T12" fmla="*/ 695 w 696"/>
                <a:gd name="T13" fmla="*/ 152 h 440"/>
                <a:gd name="T14" fmla="*/ 648 w 696"/>
                <a:gd name="T15" fmla="*/ 65 h 440"/>
                <a:gd name="T16" fmla="*/ 615 w 696"/>
                <a:gd name="T17" fmla="*/ 34 h 440"/>
                <a:gd name="T18" fmla="*/ 590 w 696"/>
                <a:gd name="T19" fmla="*/ 20 h 440"/>
                <a:gd name="T20" fmla="*/ 559 w 696"/>
                <a:gd name="T21" fmla="*/ 14 h 440"/>
                <a:gd name="T22" fmla="*/ 514 w 696"/>
                <a:gd name="T23" fmla="*/ 4 h 440"/>
                <a:gd name="T24" fmla="*/ 467 w 696"/>
                <a:gd name="T25" fmla="*/ 0 h 440"/>
                <a:gd name="T26" fmla="*/ 407 w 696"/>
                <a:gd name="T27" fmla="*/ 1 h 440"/>
                <a:gd name="T28" fmla="*/ 349 w 696"/>
                <a:gd name="T29" fmla="*/ 13 h 440"/>
                <a:gd name="T30" fmla="*/ 288 w 696"/>
                <a:gd name="T31" fmla="*/ 33 h 440"/>
                <a:gd name="T32" fmla="*/ 222 w 696"/>
                <a:gd name="T33" fmla="*/ 62 h 440"/>
                <a:gd name="T34" fmla="*/ 158 w 696"/>
                <a:gd name="T35" fmla="*/ 97 h 440"/>
                <a:gd name="T36" fmla="*/ 107 w 696"/>
                <a:gd name="T37" fmla="*/ 142 h 440"/>
                <a:gd name="T38" fmla="*/ 66 w 696"/>
                <a:gd name="T39" fmla="*/ 187 h 440"/>
                <a:gd name="T40" fmla="*/ 35 w 696"/>
                <a:gd name="T41" fmla="*/ 233 h 440"/>
                <a:gd name="T42" fmla="*/ 10 w 696"/>
                <a:gd name="T43" fmla="*/ 277 h 440"/>
                <a:gd name="T44" fmla="*/ 3 w 696"/>
                <a:gd name="T45" fmla="*/ 316 h 440"/>
                <a:gd name="T46" fmla="*/ 3 w 696"/>
                <a:gd name="T47" fmla="*/ 353 h 440"/>
                <a:gd name="T48" fmla="*/ 17 w 696"/>
                <a:gd name="T49" fmla="*/ 389 h 440"/>
                <a:gd name="T50" fmla="*/ 48 w 696"/>
                <a:gd name="T51" fmla="*/ 411 h 440"/>
                <a:gd name="T52" fmla="*/ 83 w 696"/>
                <a:gd name="T53" fmla="*/ 414 h 440"/>
                <a:gd name="T54" fmla="*/ 126 w 696"/>
                <a:gd name="T55" fmla="*/ 405 h 440"/>
                <a:gd name="T56" fmla="*/ 161 w 696"/>
                <a:gd name="T57" fmla="*/ 403 h 440"/>
                <a:gd name="T58" fmla="*/ 200 w 696"/>
                <a:gd name="T59" fmla="*/ 400 h 440"/>
                <a:gd name="T60" fmla="*/ 239 w 696"/>
                <a:gd name="T61" fmla="*/ 410 h 440"/>
                <a:gd name="T62" fmla="*/ 272 w 696"/>
                <a:gd name="T63" fmla="*/ 425 h 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96" h="440">
                  <a:moveTo>
                    <a:pt x="473" y="106"/>
                  </a:moveTo>
                  <a:lnTo>
                    <a:pt x="518" y="121"/>
                  </a:lnTo>
                  <a:lnTo>
                    <a:pt x="544" y="147"/>
                  </a:lnTo>
                  <a:lnTo>
                    <a:pt x="557" y="177"/>
                  </a:lnTo>
                  <a:lnTo>
                    <a:pt x="577" y="199"/>
                  </a:lnTo>
                  <a:lnTo>
                    <a:pt x="590" y="208"/>
                  </a:lnTo>
                  <a:lnTo>
                    <a:pt x="601" y="213"/>
                  </a:lnTo>
                  <a:lnTo>
                    <a:pt x="613" y="219"/>
                  </a:lnTo>
                  <a:lnTo>
                    <a:pt x="624" y="219"/>
                  </a:lnTo>
                  <a:lnTo>
                    <a:pt x="639" y="217"/>
                  </a:lnTo>
                  <a:lnTo>
                    <a:pt x="653" y="216"/>
                  </a:lnTo>
                  <a:lnTo>
                    <a:pt x="667" y="203"/>
                  </a:lnTo>
                  <a:lnTo>
                    <a:pt x="682" y="192"/>
                  </a:lnTo>
                  <a:lnTo>
                    <a:pt x="695" y="152"/>
                  </a:lnTo>
                  <a:lnTo>
                    <a:pt x="680" y="103"/>
                  </a:lnTo>
                  <a:lnTo>
                    <a:pt x="648" y="65"/>
                  </a:lnTo>
                  <a:lnTo>
                    <a:pt x="621" y="36"/>
                  </a:lnTo>
                  <a:lnTo>
                    <a:pt x="615" y="34"/>
                  </a:lnTo>
                  <a:lnTo>
                    <a:pt x="603" y="28"/>
                  </a:lnTo>
                  <a:lnTo>
                    <a:pt x="590" y="20"/>
                  </a:lnTo>
                  <a:lnTo>
                    <a:pt x="575" y="17"/>
                  </a:lnTo>
                  <a:lnTo>
                    <a:pt x="559" y="14"/>
                  </a:lnTo>
                  <a:lnTo>
                    <a:pt x="536" y="9"/>
                  </a:lnTo>
                  <a:lnTo>
                    <a:pt x="514" y="4"/>
                  </a:lnTo>
                  <a:lnTo>
                    <a:pt x="493" y="2"/>
                  </a:lnTo>
                  <a:lnTo>
                    <a:pt x="467" y="0"/>
                  </a:lnTo>
                  <a:lnTo>
                    <a:pt x="439" y="3"/>
                  </a:lnTo>
                  <a:lnTo>
                    <a:pt x="407" y="1"/>
                  </a:lnTo>
                  <a:lnTo>
                    <a:pt x="379" y="4"/>
                  </a:lnTo>
                  <a:lnTo>
                    <a:pt x="349" y="13"/>
                  </a:lnTo>
                  <a:lnTo>
                    <a:pt x="317" y="19"/>
                  </a:lnTo>
                  <a:lnTo>
                    <a:pt x="288" y="33"/>
                  </a:lnTo>
                  <a:lnTo>
                    <a:pt x="254" y="43"/>
                  </a:lnTo>
                  <a:lnTo>
                    <a:pt x="222" y="62"/>
                  </a:lnTo>
                  <a:lnTo>
                    <a:pt x="187" y="79"/>
                  </a:lnTo>
                  <a:lnTo>
                    <a:pt x="158" y="97"/>
                  </a:lnTo>
                  <a:lnTo>
                    <a:pt x="132" y="119"/>
                  </a:lnTo>
                  <a:lnTo>
                    <a:pt x="107" y="142"/>
                  </a:lnTo>
                  <a:lnTo>
                    <a:pt x="88" y="167"/>
                  </a:lnTo>
                  <a:lnTo>
                    <a:pt x="66" y="187"/>
                  </a:lnTo>
                  <a:lnTo>
                    <a:pt x="47" y="211"/>
                  </a:lnTo>
                  <a:lnTo>
                    <a:pt x="35" y="233"/>
                  </a:lnTo>
                  <a:lnTo>
                    <a:pt x="21" y="256"/>
                  </a:lnTo>
                  <a:lnTo>
                    <a:pt x="10" y="277"/>
                  </a:lnTo>
                  <a:lnTo>
                    <a:pt x="5" y="301"/>
                  </a:lnTo>
                  <a:lnTo>
                    <a:pt x="3" y="316"/>
                  </a:lnTo>
                  <a:lnTo>
                    <a:pt x="0" y="333"/>
                  </a:lnTo>
                  <a:lnTo>
                    <a:pt x="3" y="353"/>
                  </a:lnTo>
                  <a:lnTo>
                    <a:pt x="4" y="368"/>
                  </a:lnTo>
                  <a:lnTo>
                    <a:pt x="17" y="389"/>
                  </a:lnTo>
                  <a:lnTo>
                    <a:pt x="30" y="404"/>
                  </a:lnTo>
                  <a:lnTo>
                    <a:pt x="48" y="411"/>
                  </a:lnTo>
                  <a:lnTo>
                    <a:pt x="63" y="413"/>
                  </a:lnTo>
                  <a:lnTo>
                    <a:pt x="83" y="414"/>
                  </a:lnTo>
                  <a:lnTo>
                    <a:pt x="101" y="412"/>
                  </a:lnTo>
                  <a:lnTo>
                    <a:pt x="126" y="405"/>
                  </a:lnTo>
                  <a:lnTo>
                    <a:pt x="143" y="403"/>
                  </a:lnTo>
                  <a:lnTo>
                    <a:pt x="161" y="403"/>
                  </a:lnTo>
                  <a:lnTo>
                    <a:pt x="180" y="400"/>
                  </a:lnTo>
                  <a:lnTo>
                    <a:pt x="200" y="400"/>
                  </a:lnTo>
                  <a:lnTo>
                    <a:pt x="222" y="403"/>
                  </a:lnTo>
                  <a:lnTo>
                    <a:pt x="239" y="410"/>
                  </a:lnTo>
                  <a:lnTo>
                    <a:pt x="257" y="416"/>
                  </a:lnTo>
                  <a:lnTo>
                    <a:pt x="272" y="425"/>
                  </a:lnTo>
                  <a:lnTo>
                    <a:pt x="286" y="43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4667" y="2212"/>
              <a:ext cx="101" cy="300"/>
            </a:xfrm>
            <a:custGeom>
              <a:avLst/>
              <a:gdLst>
                <a:gd name="T0" fmla="*/ 0 w 101"/>
                <a:gd name="T1" fmla="*/ 0 h 300"/>
                <a:gd name="T2" fmla="*/ 14 w 101"/>
                <a:gd name="T3" fmla="*/ 20 h 300"/>
                <a:gd name="T4" fmla="*/ 27 w 101"/>
                <a:gd name="T5" fmla="*/ 29 h 300"/>
                <a:gd name="T6" fmla="*/ 50 w 101"/>
                <a:gd name="T7" fmla="*/ 57 h 300"/>
                <a:gd name="T8" fmla="*/ 76 w 101"/>
                <a:gd name="T9" fmla="*/ 107 h 300"/>
                <a:gd name="T10" fmla="*/ 86 w 101"/>
                <a:gd name="T11" fmla="*/ 158 h 300"/>
                <a:gd name="T12" fmla="*/ 90 w 101"/>
                <a:gd name="T13" fmla="*/ 188 h 300"/>
                <a:gd name="T14" fmla="*/ 84 w 101"/>
                <a:gd name="T15" fmla="*/ 207 h 300"/>
                <a:gd name="T16" fmla="*/ 90 w 101"/>
                <a:gd name="T17" fmla="*/ 235 h 300"/>
                <a:gd name="T18" fmla="*/ 100 w 101"/>
                <a:gd name="T19" fmla="*/ 269 h 300"/>
                <a:gd name="T20" fmla="*/ 90 w 101"/>
                <a:gd name="T21" fmla="*/ 293 h 300"/>
                <a:gd name="T22" fmla="*/ 68 w 101"/>
                <a:gd name="T23" fmla="*/ 299 h 300"/>
                <a:gd name="T24" fmla="*/ 30 w 101"/>
                <a:gd name="T25" fmla="*/ 283 h 3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" h="300">
                  <a:moveTo>
                    <a:pt x="0" y="0"/>
                  </a:moveTo>
                  <a:lnTo>
                    <a:pt x="14" y="20"/>
                  </a:lnTo>
                  <a:lnTo>
                    <a:pt x="27" y="29"/>
                  </a:lnTo>
                  <a:lnTo>
                    <a:pt x="50" y="57"/>
                  </a:lnTo>
                  <a:lnTo>
                    <a:pt x="76" y="107"/>
                  </a:lnTo>
                  <a:lnTo>
                    <a:pt x="86" y="158"/>
                  </a:lnTo>
                  <a:lnTo>
                    <a:pt x="90" y="188"/>
                  </a:lnTo>
                  <a:lnTo>
                    <a:pt x="84" y="207"/>
                  </a:lnTo>
                  <a:lnTo>
                    <a:pt x="90" y="235"/>
                  </a:lnTo>
                  <a:lnTo>
                    <a:pt x="100" y="269"/>
                  </a:lnTo>
                  <a:lnTo>
                    <a:pt x="90" y="293"/>
                  </a:lnTo>
                  <a:lnTo>
                    <a:pt x="68" y="299"/>
                  </a:lnTo>
                  <a:lnTo>
                    <a:pt x="30" y="28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641" y="1917"/>
              <a:ext cx="49" cy="334"/>
            </a:xfrm>
            <a:custGeom>
              <a:avLst/>
              <a:gdLst>
                <a:gd name="T0" fmla="*/ 13 w 49"/>
                <a:gd name="T1" fmla="*/ 333 h 334"/>
                <a:gd name="T2" fmla="*/ 10 w 49"/>
                <a:gd name="T3" fmla="*/ 314 h 334"/>
                <a:gd name="T4" fmla="*/ 16 w 49"/>
                <a:gd name="T5" fmla="*/ 306 h 334"/>
                <a:gd name="T6" fmla="*/ 23 w 49"/>
                <a:gd name="T7" fmla="*/ 297 h 334"/>
                <a:gd name="T8" fmla="*/ 27 w 49"/>
                <a:gd name="T9" fmla="*/ 274 h 334"/>
                <a:gd name="T10" fmla="*/ 22 w 49"/>
                <a:gd name="T11" fmla="*/ 251 h 334"/>
                <a:gd name="T12" fmla="*/ 9 w 49"/>
                <a:gd name="T13" fmla="*/ 219 h 334"/>
                <a:gd name="T14" fmla="*/ 0 w 49"/>
                <a:gd name="T15" fmla="*/ 186 h 334"/>
                <a:gd name="T16" fmla="*/ 3 w 49"/>
                <a:gd name="T17" fmla="*/ 146 h 334"/>
                <a:gd name="T18" fmla="*/ 9 w 49"/>
                <a:gd name="T19" fmla="*/ 126 h 334"/>
                <a:gd name="T20" fmla="*/ 21 w 49"/>
                <a:gd name="T21" fmla="*/ 104 h 334"/>
                <a:gd name="T22" fmla="*/ 29 w 49"/>
                <a:gd name="T23" fmla="*/ 90 h 334"/>
                <a:gd name="T24" fmla="*/ 41 w 49"/>
                <a:gd name="T25" fmla="*/ 70 h 334"/>
                <a:gd name="T26" fmla="*/ 45 w 49"/>
                <a:gd name="T27" fmla="*/ 57 h 334"/>
                <a:gd name="T28" fmla="*/ 48 w 49"/>
                <a:gd name="T29" fmla="*/ 40 h 334"/>
                <a:gd name="T30" fmla="*/ 44 w 49"/>
                <a:gd name="T31" fmla="*/ 21 h 334"/>
                <a:gd name="T32" fmla="*/ 31 w 49"/>
                <a:gd name="T33" fmla="*/ 0 h 3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334">
                  <a:moveTo>
                    <a:pt x="13" y="333"/>
                  </a:moveTo>
                  <a:lnTo>
                    <a:pt x="10" y="314"/>
                  </a:lnTo>
                  <a:lnTo>
                    <a:pt x="16" y="306"/>
                  </a:lnTo>
                  <a:lnTo>
                    <a:pt x="23" y="297"/>
                  </a:lnTo>
                  <a:lnTo>
                    <a:pt x="27" y="274"/>
                  </a:lnTo>
                  <a:lnTo>
                    <a:pt x="22" y="251"/>
                  </a:lnTo>
                  <a:lnTo>
                    <a:pt x="9" y="219"/>
                  </a:lnTo>
                  <a:lnTo>
                    <a:pt x="0" y="186"/>
                  </a:lnTo>
                  <a:lnTo>
                    <a:pt x="3" y="146"/>
                  </a:lnTo>
                  <a:lnTo>
                    <a:pt x="9" y="126"/>
                  </a:lnTo>
                  <a:lnTo>
                    <a:pt x="21" y="104"/>
                  </a:lnTo>
                  <a:lnTo>
                    <a:pt x="29" y="90"/>
                  </a:lnTo>
                  <a:lnTo>
                    <a:pt x="41" y="70"/>
                  </a:lnTo>
                  <a:lnTo>
                    <a:pt x="45" y="57"/>
                  </a:lnTo>
                  <a:lnTo>
                    <a:pt x="48" y="40"/>
                  </a:lnTo>
                  <a:lnTo>
                    <a:pt x="44" y="21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auto">
            <a:xfrm>
              <a:off x="4499" y="1887"/>
              <a:ext cx="60" cy="278"/>
            </a:xfrm>
            <a:custGeom>
              <a:avLst/>
              <a:gdLst>
                <a:gd name="T0" fmla="*/ 16 w 60"/>
                <a:gd name="T1" fmla="*/ 0 h 278"/>
                <a:gd name="T2" fmla="*/ 0 w 60"/>
                <a:gd name="T3" fmla="*/ 29 h 278"/>
                <a:gd name="T4" fmla="*/ 2 w 60"/>
                <a:gd name="T5" fmla="*/ 59 h 278"/>
                <a:gd name="T6" fmla="*/ 19 w 60"/>
                <a:gd name="T7" fmla="*/ 87 h 278"/>
                <a:gd name="T8" fmla="*/ 22 w 60"/>
                <a:gd name="T9" fmla="*/ 129 h 278"/>
                <a:gd name="T10" fmla="*/ 21 w 60"/>
                <a:gd name="T11" fmla="*/ 176 h 278"/>
                <a:gd name="T12" fmla="*/ 37 w 60"/>
                <a:gd name="T13" fmla="*/ 226 h 278"/>
                <a:gd name="T14" fmla="*/ 51 w 60"/>
                <a:gd name="T15" fmla="*/ 260 h 278"/>
                <a:gd name="T16" fmla="*/ 59 w 60"/>
                <a:gd name="T17" fmla="*/ 277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278">
                  <a:moveTo>
                    <a:pt x="16" y="0"/>
                  </a:moveTo>
                  <a:lnTo>
                    <a:pt x="0" y="29"/>
                  </a:lnTo>
                  <a:lnTo>
                    <a:pt x="2" y="59"/>
                  </a:lnTo>
                  <a:lnTo>
                    <a:pt x="19" y="87"/>
                  </a:lnTo>
                  <a:lnTo>
                    <a:pt x="22" y="129"/>
                  </a:lnTo>
                  <a:lnTo>
                    <a:pt x="21" y="176"/>
                  </a:lnTo>
                  <a:lnTo>
                    <a:pt x="37" y="226"/>
                  </a:lnTo>
                  <a:lnTo>
                    <a:pt x="51" y="260"/>
                  </a:lnTo>
                  <a:lnTo>
                    <a:pt x="59" y="2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323" y="2151"/>
              <a:ext cx="269" cy="73"/>
            </a:xfrm>
            <a:custGeom>
              <a:avLst/>
              <a:gdLst>
                <a:gd name="T0" fmla="*/ 268 w 269"/>
                <a:gd name="T1" fmla="*/ 19 h 73"/>
                <a:gd name="T2" fmla="*/ 247 w 269"/>
                <a:gd name="T3" fmla="*/ 7 h 73"/>
                <a:gd name="T4" fmla="*/ 229 w 269"/>
                <a:gd name="T5" fmla="*/ 1 h 73"/>
                <a:gd name="T6" fmla="*/ 210 w 269"/>
                <a:gd name="T7" fmla="*/ 0 h 73"/>
                <a:gd name="T8" fmla="*/ 192 w 269"/>
                <a:gd name="T9" fmla="*/ 3 h 73"/>
                <a:gd name="T10" fmla="*/ 173 w 269"/>
                <a:gd name="T11" fmla="*/ 6 h 73"/>
                <a:gd name="T12" fmla="*/ 157 w 269"/>
                <a:gd name="T13" fmla="*/ 14 h 73"/>
                <a:gd name="T14" fmla="*/ 144 w 269"/>
                <a:gd name="T15" fmla="*/ 20 h 73"/>
                <a:gd name="T16" fmla="*/ 130 w 269"/>
                <a:gd name="T17" fmla="*/ 32 h 73"/>
                <a:gd name="T18" fmla="*/ 117 w 269"/>
                <a:gd name="T19" fmla="*/ 38 h 73"/>
                <a:gd name="T20" fmla="*/ 97 w 269"/>
                <a:gd name="T21" fmla="*/ 47 h 73"/>
                <a:gd name="T22" fmla="*/ 80 w 269"/>
                <a:gd name="T23" fmla="*/ 56 h 73"/>
                <a:gd name="T24" fmla="*/ 61 w 269"/>
                <a:gd name="T25" fmla="*/ 58 h 73"/>
                <a:gd name="T26" fmla="*/ 45 w 269"/>
                <a:gd name="T27" fmla="*/ 66 h 73"/>
                <a:gd name="T28" fmla="*/ 26 w 269"/>
                <a:gd name="T29" fmla="*/ 71 h 73"/>
                <a:gd name="T30" fmla="*/ 12 w 269"/>
                <a:gd name="T31" fmla="*/ 72 h 73"/>
                <a:gd name="T32" fmla="*/ 0 w 269"/>
                <a:gd name="T33" fmla="*/ 66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" h="73">
                  <a:moveTo>
                    <a:pt x="268" y="19"/>
                  </a:moveTo>
                  <a:lnTo>
                    <a:pt x="247" y="7"/>
                  </a:lnTo>
                  <a:lnTo>
                    <a:pt x="229" y="1"/>
                  </a:lnTo>
                  <a:lnTo>
                    <a:pt x="210" y="0"/>
                  </a:lnTo>
                  <a:lnTo>
                    <a:pt x="192" y="3"/>
                  </a:lnTo>
                  <a:lnTo>
                    <a:pt x="173" y="6"/>
                  </a:lnTo>
                  <a:lnTo>
                    <a:pt x="157" y="14"/>
                  </a:lnTo>
                  <a:lnTo>
                    <a:pt x="144" y="20"/>
                  </a:lnTo>
                  <a:lnTo>
                    <a:pt x="130" y="32"/>
                  </a:lnTo>
                  <a:lnTo>
                    <a:pt x="117" y="38"/>
                  </a:lnTo>
                  <a:lnTo>
                    <a:pt x="97" y="47"/>
                  </a:lnTo>
                  <a:lnTo>
                    <a:pt x="80" y="56"/>
                  </a:lnTo>
                  <a:lnTo>
                    <a:pt x="61" y="58"/>
                  </a:lnTo>
                  <a:lnTo>
                    <a:pt x="45" y="66"/>
                  </a:lnTo>
                  <a:lnTo>
                    <a:pt x="26" y="71"/>
                  </a:lnTo>
                  <a:lnTo>
                    <a:pt x="12" y="72"/>
                  </a:lnTo>
                  <a:lnTo>
                    <a:pt x="0" y="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3939" y="2538"/>
              <a:ext cx="37" cy="27"/>
            </a:xfrm>
            <a:custGeom>
              <a:avLst/>
              <a:gdLst>
                <a:gd name="T0" fmla="*/ 0 w 37"/>
                <a:gd name="T1" fmla="*/ 0 h 27"/>
                <a:gd name="T2" fmla="*/ 6 w 37"/>
                <a:gd name="T3" fmla="*/ 3 h 27"/>
                <a:gd name="T4" fmla="*/ 20 w 37"/>
                <a:gd name="T5" fmla="*/ 1 h 27"/>
                <a:gd name="T6" fmla="*/ 30 w 37"/>
                <a:gd name="T7" fmla="*/ 13 h 27"/>
                <a:gd name="T8" fmla="*/ 36 w 37"/>
                <a:gd name="T9" fmla="*/ 2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7">
                  <a:moveTo>
                    <a:pt x="0" y="0"/>
                  </a:moveTo>
                  <a:lnTo>
                    <a:pt x="6" y="3"/>
                  </a:lnTo>
                  <a:lnTo>
                    <a:pt x="20" y="1"/>
                  </a:lnTo>
                  <a:lnTo>
                    <a:pt x="30" y="13"/>
                  </a:lnTo>
                  <a:lnTo>
                    <a:pt x="36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>
              <a:off x="3963" y="2167"/>
              <a:ext cx="364" cy="376"/>
            </a:xfrm>
            <a:custGeom>
              <a:avLst/>
              <a:gdLst>
                <a:gd name="T0" fmla="*/ 2 w 364"/>
                <a:gd name="T1" fmla="*/ 375 h 376"/>
                <a:gd name="T2" fmla="*/ 0 w 364"/>
                <a:gd name="T3" fmla="*/ 370 h 376"/>
                <a:gd name="T4" fmla="*/ 4 w 364"/>
                <a:gd name="T5" fmla="*/ 358 h 376"/>
                <a:gd name="T6" fmla="*/ 12 w 364"/>
                <a:gd name="T7" fmla="*/ 339 h 376"/>
                <a:gd name="T8" fmla="*/ 26 w 364"/>
                <a:gd name="T9" fmla="*/ 317 h 376"/>
                <a:gd name="T10" fmla="*/ 38 w 364"/>
                <a:gd name="T11" fmla="*/ 295 h 376"/>
                <a:gd name="T12" fmla="*/ 59 w 364"/>
                <a:gd name="T13" fmla="*/ 274 h 376"/>
                <a:gd name="T14" fmla="*/ 74 w 364"/>
                <a:gd name="T15" fmla="*/ 252 h 376"/>
                <a:gd name="T16" fmla="*/ 97 w 364"/>
                <a:gd name="T17" fmla="*/ 235 h 376"/>
                <a:gd name="T18" fmla="*/ 118 w 364"/>
                <a:gd name="T19" fmla="*/ 226 h 376"/>
                <a:gd name="T20" fmla="*/ 146 w 364"/>
                <a:gd name="T21" fmla="*/ 213 h 376"/>
                <a:gd name="T22" fmla="*/ 175 w 364"/>
                <a:gd name="T23" fmla="*/ 200 h 376"/>
                <a:gd name="T24" fmla="*/ 200 w 364"/>
                <a:gd name="T25" fmla="*/ 188 h 376"/>
                <a:gd name="T26" fmla="*/ 228 w 364"/>
                <a:gd name="T27" fmla="*/ 169 h 376"/>
                <a:gd name="T28" fmla="*/ 246 w 364"/>
                <a:gd name="T29" fmla="*/ 156 h 376"/>
                <a:gd name="T30" fmla="*/ 264 w 364"/>
                <a:gd name="T31" fmla="*/ 137 h 376"/>
                <a:gd name="T32" fmla="*/ 272 w 364"/>
                <a:gd name="T33" fmla="*/ 124 h 376"/>
                <a:gd name="T34" fmla="*/ 284 w 364"/>
                <a:gd name="T35" fmla="*/ 107 h 376"/>
                <a:gd name="T36" fmla="*/ 298 w 364"/>
                <a:gd name="T37" fmla="*/ 101 h 376"/>
                <a:gd name="T38" fmla="*/ 314 w 364"/>
                <a:gd name="T39" fmla="*/ 93 h 376"/>
                <a:gd name="T40" fmla="*/ 333 w 364"/>
                <a:gd name="T41" fmla="*/ 90 h 376"/>
                <a:gd name="T42" fmla="*/ 350 w 364"/>
                <a:gd name="T43" fmla="*/ 82 h 376"/>
                <a:gd name="T44" fmla="*/ 359 w 364"/>
                <a:gd name="T45" fmla="*/ 72 h 376"/>
                <a:gd name="T46" fmla="*/ 363 w 364"/>
                <a:gd name="T47" fmla="*/ 60 h 376"/>
                <a:gd name="T48" fmla="*/ 362 w 364"/>
                <a:gd name="T49" fmla="*/ 34 h 376"/>
                <a:gd name="T50" fmla="*/ 352 w 364"/>
                <a:gd name="T51" fmla="*/ 12 h 376"/>
                <a:gd name="T52" fmla="*/ 340 w 364"/>
                <a:gd name="T53" fmla="*/ 2 h 376"/>
                <a:gd name="T54" fmla="*/ 324 w 364"/>
                <a:gd name="T55" fmla="*/ 0 h 376"/>
                <a:gd name="T56" fmla="*/ 306 w 364"/>
                <a:gd name="T57" fmla="*/ 2 h 376"/>
                <a:gd name="T58" fmla="*/ 286 w 364"/>
                <a:gd name="T59" fmla="*/ 11 h 376"/>
                <a:gd name="T60" fmla="*/ 267 w 364"/>
                <a:gd name="T61" fmla="*/ 16 h 376"/>
                <a:gd name="T62" fmla="*/ 247 w 364"/>
                <a:gd name="T63" fmla="*/ 20 h 376"/>
                <a:gd name="T64" fmla="*/ 232 w 364"/>
                <a:gd name="T65" fmla="*/ 17 h 376"/>
                <a:gd name="T66" fmla="*/ 216 w 364"/>
                <a:gd name="T67" fmla="*/ 14 h 376"/>
                <a:gd name="T68" fmla="*/ 196 w 364"/>
                <a:gd name="T69" fmla="*/ 12 h 376"/>
                <a:gd name="T70" fmla="*/ 169 w 364"/>
                <a:gd name="T71" fmla="*/ 21 h 376"/>
                <a:gd name="T72" fmla="*/ 147 w 364"/>
                <a:gd name="T73" fmla="*/ 26 h 376"/>
                <a:gd name="T74" fmla="*/ 129 w 364"/>
                <a:gd name="T75" fmla="*/ 43 h 376"/>
                <a:gd name="T76" fmla="*/ 118 w 364"/>
                <a:gd name="T77" fmla="*/ 65 h 376"/>
                <a:gd name="T78" fmla="*/ 112 w 364"/>
                <a:gd name="T79" fmla="*/ 94 h 376"/>
                <a:gd name="T80" fmla="*/ 120 w 364"/>
                <a:gd name="T81" fmla="*/ 126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4" h="376">
                  <a:moveTo>
                    <a:pt x="2" y="375"/>
                  </a:moveTo>
                  <a:lnTo>
                    <a:pt x="0" y="370"/>
                  </a:lnTo>
                  <a:lnTo>
                    <a:pt x="4" y="358"/>
                  </a:lnTo>
                  <a:lnTo>
                    <a:pt x="12" y="339"/>
                  </a:lnTo>
                  <a:lnTo>
                    <a:pt x="26" y="317"/>
                  </a:lnTo>
                  <a:lnTo>
                    <a:pt x="38" y="295"/>
                  </a:lnTo>
                  <a:lnTo>
                    <a:pt x="59" y="274"/>
                  </a:lnTo>
                  <a:lnTo>
                    <a:pt x="74" y="252"/>
                  </a:lnTo>
                  <a:lnTo>
                    <a:pt x="97" y="235"/>
                  </a:lnTo>
                  <a:lnTo>
                    <a:pt x="118" y="226"/>
                  </a:lnTo>
                  <a:lnTo>
                    <a:pt x="146" y="213"/>
                  </a:lnTo>
                  <a:lnTo>
                    <a:pt x="175" y="200"/>
                  </a:lnTo>
                  <a:lnTo>
                    <a:pt x="200" y="188"/>
                  </a:lnTo>
                  <a:lnTo>
                    <a:pt x="228" y="169"/>
                  </a:lnTo>
                  <a:lnTo>
                    <a:pt x="246" y="156"/>
                  </a:lnTo>
                  <a:lnTo>
                    <a:pt x="264" y="137"/>
                  </a:lnTo>
                  <a:lnTo>
                    <a:pt x="272" y="124"/>
                  </a:lnTo>
                  <a:lnTo>
                    <a:pt x="284" y="107"/>
                  </a:lnTo>
                  <a:lnTo>
                    <a:pt x="298" y="101"/>
                  </a:lnTo>
                  <a:lnTo>
                    <a:pt x="314" y="93"/>
                  </a:lnTo>
                  <a:lnTo>
                    <a:pt x="333" y="90"/>
                  </a:lnTo>
                  <a:lnTo>
                    <a:pt x="350" y="82"/>
                  </a:lnTo>
                  <a:lnTo>
                    <a:pt x="359" y="72"/>
                  </a:lnTo>
                  <a:lnTo>
                    <a:pt x="363" y="60"/>
                  </a:lnTo>
                  <a:lnTo>
                    <a:pt x="362" y="34"/>
                  </a:lnTo>
                  <a:lnTo>
                    <a:pt x="352" y="12"/>
                  </a:lnTo>
                  <a:lnTo>
                    <a:pt x="340" y="2"/>
                  </a:lnTo>
                  <a:lnTo>
                    <a:pt x="324" y="0"/>
                  </a:lnTo>
                  <a:lnTo>
                    <a:pt x="306" y="2"/>
                  </a:lnTo>
                  <a:lnTo>
                    <a:pt x="286" y="11"/>
                  </a:lnTo>
                  <a:lnTo>
                    <a:pt x="267" y="16"/>
                  </a:lnTo>
                  <a:lnTo>
                    <a:pt x="247" y="20"/>
                  </a:lnTo>
                  <a:lnTo>
                    <a:pt x="232" y="17"/>
                  </a:lnTo>
                  <a:lnTo>
                    <a:pt x="216" y="14"/>
                  </a:lnTo>
                  <a:lnTo>
                    <a:pt x="196" y="12"/>
                  </a:lnTo>
                  <a:lnTo>
                    <a:pt x="169" y="21"/>
                  </a:lnTo>
                  <a:lnTo>
                    <a:pt x="147" y="26"/>
                  </a:lnTo>
                  <a:lnTo>
                    <a:pt x="129" y="43"/>
                  </a:lnTo>
                  <a:lnTo>
                    <a:pt x="118" y="65"/>
                  </a:lnTo>
                  <a:lnTo>
                    <a:pt x="112" y="94"/>
                  </a:lnTo>
                  <a:lnTo>
                    <a:pt x="120" y="1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auto">
            <a:xfrm>
              <a:off x="3835" y="2262"/>
              <a:ext cx="344" cy="633"/>
            </a:xfrm>
            <a:custGeom>
              <a:avLst/>
              <a:gdLst>
                <a:gd name="T0" fmla="*/ 243 w 344"/>
                <a:gd name="T1" fmla="*/ 8 h 633"/>
                <a:gd name="T2" fmla="*/ 236 w 344"/>
                <a:gd name="T3" fmla="*/ 0 h 633"/>
                <a:gd name="T4" fmla="*/ 216 w 344"/>
                <a:gd name="T5" fmla="*/ 0 h 633"/>
                <a:gd name="T6" fmla="*/ 193 w 344"/>
                <a:gd name="T7" fmla="*/ 5 h 633"/>
                <a:gd name="T8" fmla="*/ 179 w 344"/>
                <a:gd name="T9" fmla="*/ 23 h 633"/>
                <a:gd name="T10" fmla="*/ 178 w 344"/>
                <a:gd name="T11" fmla="*/ 32 h 633"/>
                <a:gd name="T12" fmla="*/ 170 w 344"/>
                <a:gd name="T13" fmla="*/ 46 h 633"/>
                <a:gd name="T14" fmla="*/ 167 w 344"/>
                <a:gd name="T15" fmla="*/ 59 h 633"/>
                <a:gd name="T16" fmla="*/ 158 w 344"/>
                <a:gd name="T17" fmla="*/ 73 h 633"/>
                <a:gd name="T18" fmla="*/ 148 w 344"/>
                <a:gd name="T19" fmla="*/ 88 h 633"/>
                <a:gd name="T20" fmla="*/ 142 w 344"/>
                <a:gd name="T21" fmla="*/ 108 h 633"/>
                <a:gd name="T22" fmla="*/ 138 w 344"/>
                <a:gd name="T23" fmla="*/ 120 h 633"/>
                <a:gd name="T24" fmla="*/ 134 w 344"/>
                <a:gd name="T25" fmla="*/ 137 h 633"/>
                <a:gd name="T26" fmla="*/ 129 w 344"/>
                <a:gd name="T27" fmla="*/ 160 h 633"/>
                <a:gd name="T28" fmla="*/ 121 w 344"/>
                <a:gd name="T29" fmla="*/ 163 h 633"/>
                <a:gd name="T30" fmla="*/ 112 w 344"/>
                <a:gd name="T31" fmla="*/ 167 h 633"/>
                <a:gd name="T32" fmla="*/ 99 w 344"/>
                <a:gd name="T33" fmla="*/ 173 h 633"/>
                <a:gd name="T34" fmla="*/ 90 w 344"/>
                <a:gd name="T35" fmla="*/ 183 h 633"/>
                <a:gd name="T36" fmla="*/ 81 w 344"/>
                <a:gd name="T37" fmla="*/ 198 h 633"/>
                <a:gd name="T38" fmla="*/ 70 w 344"/>
                <a:gd name="T39" fmla="*/ 218 h 633"/>
                <a:gd name="T40" fmla="*/ 64 w 344"/>
                <a:gd name="T41" fmla="*/ 237 h 633"/>
                <a:gd name="T42" fmla="*/ 56 w 344"/>
                <a:gd name="T43" fmla="*/ 268 h 633"/>
                <a:gd name="T44" fmla="*/ 55 w 344"/>
                <a:gd name="T45" fmla="*/ 288 h 633"/>
                <a:gd name="T46" fmla="*/ 54 w 344"/>
                <a:gd name="T47" fmla="*/ 320 h 633"/>
                <a:gd name="T48" fmla="*/ 58 w 344"/>
                <a:gd name="T49" fmla="*/ 344 h 633"/>
                <a:gd name="T50" fmla="*/ 39 w 344"/>
                <a:gd name="T51" fmla="*/ 365 h 633"/>
                <a:gd name="T52" fmla="*/ 25 w 344"/>
                <a:gd name="T53" fmla="*/ 393 h 633"/>
                <a:gd name="T54" fmla="*/ 21 w 344"/>
                <a:gd name="T55" fmla="*/ 425 h 633"/>
                <a:gd name="T56" fmla="*/ 23 w 344"/>
                <a:gd name="T57" fmla="*/ 460 h 633"/>
                <a:gd name="T58" fmla="*/ 31 w 344"/>
                <a:gd name="T59" fmla="*/ 491 h 633"/>
                <a:gd name="T60" fmla="*/ 51 w 344"/>
                <a:gd name="T61" fmla="*/ 525 h 633"/>
                <a:gd name="T62" fmla="*/ 73 w 344"/>
                <a:gd name="T63" fmla="*/ 545 h 633"/>
                <a:gd name="T64" fmla="*/ 105 w 344"/>
                <a:gd name="T65" fmla="*/ 556 h 633"/>
                <a:gd name="T66" fmla="*/ 65 w 344"/>
                <a:gd name="T67" fmla="*/ 549 h 633"/>
                <a:gd name="T68" fmla="*/ 33 w 344"/>
                <a:gd name="T69" fmla="*/ 550 h 633"/>
                <a:gd name="T70" fmla="*/ 12 w 344"/>
                <a:gd name="T71" fmla="*/ 559 h 633"/>
                <a:gd name="T72" fmla="*/ 4 w 344"/>
                <a:gd name="T73" fmla="*/ 574 h 633"/>
                <a:gd name="T74" fmla="*/ 0 w 344"/>
                <a:gd name="T75" fmla="*/ 591 h 633"/>
                <a:gd name="T76" fmla="*/ 7 w 344"/>
                <a:gd name="T77" fmla="*/ 608 h 633"/>
                <a:gd name="T78" fmla="*/ 21 w 344"/>
                <a:gd name="T79" fmla="*/ 618 h 633"/>
                <a:gd name="T80" fmla="*/ 47 w 344"/>
                <a:gd name="T81" fmla="*/ 621 h 633"/>
                <a:gd name="T82" fmla="*/ 73 w 344"/>
                <a:gd name="T83" fmla="*/ 624 h 633"/>
                <a:gd name="T84" fmla="*/ 97 w 344"/>
                <a:gd name="T85" fmla="*/ 624 h 633"/>
                <a:gd name="T86" fmla="*/ 118 w 344"/>
                <a:gd name="T87" fmla="*/ 624 h 633"/>
                <a:gd name="T88" fmla="*/ 138 w 344"/>
                <a:gd name="T89" fmla="*/ 626 h 633"/>
                <a:gd name="T90" fmla="*/ 157 w 344"/>
                <a:gd name="T91" fmla="*/ 622 h 633"/>
                <a:gd name="T92" fmla="*/ 173 w 344"/>
                <a:gd name="T93" fmla="*/ 624 h 633"/>
                <a:gd name="T94" fmla="*/ 188 w 344"/>
                <a:gd name="T95" fmla="*/ 628 h 633"/>
                <a:gd name="T96" fmla="*/ 203 w 344"/>
                <a:gd name="T97" fmla="*/ 631 h 633"/>
                <a:gd name="T98" fmla="*/ 221 w 344"/>
                <a:gd name="T99" fmla="*/ 632 h 633"/>
                <a:gd name="T100" fmla="*/ 239 w 344"/>
                <a:gd name="T101" fmla="*/ 629 h 633"/>
                <a:gd name="T102" fmla="*/ 257 w 344"/>
                <a:gd name="T103" fmla="*/ 626 h 633"/>
                <a:gd name="T104" fmla="*/ 274 w 344"/>
                <a:gd name="T105" fmla="*/ 620 h 633"/>
                <a:gd name="T106" fmla="*/ 286 w 344"/>
                <a:gd name="T107" fmla="*/ 613 h 633"/>
                <a:gd name="T108" fmla="*/ 296 w 344"/>
                <a:gd name="T109" fmla="*/ 603 h 633"/>
                <a:gd name="T110" fmla="*/ 299 w 344"/>
                <a:gd name="T111" fmla="*/ 602 h 633"/>
                <a:gd name="T112" fmla="*/ 304 w 344"/>
                <a:gd name="T113" fmla="*/ 599 h 633"/>
                <a:gd name="T114" fmla="*/ 332 w 344"/>
                <a:gd name="T115" fmla="*/ 580 h 633"/>
                <a:gd name="T116" fmla="*/ 343 w 344"/>
                <a:gd name="T117" fmla="*/ 560 h 633"/>
                <a:gd name="T118" fmla="*/ 338 w 344"/>
                <a:gd name="T119" fmla="*/ 548 h 633"/>
                <a:gd name="T120" fmla="*/ 309 w 344"/>
                <a:gd name="T121" fmla="*/ 539 h 6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4" h="633">
                  <a:moveTo>
                    <a:pt x="243" y="8"/>
                  </a:moveTo>
                  <a:lnTo>
                    <a:pt x="236" y="0"/>
                  </a:lnTo>
                  <a:lnTo>
                    <a:pt x="216" y="0"/>
                  </a:lnTo>
                  <a:lnTo>
                    <a:pt x="193" y="5"/>
                  </a:lnTo>
                  <a:lnTo>
                    <a:pt x="179" y="23"/>
                  </a:lnTo>
                  <a:lnTo>
                    <a:pt x="178" y="32"/>
                  </a:lnTo>
                  <a:lnTo>
                    <a:pt x="170" y="46"/>
                  </a:lnTo>
                  <a:lnTo>
                    <a:pt x="167" y="59"/>
                  </a:lnTo>
                  <a:lnTo>
                    <a:pt x="158" y="73"/>
                  </a:lnTo>
                  <a:lnTo>
                    <a:pt x="148" y="88"/>
                  </a:lnTo>
                  <a:lnTo>
                    <a:pt x="142" y="108"/>
                  </a:lnTo>
                  <a:lnTo>
                    <a:pt x="138" y="120"/>
                  </a:lnTo>
                  <a:lnTo>
                    <a:pt x="134" y="137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12" y="167"/>
                  </a:lnTo>
                  <a:lnTo>
                    <a:pt x="99" y="173"/>
                  </a:lnTo>
                  <a:lnTo>
                    <a:pt x="90" y="183"/>
                  </a:lnTo>
                  <a:lnTo>
                    <a:pt x="81" y="198"/>
                  </a:lnTo>
                  <a:lnTo>
                    <a:pt x="70" y="218"/>
                  </a:lnTo>
                  <a:lnTo>
                    <a:pt x="64" y="237"/>
                  </a:lnTo>
                  <a:lnTo>
                    <a:pt x="56" y="268"/>
                  </a:lnTo>
                  <a:lnTo>
                    <a:pt x="55" y="288"/>
                  </a:lnTo>
                  <a:lnTo>
                    <a:pt x="54" y="320"/>
                  </a:lnTo>
                  <a:lnTo>
                    <a:pt x="58" y="344"/>
                  </a:lnTo>
                  <a:lnTo>
                    <a:pt x="39" y="365"/>
                  </a:lnTo>
                  <a:lnTo>
                    <a:pt x="25" y="393"/>
                  </a:lnTo>
                  <a:lnTo>
                    <a:pt x="21" y="425"/>
                  </a:lnTo>
                  <a:lnTo>
                    <a:pt x="23" y="460"/>
                  </a:lnTo>
                  <a:lnTo>
                    <a:pt x="31" y="491"/>
                  </a:lnTo>
                  <a:lnTo>
                    <a:pt x="51" y="525"/>
                  </a:lnTo>
                  <a:lnTo>
                    <a:pt x="73" y="545"/>
                  </a:lnTo>
                  <a:lnTo>
                    <a:pt x="105" y="556"/>
                  </a:lnTo>
                  <a:lnTo>
                    <a:pt x="65" y="549"/>
                  </a:lnTo>
                  <a:lnTo>
                    <a:pt x="33" y="550"/>
                  </a:lnTo>
                  <a:lnTo>
                    <a:pt x="12" y="559"/>
                  </a:lnTo>
                  <a:lnTo>
                    <a:pt x="4" y="57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1" y="618"/>
                  </a:lnTo>
                  <a:lnTo>
                    <a:pt x="47" y="621"/>
                  </a:lnTo>
                  <a:lnTo>
                    <a:pt x="73" y="624"/>
                  </a:lnTo>
                  <a:lnTo>
                    <a:pt x="97" y="624"/>
                  </a:lnTo>
                  <a:lnTo>
                    <a:pt x="118" y="624"/>
                  </a:lnTo>
                  <a:lnTo>
                    <a:pt x="138" y="626"/>
                  </a:lnTo>
                  <a:lnTo>
                    <a:pt x="157" y="622"/>
                  </a:lnTo>
                  <a:lnTo>
                    <a:pt x="173" y="624"/>
                  </a:lnTo>
                  <a:lnTo>
                    <a:pt x="188" y="628"/>
                  </a:lnTo>
                  <a:lnTo>
                    <a:pt x="203" y="631"/>
                  </a:lnTo>
                  <a:lnTo>
                    <a:pt x="221" y="632"/>
                  </a:lnTo>
                  <a:lnTo>
                    <a:pt x="239" y="629"/>
                  </a:lnTo>
                  <a:lnTo>
                    <a:pt x="257" y="626"/>
                  </a:lnTo>
                  <a:lnTo>
                    <a:pt x="274" y="620"/>
                  </a:lnTo>
                  <a:lnTo>
                    <a:pt x="286" y="613"/>
                  </a:lnTo>
                  <a:lnTo>
                    <a:pt x="296" y="603"/>
                  </a:lnTo>
                  <a:lnTo>
                    <a:pt x="299" y="602"/>
                  </a:lnTo>
                  <a:lnTo>
                    <a:pt x="304" y="599"/>
                  </a:lnTo>
                  <a:lnTo>
                    <a:pt x="332" y="580"/>
                  </a:lnTo>
                  <a:lnTo>
                    <a:pt x="343" y="560"/>
                  </a:lnTo>
                  <a:lnTo>
                    <a:pt x="338" y="548"/>
                  </a:lnTo>
                  <a:lnTo>
                    <a:pt x="309" y="53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4180" y="2821"/>
              <a:ext cx="100" cy="22"/>
            </a:xfrm>
            <a:custGeom>
              <a:avLst/>
              <a:gdLst>
                <a:gd name="T0" fmla="*/ 0 w 100"/>
                <a:gd name="T1" fmla="*/ 6 h 22"/>
                <a:gd name="T2" fmla="*/ 12 w 100"/>
                <a:gd name="T3" fmla="*/ 1 h 22"/>
                <a:gd name="T4" fmla="*/ 26 w 100"/>
                <a:gd name="T5" fmla="*/ 0 h 22"/>
                <a:gd name="T6" fmla="*/ 37 w 100"/>
                <a:gd name="T7" fmla="*/ 0 h 22"/>
                <a:gd name="T8" fmla="*/ 44 w 100"/>
                <a:gd name="T9" fmla="*/ 6 h 22"/>
                <a:gd name="T10" fmla="*/ 59 w 100"/>
                <a:gd name="T11" fmla="*/ 16 h 22"/>
                <a:gd name="T12" fmla="*/ 69 w 100"/>
                <a:gd name="T13" fmla="*/ 21 h 22"/>
                <a:gd name="T14" fmla="*/ 84 w 100"/>
                <a:gd name="T15" fmla="*/ 19 h 22"/>
                <a:gd name="T16" fmla="*/ 99 w 100"/>
                <a:gd name="T17" fmla="*/ 1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2">
                  <a:moveTo>
                    <a:pt x="0" y="6"/>
                  </a:moveTo>
                  <a:lnTo>
                    <a:pt x="12" y="1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4" y="6"/>
                  </a:lnTo>
                  <a:lnTo>
                    <a:pt x="59" y="16"/>
                  </a:lnTo>
                  <a:lnTo>
                    <a:pt x="69" y="21"/>
                  </a:lnTo>
                  <a:lnTo>
                    <a:pt x="84" y="19"/>
                  </a:lnTo>
                  <a:lnTo>
                    <a:pt x="99" y="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3843" y="2931"/>
              <a:ext cx="349" cy="47"/>
            </a:xfrm>
            <a:custGeom>
              <a:avLst/>
              <a:gdLst>
                <a:gd name="T0" fmla="*/ 348 w 349"/>
                <a:gd name="T1" fmla="*/ 15 h 47"/>
                <a:gd name="T2" fmla="*/ 331 w 349"/>
                <a:gd name="T3" fmla="*/ 24 h 47"/>
                <a:gd name="T4" fmla="*/ 317 w 349"/>
                <a:gd name="T5" fmla="*/ 24 h 47"/>
                <a:gd name="T6" fmla="*/ 306 w 349"/>
                <a:gd name="T7" fmla="*/ 25 h 47"/>
                <a:gd name="T8" fmla="*/ 295 w 349"/>
                <a:gd name="T9" fmla="*/ 19 h 47"/>
                <a:gd name="T10" fmla="*/ 285 w 349"/>
                <a:gd name="T11" fmla="*/ 19 h 47"/>
                <a:gd name="T12" fmla="*/ 275 w 349"/>
                <a:gd name="T13" fmla="*/ 18 h 47"/>
                <a:gd name="T14" fmla="*/ 261 w 349"/>
                <a:gd name="T15" fmla="*/ 20 h 47"/>
                <a:gd name="T16" fmla="*/ 248 w 349"/>
                <a:gd name="T17" fmla="*/ 21 h 47"/>
                <a:gd name="T18" fmla="*/ 226 w 349"/>
                <a:gd name="T19" fmla="*/ 32 h 47"/>
                <a:gd name="T20" fmla="*/ 213 w 349"/>
                <a:gd name="T21" fmla="*/ 37 h 47"/>
                <a:gd name="T22" fmla="*/ 202 w 349"/>
                <a:gd name="T23" fmla="*/ 42 h 47"/>
                <a:gd name="T24" fmla="*/ 187 w 349"/>
                <a:gd name="T25" fmla="*/ 45 h 47"/>
                <a:gd name="T26" fmla="*/ 172 w 349"/>
                <a:gd name="T27" fmla="*/ 46 h 47"/>
                <a:gd name="T28" fmla="*/ 163 w 349"/>
                <a:gd name="T29" fmla="*/ 45 h 47"/>
                <a:gd name="T30" fmla="*/ 151 w 349"/>
                <a:gd name="T31" fmla="*/ 41 h 47"/>
                <a:gd name="T32" fmla="*/ 135 w 349"/>
                <a:gd name="T33" fmla="*/ 38 h 47"/>
                <a:gd name="T34" fmla="*/ 120 w 349"/>
                <a:gd name="T35" fmla="*/ 28 h 47"/>
                <a:gd name="T36" fmla="*/ 102 w 349"/>
                <a:gd name="T37" fmla="*/ 21 h 47"/>
                <a:gd name="T38" fmla="*/ 79 w 349"/>
                <a:gd name="T39" fmla="*/ 12 h 47"/>
                <a:gd name="T40" fmla="*/ 61 w 349"/>
                <a:gd name="T41" fmla="*/ 4 h 47"/>
                <a:gd name="T42" fmla="*/ 42 w 349"/>
                <a:gd name="T43" fmla="*/ 3 h 47"/>
                <a:gd name="T44" fmla="*/ 25 w 349"/>
                <a:gd name="T45" fmla="*/ 0 h 47"/>
                <a:gd name="T46" fmla="*/ 8 w 349"/>
                <a:gd name="T47" fmla="*/ 3 h 47"/>
                <a:gd name="T48" fmla="*/ 0 w 349"/>
                <a:gd name="T49" fmla="*/ 12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9" h="47">
                  <a:moveTo>
                    <a:pt x="348" y="15"/>
                  </a:moveTo>
                  <a:lnTo>
                    <a:pt x="331" y="24"/>
                  </a:lnTo>
                  <a:lnTo>
                    <a:pt x="317" y="24"/>
                  </a:lnTo>
                  <a:lnTo>
                    <a:pt x="306" y="25"/>
                  </a:lnTo>
                  <a:lnTo>
                    <a:pt x="295" y="19"/>
                  </a:lnTo>
                  <a:lnTo>
                    <a:pt x="285" y="19"/>
                  </a:lnTo>
                  <a:lnTo>
                    <a:pt x="275" y="18"/>
                  </a:lnTo>
                  <a:lnTo>
                    <a:pt x="261" y="20"/>
                  </a:lnTo>
                  <a:lnTo>
                    <a:pt x="248" y="21"/>
                  </a:lnTo>
                  <a:lnTo>
                    <a:pt x="226" y="32"/>
                  </a:lnTo>
                  <a:lnTo>
                    <a:pt x="213" y="37"/>
                  </a:lnTo>
                  <a:lnTo>
                    <a:pt x="202" y="42"/>
                  </a:lnTo>
                  <a:lnTo>
                    <a:pt x="187" y="45"/>
                  </a:lnTo>
                  <a:lnTo>
                    <a:pt x="172" y="46"/>
                  </a:lnTo>
                  <a:lnTo>
                    <a:pt x="163" y="45"/>
                  </a:lnTo>
                  <a:lnTo>
                    <a:pt x="151" y="41"/>
                  </a:lnTo>
                  <a:lnTo>
                    <a:pt x="135" y="38"/>
                  </a:lnTo>
                  <a:lnTo>
                    <a:pt x="120" y="28"/>
                  </a:lnTo>
                  <a:lnTo>
                    <a:pt x="102" y="21"/>
                  </a:lnTo>
                  <a:lnTo>
                    <a:pt x="79" y="12"/>
                  </a:lnTo>
                  <a:lnTo>
                    <a:pt x="61" y="4"/>
                  </a:lnTo>
                  <a:lnTo>
                    <a:pt x="42" y="3"/>
                  </a:lnTo>
                  <a:lnTo>
                    <a:pt x="25" y="0"/>
                  </a:lnTo>
                  <a:lnTo>
                    <a:pt x="8" y="3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3770" y="2996"/>
              <a:ext cx="145" cy="71"/>
            </a:xfrm>
            <a:custGeom>
              <a:avLst/>
              <a:gdLst>
                <a:gd name="T0" fmla="*/ 0 w 145"/>
                <a:gd name="T1" fmla="*/ 70 h 71"/>
                <a:gd name="T2" fmla="*/ 17 w 145"/>
                <a:gd name="T3" fmla="*/ 40 h 71"/>
                <a:gd name="T4" fmla="*/ 35 w 145"/>
                <a:gd name="T5" fmla="*/ 22 h 71"/>
                <a:gd name="T6" fmla="*/ 56 w 145"/>
                <a:gd name="T7" fmla="*/ 13 h 71"/>
                <a:gd name="T8" fmla="*/ 76 w 145"/>
                <a:gd name="T9" fmla="*/ 3 h 71"/>
                <a:gd name="T10" fmla="*/ 95 w 145"/>
                <a:gd name="T11" fmla="*/ 0 h 71"/>
                <a:gd name="T12" fmla="*/ 112 w 145"/>
                <a:gd name="T13" fmla="*/ 3 h 71"/>
                <a:gd name="T14" fmla="*/ 128 w 145"/>
                <a:gd name="T15" fmla="*/ 7 h 71"/>
                <a:gd name="T16" fmla="*/ 144 w 145"/>
                <a:gd name="T17" fmla="*/ 8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5" h="71">
                  <a:moveTo>
                    <a:pt x="0" y="70"/>
                  </a:moveTo>
                  <a:lnTo>
                    <a:pt x="17" y="40"/>
                  </a:lnTo>
                  <a:lnTo>
                    <a:pt x="35" y="22"/>
                  </a:lnTo>
                  <a:lnTo>
                    <a:pt x="56" y="13"/>
                  </a:lnTo>
                  <a:lnTo>
                    <a:pt x="76" y="3"/>
                  </a:lnTo>
                  <a:lnTo>
                    <a:pt x="95" y="0"/>
                  </a:lnTo>
                  <a:lnTo>
                    <a:pt x="112" y="3"/>
                  </a:lnTo>
                  <a:lnTo>
                    <a:pt x="128" y="7"/>
                  </a:lnTo>
                  <a:lnTo>
                    <a:pt x="144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3748" y="2883"/>
              <a:ext cx="135" cy="70"/>
            </a:xfrm>
            <a:custGeom>
              <a:avLst/>
              <a:gdLst>
                <a:gd name="T0" fmla="*/ 134 w 135"/>
                <a:gd name="T1" fmla="*/ 0 h 70"/>
                <a:gd name="T2" fmla="*/ 130 w 135"/>
                <a:gd name="T3" fmla="*/ 3 h 70"/>
                <a:gd name="T4" fmla="*/ 119 w 135"/>
                <a:gd name="T5" fmla="*/ 1 h 70"/>
                <a:gd name="T6" fmla="*/ 105 w 135"/>
                <a:gd name="T7" fmla="*/ 3 h 70"/>
                <a:gd name="T8" fmla="*/ 87 w 135"/>
                <a:gd name="T9" fmla="*/ 7 h 70"/>
                <a:gd name="T10" fmla="*/ 66 w 135"/>
                <a:gd name="T11" fmla="*/ 16 h 70"/>
                <a:gd name="T12" fmla="*/ 41 w 135"/>
                <a:gd name="T13" fmla="*/ 28 h 70"/>
                <a:gd name="T14" fmla="*/ 19 w 135"/>
                <a:gd name="T15" fmla="*/ 43 h 70"/>
                <a:gd name="T16" fmla="*/ 0 w 135"/>
                <a:gd name="T17" fmla="*/ 69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0">
                  <a:moveTo>
                    <a:pt x="134" y="0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5" y="3"/>
                  </a:lnTo>
                  <a:lnTo>
                    <a:pt x="87" y="7"/>
                  </a:lnTo>
                  <a:lnTo>
                    <a:pt x="66" y="16"/>
                  </a:lnTo>
                  <a:lnTo>
                    <a:pt x="41" y="28"/>
                  </a:lnTo>
                  <a:lnTo>
                    <a:pt x="19" y="43"/>
                  </a:lnTo>
                  <a:lnTo>
                    <a:pt x="0" y="6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3623" y="2635"/>
              <a:ext cx="125" cy="90"/>
            </a:xfrm>
            <a:custGeom>
              <a:avLst/>
              <a:gdLst>
                <a:gd name="T0" fmla="*/ 0 w 125"/>
                <a:gd name="T1" fmla="*/ 67 h 90"/>
                <a:gd name="T2" fmla="*/ 11 w 125"/>
                <a:gd name="T3" fmla="*/ 82 h 90"/>
                <a:gd name="T4" fmla="*/ 29 w 125"/>
                <a:gd name="T5" fmla="*/ 89 h 90"/>
                <a:gd name="T6" fmla="*/ 50 w 125"/>
                <a:gd name="T7" fmla="*/ 83 h 90"/>
                <a:gd name="T8" fmla="*/ 69 w 125"/>
                <a:gd name="T9" fmla="*/ 69 h 90"/>
                <a:gd name="T10" fmla="*/ 89 w 125"/>
                <a:gd name="T11" fmla="*/ 55 h 90"/>
                <a:gd name="T12" fmla="*/ 106 w 125"/>
                <a:gd name="T13" fmla="*/ 38 h 90"/>
                <a:gd name="T14" fmla="*/ 122 w 125"/>
                <a:gd name="T15" fmla="*/ 17 h 90"/>
                <a:gd name="T16" fmla="*/ 124 w 125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90">
                  <a:moveTo>
                    <a:pt x="0" y="67"/>
                  </a:moveTo>
                  <a:lnTo>
                    <a:pt x="11" y="82"/>
                  </a:lnTo>
                  <a:lnTo>
                    <a:pt x="29" y="89"/>
                  </a:lnTo>
                  <a:lnTo>
                    <a:pt x="50" y="83"/>
                  </a:lnTo>
                  <a:lnTo>
                    <a:pt x="69" y="69"/>
                  </a:lnTo>
                  <a:lnTo>
                    <a:pt x="89" y="55"/>
                  </a:lnTo>
                  <a:lnTo>
                    <a:pt x="106" y="38"/>
                  </a:lnTo>
                  <a:lnTo>
                    <a:pt x="122" y="17"/>
                  </a:lnTo>
                  <a:lnTo>
                    <a:pt x="1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3692" y="2705"/>
              <a:ext cx="94" cy="53"/>
            </a:xfrm>
            <a:custGeom>
              <a:avLst/>
              <a:gdLst>
                <a:gd name="T0" fmla="*/ 0 w 94"/>
                <a:gd name="T1" fmla="*/ 0 h 53"/>
                <a:gd name="T2" fmla="*/ 10 w 94"/>
                <a:gd name="T3" fmla="*/ 1 h 53"/>
                <a:gd name="T4" fmla="*/ 42 w 94"/>
                <a:gd name="T5" fmla="*/ 2 h 53"/>
                <a:gd name="T6" fmla="*/ 71 w 94"/>
                <a:gd name="T7" fmla="*/ 16 h 53"/>
                <a:gd name="T8" fmla="*/ 93 w 94"/>
                <a:gd name="T9" fmla="*/ 5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3">
                  <a:moveTo>
                    <a:pt x="0" y="0"/>
                  </a:moveTo>
                  <a:lnTo>
                    <a:pt x="10" y="1"/>
                  </a:lnTo>
                  <a:lnTo>
                    <a:pt x="42" y="2"/>
                  </a:lnTo>
                  <a:lnTo>
                    <a:pt x="71" y="16"/>
                  </a:lnTo>
                  <a:lnTo>
                    <a:pt x="93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>
              <a:off x="3699" y="2406"/>
              <a:ext cx="15" cy="104"/>
            </a:xfrm>
            <a:custGeom>
              <a:avLst/>
              <a:gdLst>
                <a:gd name="T0" fmla="*/ 2 w 15"/>
                <a:gd name="T1" fmla="*/ 0 h 104"/>
                <a:gd name="T2" fmla="*/ 1 w 15"/>
                <a:gd name="T3" fmla="*/ 10 h 104"/>
                <a:gd name="T4" fmla="*/ 0 w 15"/>
                <a:gd name="T5" fmla="*/ 31 h 104"/>
                <a:gd name="T6" fmla="*/ 4 w 15"/>
                <a:gd name="T7" fmla="*/ 64 h 104"/>
                <a:gd name="T8" fmla="*/ 14 w 15"/>
                <a:gd name="T9" fmla="*/ 103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4">
                  <a:moveTo>
                    <a:pt x="2" y="0"/>
                  </a:moveTo>
                  <a:lnTo>
                    <a:pt x="1" y="10"/>
                  </a:lnTo>
                  <a:lnTo>
                    <a:pt x="0" y="31"/>
                  </a:lnTo>
                  <a:lnTo>
                    <a:pt x="4" y="64"/>
                  </a:lnTo>
                  <a:lnTo>
                    <a:pt x="14" y="1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auto">
            <a:xfrm>
              <a:off x="3804" y="2327"/>
              <a:ext cx="131" cy="109"/>
            </a:xfrm>
            <a:custGeom>
              <a:avLst/>
              <a:gdLst>
                <a:gd name="T0" fmla="*/ 130 w 131"/>
                <a:gd name="T1" fmla="*/ 108 h 109"/>
                <a:gd name="T2" fmla="*/ 115 w 131"/>
                <a:gd name="T3" fmla="*/ 105 h 109"/>
                <a:gd name="T4" fmla="*/ 111 w 131"/>
                <a:gd name="T5" fmla="*/ 85 h 109"/>
                <a:gd name="T6" fmla="*/ 110 w 131"/>
                <a:gd name="T7" fmla="*/ 61 h 109"/>
                <a:gd name="T8" fmla="*/ 96 w 131"/>
                <a:gd name="T9" fmla="*/ 26 h 109"/>
                <a:gd name="T10" fmla="*/ 83 w 131"/>
                <a:gd name="T11" fmla="*/ 17 h 109"/>
                <a:gd name="T12" fmla="*/ 69 w 131"/>
                <a:gd name="T13" fmla="*/ 8 h 109"/>
                <a:gd name="T14" fmla="*/ 57 w 131"/>
                <a:gd name="T15" fmla="*/ 3 h 109"/>
                <a:gd name="T16" fmla="*/ 43 w 131"/>
                <a:gd name="T17" fmla="*/ 0 h 109"/>
                <a:gd name="T18" fmla="*/ 28 w 131"/>
                <a:gd name="T19" fmla="*/ 2 h 109"/>
                <a:gd name="T20" fmla="*/ 15 w 131"/>
                <a:gd name="T21" fmla="*/ 7 h 109"/>
                <a:gd name="T22" fmla="*/ 7 w 131"/>
                <a:gd name="T23" fmla="*/ 11 h 109"/>
                <a:gd name="T24" fmla="*/ 0 w 131"/>
                <a:gd name="T25" fmla="*/ 1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1" h="109">
                  <a:moveTo>
                    <a:pt x="130" y="108"/>
                  </a:moveTo>
                  <a:lnTo>
                    <a:pt x="115" y="105"/>
                  </a:lnTo>
                  <a:lnTo>
                    <a:pt x="111" y="85"/>
                  </a:lnTo>
                  <a:lnTo>
                    <a:pt x="110" y="61"/>
                  </a:lnTo>
                  <a:lnTo>
                    <a:pt x="96" y="26"/>
                  </a:lnTo>
                  <a:lnTo>
                    <a:pt x="83" y="17"/>
                  </a:lnTo>
                  <a:lnTo>
                    <a:pt x="69" y="8"/>
                  </a:lnTo>
                  <a:lnTo>
                    <a:pt x="57" y="3"/>
                  </a:lnTo>
                  <a:lnTo>
                    <a:pt x="43" y="0"/>
                  </a:lnTo>
                  <a:lnTo>
                    <a:pt x="28" y="2"/>
                  </a:lnTo>
                  <a:lnTo>
                    <a:pt x="15" y="7"/>
                  </a:lnTo>
                  <a:lnTo>
                    <a:pt x="7" y="11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auto">
            <a:xfrm>
              <a:off x="3888" y="2279"/>
              <a:ext cx="16" cy="75"/>
            </a:xfrm>
            <a:custGeom>
              <a:avLst/>
              <a:gdLst>
                <a:gd name="T0" fmla="*/ 12 w 16"/>
                <a:gd name="T1" fmla="*/ 74 h 75"/>
                <a:gd name="T2" fmla="*/ 9 w 16"/>
                <a:gd name="T3" fmla="*/ 65 h 75"/>
                <a:gd name="T4" fmla="*/ 0 w 16"/>
                <a:gd name="T5" fmla="*/ 44 h 75"/>
                <a:gd name="T6" fmla="*/ 2 w 16"/>
                <a:gd name="T7" fmla="*/ 16 h 75"/>
                <a:gd name="T8" fmla="*/ 15 w 16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75">
                  <a:moveTo>
                    <a:pt x="12" y="74"/>
                  </a:moveTo>
                  <a:lnTo>
                    <a:pt x="9" y="65"/>
                  </a:lnTo>
                  <a:lnTo>
                    <a:pt x="0" y="44"/>
                  </a:lnTo>
                  <a:lnTo>
                    <a:pt x="2" y="16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auto">
            <a:xfrm>
              <a:off x="4053" y="2009"/>
              <a:ext cx="114" cy="192"/>
            </a:xfrm>
            <a:custGeom>
              <a:avLst/>
              <a:gdLst>
                <a:gd name="T0" fmla="*/ 59 w 114"/>
                <a:gd name="T1" fmla="*/ 188 h 192"/>
                <a:gd name="T2" fmla="*/ 30 w 114"/>
                <a:gd name="T3" fmla="*/ 191 h 192"/>
                <a:gd name="T4" fmla="*/ 13 w 114"/>
                <a:gd name="T5" fmla="*/ 182 h 192"/>
                <a:gd name="T6" fmla="*/ 1 w 114"/>
                <a:gd name="T7" fmla="*/ 167 h 192"/>
                <a:gd name="T8" fmla="*/ 3 w 114"/>
                <a:gd name="T9" fmla="*/ 146 h 192"/>
                <a:gd name="T10" fmla="*/ 0 w 114"/>
                <a:gd name="T11" fmla="*/ 122 h 192"/>
                <a:gd name="T12" fmla="*/ 12 w 114"/>
                <a:gd name="T13" fmla="*/ 101 h 192"/>
                <a:gd name="T14" fmla="*/ 28 w 114"/>
                <a:gd name="T15" fmla="*/ 78 h 192"/>
                <a:gd name="T16" fmla="*/ 44 w 114"/>
                <a:gd name="T17" fmla="*/ 60 h 192"/>
                <a:gd name="T18" fmla="*/ 62 w 114"/>
                <a:gd name="T19" fmla="*/ 44 h 192"/>
                <a:gd name="T20" fmla="*/ 77 w 114"/>
                <a:gd name="T21" fmla="*/ 32 h 192"/>
                <a:gd name="T22" fmla="*/ 91 w 114"/>
                <a:gd name="T23" fmla="*/ 21 h 192"/>
                <a:gd name="T24" fmla="*/ 98 w 114"/>
                <a:gd name="T25" fmla="*/ 13 h 192"/>
                <a:gd name="T26" fmla="*/ 108 w 114"/>
                <a:gd name="T27" fmla="*/ 9 h 192"/>
                <a:gd name="T28" fmla="*/ 109 w 114"/>
                <a:gd name="T29" fmla="*/ 1 h 192"/>
                <a:gd name="T30" fmla="*/ 113 w 114"/>
                <a:gd name="T31" fmla="*/ 0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192">
                  <a:moveTo>
                    <a:pt x="59" y="188"/>
                  </a:moveTo>
                  <a:lnTo>
                    <a:pt x="30" y="191"/>
                  </a:lnTo>
                  <a:lnTo>
                    <a:pt x="13" y="182"/>
                  </a:lnTo>
                  <a:lnTo>
                    <a:pt x="1" y="167"/>
                  </a:lnTo>
                  <a:lnTo>
                    <a:pt x="3" y="146"/>
                  </a:lnTo>
                  <a:lnTo>
                    <a:pt x="0" y="122"/>
                  </a:lnTo>
                  <a:lnTo>
                    <a:pt x="12" y="101"/>
                  </a:lnTo>
                  <a:lnTo>
                    <a:pt x="28" y="78"/>
                  </a:lnTo>
                  <a:lnTo>
                    <a:pt x="44" y="60"/>
                  </a:lnTo>
                  <a:lnTo>
                    <a:pt x="62" y="44"/>
                  </a:lnTo>
                  <a:lnTo>
                    <a:pt x="77" y="32"/>
                  </a:lnTo>
                  <a:lnTo>
                    <a:pt x="91" y="21"/>
                  </a:lnTo>
                  <a:lnTo>
                    <a:pt x="98" y="13"/>
                  </a:lnTo>
                  <a:lnTo>
                    <a:pt x="108" y="9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auto">
            <a:xfrm>
              <a:off x="4261" y="2081"/>
              <a:ext cx="112" cy="93"/>
            </a:xfrm>
            <a:custGeom>
              <a:avLst/>
              <a:gdLst>
                <a:gd name="T0" fmla="*/ 0 w 112"/>
                <a:gd name="T1" fmla="*/ 92 h 93"/>
                <a:gd name="T2" fmla="*/ 17 w 112"/>
                <a:gd name="T3" fmla="*/ 84 h 93"/>
                <a:gd name="T4" fmla="*/ 33 w 112"/>
                <a:gd name="T5" fmla="*/ 77 h 93"/>
                <a:gd name="T6" fmla="*/ 52 w 112"/>
                <a:gd name="T7" fmla="*/ 67 h 93"/>
                <a:gd name="T8" fmla="*/ 74 w 112"/>
                <a:gd name="T9" fmla="*/ 57 h 93"/>
                <a:gd name="T10" fmla="*/ 89 w 112"/>
                <a:gd name="T11" fmla="*/ 45 h 93"/>
                <a:gd name="T12" fmla="*/ 103 w 112"/>
                <a:gd name="T13" fmla="*/ 35 h 93"/>
                <a:gd name="T14" fmla="*/ 111 w 112"/>
                <a:gd name="T15" fmla="*/ 20 h 93"/>
                <a:gd name="T16" fmla="*/ 109 w 112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93">
                  <a:moveTo>
                    <a:pt x="0" y="92"/>
                  </a:moveTo>
                  <a:lnTo>
                    <a:pt x="17" y="84"/>
                  </a:lnTo>
                  <a:lnTo>
                    <a:pt x="33" y="77"/>
                  </a:lnTo>
                  <a:lnTo>
                    <a:pt x="52" y="67"/>
                  </a:lnTo>
                  <a:lnTo>
                    <a:pt x="74" y="57"/>
                  </a:lnTo>
                  <a:lnTo>
                    <a:pt x="89" y="45"/>
                  </a:lnTo>
                  <a:lnTo>
                    <a:pt x="103" y="35"/>
                  </a:lnTo>
                  <a:lnTo>
                    <a:pt x="111" y="20"/>
                  </a:lnTo>
                  <a:lnTo>
                    <a:pt x="10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auto">
            <a:xfrm>
              <a:off x="4500" y="2192"/>
              <a:ext cx="92" cy="168"/>
            </a:xfrm>
            <a:custGeom>
              <a:avLst/>
              <a:gdLst>
                <a:gd name="T0" fmla="*/ 48 w 92"/>
                <a:gd name="T1" fmla="*/ 157 h 168"/>
                <a:gd name="T2" fmla="*/ 86 w 92"/>
                <a:gd name="T3" fmla="*/ 167 h 168"/>
                <a:gd name="T4" fmla="*/ 91 w 92"/>
                <a:gd name="T5" fmla="*/ 156 h 168"/>
                <a:gd name="T6" fmla="*/ 79 w 92"/>
                <a:gd name="T7" fmla="*/ 130 h 168"/>
                <a:gd name="T8" fmla="*/ 62 w 92"/>
                <a:gd name="T9" fmla="*/ 111 h 168"/>
                <a:gd name="T10" fmla="*/ 39 w 92"/>
                <a:gd name="T11" fmla="*/ 102 h 168"/>
                <a:gd name="T12" fmla="*/ 13 w 92"/>
                <a:gd name="T13" fmla="*/ 88 h 168"/>
                <a:gd name="T14" fmla="*/ 0 w 92"/>
                <a:gd name="T15" fmla="*/ 68 h 168"/>
                <a:gd name="T16" fmla="*/ 4 w 92"/>
                <a:gd name="T17" fmla="*/ 40 h 168"/>
                <a:gd name="T18" fmla="*/ 22 w 92"/>
                <a:gd name="T19" fmla="*/ 14 h 168"/>
                <a:gd name="T20" fmla="*/ 41 w 92"/>
                <a:gd name="T21" fmla="*/ 0 h 168"/>
                <a:gd name="T22" fmla="*/ 50 w 92"/>
                <a:gd name="T23" fmla="*/ 1 h 168"/>
                <a:gd name="T24" fmla="*/ 56 w 92"/>
                <a:gd name="T25" fmla="*/ 4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68">
                  <a:moveTo>
                    <a:pt x="48" y="157"/>
                  </a:moveTo>
                  <a:lnTo>
                    <a:pt x="86" y="167"/>
                  </a:lnTo>
                  <a:lnTo>
                    <a:pt x="91" y="156"/>
                  </a:lnTo>
                  <a:lnTo>
                    <a:pt x="79" y="130"/>
                  </a:lnTo>
                  <a:lnTo>
                    <a:pt x="62" y="111"/>
                  </a:lnTo>
                  <a:lnTo>
                    <a:pt x="39" y="102"/>
                  </a:lnTo>
                  <a:lnTo>
                    <a:pt x="13" y="88"/>
                  </a:lnTo>
                  <a:lnTo>
                    <a:pt x="0" y="68"/>
                  </a:lnTo>
                  <a:lnTo>
                    <a:pt x="4" y="40"/>
                  </a:lnTo>
                  <a:lnTo>
                    <a:pt x="22" y="14"/>
                  </a:lnTo>
                  <a:lnTo>
                    <a:pt x="41" y="0"/>
                  </a:lnTo>
                  <a:lnTo>
                    <a:pt x="50" y="1"/>
                  </a:lnTo>
                  <a:lnTo>
                    <a:pt x="56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auto">
            <a:xfrm>
              <a:off x="4798" y="2219"/>
              <a:ext cx="97" cy="286"/>
            </a:xfrm>
            <a:custGeom>
              <a:avLst/>
              <a:gdLst>
                <a:gd name="T0" fmla="*/ 0 w 97"/>
                <a:gd name="T1" fmla="*/ 0 h 286"/>
                <a:gd name="T2" fmla="*/ 31 w 97"/>
                <a:gd name="T3" fmla="*/ 12 h 286"/>
                <a:gd name="T4" fmla="*/ 54 w 97"/>
                <a:gd name="T5" fmla="*/ 32 h 286"/>
                <a:gd name="T6" fmla="*/ 72 w 97"/>
                <a:gd name="T7" fmla="*/ 60 h 286"/>
                <a:gd name="T8" fmla="*/ 83 w 97"/>
                <a:gd name="T9" fmla="*/ 87 h 286"/>
                <a:gd name="T10" fmla="*/ 83 w 97"/>
                <a:gd name="T11" fmla="*/ 122 h 286"/>
                <a:gd name="T12" fmla="*/ 81 w 97"/>
                <a:gd name="T13" fmla="*/ 154 h 286"/>
                <a:gd name="T14" fmla="*/ 67 w 97"/>
                <a:gd name="T15" fmla="*/ 181 h 286"/>
                <a:gd name="T16" fmla="*/ 44 w 97"/>
                <a:gd name="T17" fmla="*/ 208 h 286"/>
                <a:gd name="T18" fmla="*/ 28 w 97"/>
                <a:gd name="T19" fmla="*/ 227 h 286"/>
                <a:gd name="T20" fmla="*/ 24 w 97"/>
                <a:gd name="T21" fmla="*/ 243 h 286"/>
                <a:gd name="T22" fmla="*/ 36 w 97"/>
                <a:gd name="T23" fmla="*/ 260 h 286"/>
                <a:gd name="T24" fmla="*/ 50 w 97"/>
                <a:gd name="T25" fmla="*/ 268 h 286"/>
                <a:gd name="T26" fmla="*/ 64 w 97"/>
                <a:gd name="T27" fmla="*/ 277 h 286"/>
                <a:gd name="T28" fmla="*/ 79 w 97"/>
                <a:gd name="T29" fmla="*/ 280 h 286"/>
                <a:gd name="T30" fmla="*/ 92 w 97"/>
                <a:gd name="T31" fmla="*/ 285 h 286"/>
                <a:gd name="T32" fmla="*/ 96 w 97"/>
                <a:gd name="T33" fmla="*/ 282 h 2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7" h="286">
                  <a:moveTo>
                    <a:pt x="0" y="0"/>
                  </a:moveTo>
                  <a:lnTo>
                    <a:pt x="31" y="12"/>
                  </a:lnTo>
                  <a:lnTo>
                    <a:pt x="54" y="32"/>
                  </a:lnTo>
                  <a:lnTo>
                    <a:pt x="72" y="60"/>
                  </a:lnTo>
                  <a:lnTo>
                    <a:pt x="83" y="87"/>
                  </a:lnTo>
                  <a:lnTo>
                    <a:pt x="83" y="122"/>
                  </a:lnTo>
                  <a:lnTo>
                    <a:pt x="81" y="154"/>
                  </a:lnTo>
                  <a:lnTo>
                    <a:pt x="67" y="181"/>
                  </a:lnTo>
                  <a:lnTo>
                    <a:pt x="44" y="208"/>
                  </a:lnTo>
                  <a:lnTo>
                    <a:pt x="28" y="227"/>
                  </a:lnTo>
                  <a:lnTo>
                    <a:pt x="24" y="243"/>
                  </a:lnTo>
                  <a:lnTo>
                    <a:pt x="36" y="260"/>
                  </a:lnTo>
                  <a:lnTo>
                    <a:pt x="50" y="268"/>
                  </a:lnTo>
                  <a:lnTo>
                    <a:pt x="64" y="277"/>
                  </a:lnTo>
                  <a:lnTo>
                    <a:pt x="79" y="280"/>
                  </a:lnTo>
                  <a:lnTo>
                    <a:pt x="92" y="285"/>
                  </a:lnTo>
                  <a:lnTo>
                    <a:pt x="96" y="2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auto">
            <a:xfrm>
              <a:off x="5096" y="2487"/>
              <a:ext cx="187" cy="25"/>
            </a:xfrm>
            <a:custGeom>
              <a:avLst/>
              <a:gdLst>
                <a:gd name="T0" fmla="*/ 186 w 187"/>
                <a:gd name="T1" fmla="*/ 0 h 25"/>
                <a:gd name="T2" fmla="*/ 158 w 187"/>
                <a:gd name="T3" fmla="*/ 14 h 25"/>
                <a:gd name="T4" fmla="*/ 128 w 187"/>
                <a:gd name="T5" fmla="*/ 24 h 25"/>
                <a:gd name="T6" fmla="*/ 94 w 187"/>
                <a:gd name="T7" fmla="*/ 24 h 25"/>
                <a:gd name="T8" fmla="*/ 67 w 187"/>
                <a:gd name="T9" fmla="*/ 19 h 25"/>
                <a:gd name="T10" fmla="*/ 38 w 187"/>
                <a:gd name="T11" fmla="*/ 23 h 25"/>
                <a:gd name="T12" fmla="*/ 21 w 187"/>
                <a:gd name="T13" fmla="*/ 16 h 25"/>
                <a:gd name="T14" fmla="*/ 4 w 187"/>
                <a:gd name="T15" fmla="*/ 12 h 25"/>
                <a:gd name="T16" fmla="*/ 0 w 187"/>
                <a:gd name="T17" fmla="*/ 1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7" h="25">
                  <a:moveTo>
                    <a:pt x="186" y="0"/>
                  </a:moveTo>
                  <a:lnTo>
                    <a:pt x="158" y="14"/>
                  </a:lnTo>
                  <a:lnTo>
                    <a:pt x="128" y="24"/>
                  </a:lnTo>
                  <a:lnTo>
                    <a:pt x="94" y="24"/>
                  </a:lnTo>
                  <a:lnTo>
                    <a:pt x="67" y="19"/>
                  </a:lnTo>
                  <a:lnTo>
                    <a:pt x="38" y="23"/>
                  </a:lnTo>
                  <a:lnTo>
                    <a:pt x="21" y="16"/>
                  </a:lnTo>
                  <a:lnTo>
                    <a:pt x="4" y="12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auto">
            <a:xfrm>
              <a:off x="5047" y="2470"/>
              <a:ext cx="53" cy="35"/>
            </a:xfrm>
            <a:custGeom>
              <a:avLst/>
              <a:gdLst>
                <a:gd name="T0" fmla="*/ 0 w 53"/>
                <a:gd name="T1" fmla="*/ 34 h 35"/>
                <a:gd name="T2" fmla="*/ 14 w 53"/>
                <a:gd name="T3" fmla="*/ 31 h 35"/>
                <a:gd name="T4" fmla="*/ 39 w 53"/>
                <a:gd name="T5" fmla="*/ 31 h 35"/>
                <a:gd name="T6" fmla="*/ 52 w 53"/>
                <a:gd name="T7" fmla="*/ 26 h 35"/>
                <a:gd name="T8" fmla="*/ 26 w 53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5">
                  <a:moveTo>
                    <a:pt x="0" y="34"/>
                  </a:moveTo>
                  <a:lnTo>
                    <a:pt x="14" y="31"/>
                  </a:lnTo>
                  <a:lnTo>
                    <a:pt x="39" y="31"/>
                  </a:lnTo>
                  <a:lnTo>
                    <a:pt x="52" y="26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auto">
            <a:xfrm>
              <a:off x="4898" y="2253"/>
              <a:ext cx="347" cy="144"/>
            </a:xfrm>
            <a:custGeom>
              <a:avLst/>
              <a:gdLst>
                <a:gd name="T0" fmla="*/ 342 w 347"/>
                <a:gd name="T1" fmla="*/ 0 h 144"/>
                <a:gd name="T2" fmla="*/ 346 w 347"/>
                <a:gd name="T3" fmla="*/ 33 h 144"/>
                <a:gd name="T4" fmla="*/ 339 w 347"/>
                <a:gd name="T5" fmla="*/ 63 h 144"/>
                <a:gd name="T6" fmla="*/ 321 w 347"/>
                <a:gd name="T7" fmla="*/ 93 h 144"/>
                <a:gd name="T8" fmla="*/ 296 w 347"/>
                <a:gd name="T9" fmla="*/ 114 h 144"/>
                <a:gd name="T10" fmla="*/ 267 w 347"/>
                <a:gd name="T11" fmla="*/ 128 h 144"/>
                <a:gd name="T12" fmla="*/ 235 w 347"/>
                <a:gd name="T13" fmla="*/ 136 h 144"/>
                <a:gd name="T14" fmla="*/ 200 w 347"/>
                <a:gd name="T15" fmla="*/ 138 h 144"/>
                <a:gd name="T16" fmla="*/ 173 w 347"/>
                <a:gd name="T17" fmla="*/ 130 h 144"/>
                <a:gd name="T18" fmla="*/ 145 w 347"/>
                <a:gd name="T19" fmla="*/ 122 h 144"/>
                <a:gd name="T20" fmla="*/ 124 w 347"/>
                <a:gd name="T21" fmla="*/ 117 h 144"/>
                <a:gd name="T22" fmla="*/ 97 w 347"/>
                <a:gd name="T23" fmla="*/ 115 h 144"/>
                <a:gd name="T24" fmla="*/ 76 w 347"/>
                <a:gd name="T25" fmla="*/ 113 h 144"/>
                <a:gd name="T26" fmla="*/ 54 w 347"/>
                <a:gd name="T27" fmla="*/ 118 h 144"/>
                <a:gd name="T28" fmla="*/ 38 w 347"/>
                <a:gd name="T29" fmla="*/ 125 h 144"/>
                <a:gd name="T30" fmla="*/ 17 w 347"/>
                <a:gd name="T31" fmla="*/ 134 h 144"/>
                <a:gd name="T32" fmla="*/ 0 w 347"/>
                <a:gd name="T33" fmla="*/ 143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7" h="144">
                  <a:moveTo>
                    <a:pt x="342" y="0"/>
                  </a:moveTo>
                  <a:lnTo>
                    <a:pt x="346" y="33"/>
                  </a:lnTo>
                  <a:lnTo>
                    <a:pt x="339" y="63"/>
                  </a:lnTo>
                  <a:lnTo>
                    <a:pt x="321" y="93"/>
                  </a:lnTo>
                  <a:lnTo>
                    <a:pt x="296" y="114"/>
                  </a:lnTo>
                  <a:lnTo>
                    <a:pt x="267" y="128"/>
                  </a:lnTo>
                  <a:lnTo>
                    <a:pt x="235" y="136"/>
                  </a:lnTo>
                  <a:lnTo>
                    <a:pt x="200" y="138"/>
                  </a:lnTo>
                  <a:lnTo>
                    <a:pt x="173" y="130"/>
                  </a:lnTo>
                  <a:lnTo>
                    <a:pt x="145" y="122"/>
                  </a:lnTo>
                  <a:lnTo>
                    <a:pt x="124" y="117"/>
                  </a:lnTo>
                  <a:lnTo>
                    <a:pt x="97" y="115"/>
                  </a:lnTo>
                  <a:lnTo>
                    <a:pt x="76" y="113"/>
                  </a:lnTo>
                  <a:lnTo>
                    <a:pt x="54" y="118"/>
                  </a:lnTo>
                  <a:lnTo>
                    <a:pt x="38" y="125"/>
                  </a:lnTo>
                  <a:lnTo>
                    <a:pt x="17" y="134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auto">
            <a:xfrm>
              <a:off x="4845" y="2015"/>
              <a:ext cx="57" cy="220"/>
            </a:xfrm>
            <a:custGeom>
              <a:avLst/>
              <a:gdLst>
                <a:gd name="T0" fmla="*/ 56 w 57"/>
                <a:gd name="T1" fmla="*/ 0 h 220"/>
                <a:gd name="T2" fmla="*/ 27 w 57"/>
                <a:gd name="T3" fmla="*/ 13 h 220"/>
                <a:gd name="T4" fmla="*/ 15 w 57"/>
                <a:gd name="T5" fmla="*/ 34 h 220"/>
                <a:gd name="T6" fmla="*/ 5 w 57"/>
                <a:gd name="T7" fmla="*/ 56 h 220"/>
                <a:gd name="T8" fmla="*/ 1 w 57"/>
                <a:gd name="T9" fmla="*/ 72 h 220"/>
                <a:gd name="T10" fmla="*/ 5 w 57"/>
                <a:gd name="T11" fmla="*/ 91 h 220"/>
                <a:gd name="T12" fmla="*/ 13 w 57"/>
                <a:gd name="T13" fmla="*/ 108 h 220"/>
                <a:gd name="T14" fmla="*/ 18 w 57"/>
                <a:gd name="T15" fmla="*/ 120 h 220"/>
                <a:gd name="T16" fmla="*/ 17 w 57"/>
                <a:gd name="T17" fmla="*/ 132 h 220"/>
                <a:gd name="T18" fmla="*/ 16 w 57"/>
                <a:gd name="T19" fmla="*/ 153 h 220"/>
                <a:gd name="T20" fmla="*/ 8 w 57"/>
                <a:gd name="T21" fmla="*/ 183 h 220"/>
                <a:gd name="T22" fmla="*/ 2 w 57"/>
                <a:gd name="T23" fmla="*/ 212 h 220"/>
                <a:gd name="T24" fmla="*/ 0 w 57"/>
                <a:gd name="T25" fmla="*/ 219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" h="220">
                  <a:moveTo>
                    <a:pt x="56" y="0"/>
                  </a:moveTo>
                  <a:lnTo>
                    <a:pt x="27" y="13"/>
                  </a:lnTo>
                  <a:lnTo>
                    <a:pt x="15" y="34"/>
                  </a:lnTo>
                  <a:lnTo>
                    <a:pt x="5" y="56"/>
                  </a:lnTo>
                  <a:lnTo>
                    <a:pt x="1" y="72"/>
                  </a:lnTo>
                  <a:lnTo>
                    <a:pt x="5" y="91"/>
                  </a:lnTo>
                  <a:lnTo>
                    <a:pt x="13" y="108"/>
                  </a:lnTo>
                  <a:lnTo>
                    <a:pt x="18" y="120"/>
                  </a:lnTo>
                  <a:lnTo>
                    <a:pt x="17" y="132"/>
                  </a:lnTo>
                  <a:lnTo>
                    <a:pt x="16" y="153"/>
                  </a:lnTo>
                  <a:lnTo>
                    <a:pt x="8" y="183"/>
                  </a:lnTo>
                  <a:lnTo>
                    <a:pt x="2" y="212"/>
                  </a:lnTo>
                  <a:lnTo>
                    <a:pt x="0" y="2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auto">
            <a:xfrm>
              <a:off x="4962" y="2104"/>
              <a:ext cx="155" cy="179"/>
            </a:xfrm>
            <a:custGeom>
              <a:avLst/>
              <a:gdLst>
                <a:gd name="T0" fmla="*/ 154 w 155"/>
                <a:gd name="T1" fmla="*/ 12 h 179"/>
                <a:gd name="T2" fmla="*/ 128 w 155"/>
                <a:gd name="T3" fmla="*/ 9 h 179"/>
                <a:gd name="T4" fmla="*/ 106 w 155"/>
                <a:gd name="T5" fmla="*/ 3 h 179"/>
                <a:gd name="T6" fmla="*/ 90 w 155"/>
                <a:gd name="T7" fmla="*/ 0 h 179"/>
                <a:gd name="T8" fmla="*/ 72 w 155"/>
                <a:gd name="T9" fmla="*/ 5 h 179"/>
                <a:gd name="T10" fmla="*/ 63 w 155"/>
                <a:gd name="T11" fmla="*/ 4 h 179"/>
                <a:gd name="T12" fmla="*/ 51 w 155"/>
                <a:gd name="T13" fmla="*/ 14 h 179"/>
                <a:gd name="T14" fmla="*/ 48 w 155"/>
                <a:gd name="T15" fmla="*/ 30 h 179"/>
                <a:gd name="T16" fmla="*/ 53 w 155"/>
                <a:gd name="T17" fmla="*/ 50 h 179"/>
                <a:gd name="T18" fmla="*/ 61 w 155"/>
                <a:gd name="T19" fmla="*/ 71 h 179"/>
                <a:gd name="T20" fmla="*/ 71 w 155"/>
                <a:gd name="T21" fmla="*/ 86 h 179"/>
                <a:gd name="T22" fmla="*/ 94 w 155"/>
                <a:gd name="T23" fmla="*/ 102 h 179"/>
                <a:gd name="T24" fmla="*/ 116 w 155"/>
                <a:gd name="T25" fmla="*/ 118 h 179"/>
                <a:gd name="T26" fmla="*/ 136 w 155"/>
                <a:gd name="T27" fmla="*/ 131 h 179"/>
                <a:gd name="T28" fmla="*/ 147 w 155"/>
                <a:gd name="T29" fmla="*/ 147 h 179"/>
                <a:gd name="T30" fmla="*/ 146 w 155"/>
                <a:gd name="T31" fmla="*/ 157 h 179"/>
                <a:gd name="T32" fmla="*/ 136 w 155"/>
                <a:gd name="T33" fmla="*/ 167 h 179"/>
                <a:gd name="T34" fmla="*/ 113 w 155"/>
                <a:gd name="T35" fmla="*/ 173 h 179"/>
                <a:gd name="T36" fmla="*/ 90 w 155"/>
                <a:gd name="T37" fmla="*/ 178 h 179"/>
                <a:gd name="T38" fmla="*/ 69 w 155"/>
                <a:gd name="T39" fmla="*/ 172 h 179"/>
                <a:gd name="T40" fmla="*/ 48 w 155"/>
                <a:gd name="T41" fmla="*/ 168 h 179"/>
                <a:gd name="T42" fmla="*/ 26 w 155"/>
                <a:gd name="T43" fmla="*/ 162 h 179"/>
                <a:gd name="T44" fmla="*/ 13 w 155"/>
                <a:gd name="T45" fmla="*/ 158 h 179"/>
                <a:gd name="T46" fmla="*/ 7 w 155"/>
                <a:gd name="T47" fmla="*/ 150 h 179"/>
                <a:gd name="T48" fmla="*/ 0 w 155"/>
                <a:gd name="T49" fmla="*/ 148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5" h="179">
                  <a:moveTo>
                    <a:pt x="154" y="12"/>
                  </a:moveTo>
                  <a:lnTo>
                    <a:pt x="128" y="9"/>
                  </a:lnTo>
                  <a:lnTo>
                    <a:pt x="106" y="3"/>
                  </a:lnTo>
                  <a:lnTo>
                    <a:pt x="90" y="0"/>
                  </a:lnTo>
                  <a:lnTo>
                    <a:pt x="72" y="5"/>
                  </a:lnTo>
                  <a:lnTo>
                    <a:pt x="63" y="4"/>
                  </a:lnTo>
                  <a:lnTo>
                    <a:pt x="51" y="14"/>
                  </a:lnTo>
                  <a:lnTo>
                    <a:pt x="48" y="30"/>
                  </a:lnTo>
                  <a:lnTo>
                    <a:pt x="53" y="50"/>
                  </a:lnTo>
                  <a:lnTo>
                    <a:pt x="61" y="71"/>
                  </a:lnTo>
                  <a:lnTo>
                    <a:pt x="71" y="86"/>
                  </a:lnTo>
                  <a:lnTo>
                    <a:pt x="94" y="102"/>
                  </a:lnTo>
                  <a:lnTo>
                    <a:pt x="116" y="118"/>
                  </a:lnTo>
                  <a:lnTo>
                    <a:pt x="136" y="131"/>
                  </a:lnTo>
                  <a:lnTo>
                    <a:pt x="147" y="147"/>
                  </a:lnTo>
                  <a:lnTo>
                    <a:pt x="146" y="157"/>
                  </a:lnTo>
                  <a:lnTo>
                    <a:pt x="136" y="167"/>
                  </a:lnTo>
                  <a:lnTo>
                    <a:pt x="113" y="173"/>
                  </a:lnTo>
                  <a:lnTo>
                    <a:pt x="90" y="178"/>
                  </a:lnTo>
                  <a:lnTo>
                    <a:pt x="69" y="172"/>
                  </a:lnTo>
                  <a:lnTo>
                    <a:pt x="48" y="168"/>
                  </a:lnTo>
                  <a:lnTo>
                    <a:pt x="26" y="162"/>
                  </a:lnTo>
                  <a:lnTo>
                    <a:pt x="13" y="158"/>
                  </a:lnTo>
                  <a:lnTo>
                    <a:pt x="7" y="150"/>
                  </a:lnTo>
                  <a:lnTo>
                    <a:pt x="0" y="1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4060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1719</Words>
  <Application>Microsoft Office PowerPoint</Application>
  <PresentationFormat>Ekran Gösterisi (4:3)</PresentationFormat>
  <Paragraphs>296</Paragraphs>
  <Slides>57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57</vt:i4>
      </vt:variant>
    </vt:vector>
  </HeadingPairs>
  <TitlesOfParts>
    <vt:vector size="66" baseType="lpstr">
      <vt:lpstr>Arial</vt:lpstr>
      <vt:lpstr>Calibri</vt:lpstr>
      <vt:lpstr>Symbol</vt:lpstr>
      <vt:lpstr>Times New Roman</vt:lpstr>
      <vt:lpstr>Wingdings</vt:lpstr>
      <vt:lpstr>Ofis Teması</vt:lpstr>
      <vt:lpstr>Bitmap Image</vt:lpstr>
      <vt:lpstr>Microsoft ClipArt Gallery</vt:lpstr>
      <vt:lpstr>MSPhotoEd.3</vt:lpstr>
      <vt:lpstr>Endokrin Sistem</vt:lpstr>
      <vt:lpstr>ENDOKRİN SİSTEM ANATOMİSİ</vt:lpstr>
      <vt:lpstr>Endokrin Sistem</vt:lpstr>
      <vt:lpstr>Hormonlar</vt:lpstr>
      <vt:lpstr>Hormonlar</vt:lpstr>
      <vt:lpstr>Feedback Mekanizması</vt:lpstr>
      <vt:lpstr>Feedback Mekanizması</vt:lpstr>
      <vt:lpstr>Down-Up Regülasyon</vt:lpstr>
      <vt:lpstr>Hipotalamus</vt:lpstr>
      <vt:lpstr>PowerPoint Sunusu</vt:lpstr>
      <vt:lpstr>Hipotalamus</vt:lpstr>
      <vt:lpstr>Hipofiz</vt:lpstr>
      <vt:lpstr>Adenohipofiz</vt:lpstr>
      <vt:lpstr>Adenohipofiz</vt:lpstr>
      <vt:lpstr>Nörohipofiz</vt:lpstr>
      <vt:lpstr>Tiroid Bezi</vt:lpstr>
      <vt:lpstr>Tiroid Bezi</vt:lpstr>
      <vt:lpstr>Tiroid Bezi</vt:lpstr>
      <vt:lpstr>PARATİROİD HORMONLARI</vt:lpstr>
      <vt:lpstr>Paratiroid Bezler</vt:lpstr>
      <vt:lpstr>Adrenal (Sürrenal) Bezler</vt:lpstr>
      <vt:lpstr>Adrenal Bezler</vt:lpstr>
      <vt:lpstr>Adrenal Bezler</vt:lpstr>
      <vt:lpstr>Adrenal Korteks</vt:lpstr>
      <vt:lpstr>Adrenal Korteks</vt:lpstr>
      <vt:lpstr>Adrenal Korteks</vt:lpstr>
      <vt:lpstr>Adrenal Korteks</vt:lpstr>
      <vt:lpstr>Adrenal Medulla</vt:lpstr>
      <vt:lpstr>Adrenal Medulla</vt:lpstr>
      <vt:lpstr>Pankreas</vt:lpstr>
      <vt:lpstr>PowerPoint Sunusu</vt:lpstr>
      <vt:lpstr>Pankreas</vt:lpstr>
      <vt:lpstr>Pankreas</vt:lpstr>
      <vt:lpstr>Pankreas</vt:lpstr>
      <vt:lpstr>Overler</vt:lpstr>
      <vt:lpstr>Overler</vt:lpstr>
      <vt:lpstr>Overler</vt:lpstr>
      <vt:lpstr>PLASENTA</vt:lpstr>
      <vt:lpstr>PowerPoint Sunusu</vt:lpstr>
      <vt:lpstr>Testisler</vt:lpstr>
      <vt:lpstr>Testisler</vt:lpstr>
      <vt:lpstr>Epifiz</vt:lpstr>
      <vt:lpstr>GLANDULA PINEALIS (Epiphsis cerebri, corpus pineale)</vt:lpstr>
      <vt:lpstr>Timus</vt:lpstr>
      <vt:lpstr>Timus</vt:lpstr>
      <vt:lpstr>GASTROİNTESTİNAL MUKOZA</vt:lpstr>
      <vt:lpstr>KALP</vt:lpstr>
      <vt:lpstr>Endokrin Hastalıkları</vt:lpstr>
      <vt:lpstr>PowerPoint Sunusu</vt:lpstr>
      <vt:lpstr>Devlik-Jigantizm</vt:lpstr>
      <vt:lpstr>Diabetes Insiputus</vt:lpstr>
      <vt:lpstr>Cücelik-Dwarfizm</vt:lpstr>
      <vt:lpstr>Cücelik-Dwarfizm</vt:lpstr>
      <vt:lpstr>Akromegali</vt:lpstr>
      <vt:lpstr>Akromegali</vt:lpstr>
      <vt:lpstr>PowerPoint Sunusu</vt:lpstr>
      <vt:lpstr>Hipertiroidi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Hastalıklar Bilgisi</dc:title>
  <dc:creator>Hüseyin ARI</dc:creator>
  <cp:lastModifiedBy>SBO1</cp:lastModifiedBy>
  <cp:revision>15</cp:revision>
  <dcterms:created xsi:type="dcterms:W3CDTF">2016-10-16T14:10:03Z</dcterms:created>
  <dcterms:modified xsi:type="dcterms:W3CDTF">2016-10-25T19:19:57Z</dcterms:modified>
</cp:coreProperties>
</file>