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4B691-292D-464F-BE64-20886BA2FFD9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1C50C-1C89-4D86-AEDD-6F21C1784B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96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1C50C-1C89-4D86-AEDD-6F21C1784B95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3032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61E0-C9DB-4B62-80AA-776A4B99B08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A114-AABE-4EF6-B067-06FCDCC49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8038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61E0-C9DB-4B62-80AA-776A4B99B08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A114-AABE-4EF6-B067-06FCDCC49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81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61E0-C9DB-4B62-80AA-776A4B99B08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A114-AABE-4EF6-B067-06FCDCC49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5039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61E0-C9DB-4B62-80AA-776A4B99B08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A114-AABE-4EF6-B067-06FCDCC49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397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61E0-C9DB-4B62-80AA-776A4B99B08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A114-AABE-4EF6-B067-06FCDCC49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67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61E0-C9DB-4B62-80AA-776A4B99B08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A114-AABE-4EF6-B067-06FCDCC49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8378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61E0-C9DB-4B62-80AA-776A4B99B08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A114-AABE-4EF6-B067-06FCDCC49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28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61E0-C9DB-4B62-80AA-776A4B99B08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A114-AABE-4EF6-B067-06FCDCC49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277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61E0-C9DB-4B62-80AA-776A4B99B08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A114-AABE-4EF6-B067-06FCDCC49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362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61E0-C9DB-4B62-80AA-776A4B99B08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A114-AABE-4EF6-B067-06FCDCC49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79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61E0-C9DB-4B62-80AA-776A4B99B08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A114-AABE-4EF6-B067-06FCDCC49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071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461E0-C9DB-4B62-80AA-776A4B99B08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0A114-AABE-4EF6-B067-06FCDCC49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674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Çağdaş Yaklaşımlar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12.12.2016</a:t>
            </a:r>
          </a:p>
        </p:txBody>
      </p:sp>
    </p:spTree>
    <p:extLst>
      <p:ext uri="{BB962C8B-B14F-4D97-AF65-F5344CB8AC3E}">
        <p14:creationId xmlns:p14="http://schemas.microsoft.com/office/powerpoint/2010/main" val="1473360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Uygulama Güçlükleri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Hekimlerin katılmak istememesi</a:t>
            </a:r>
          </a:p>
          <a:p>
            <a:r>
              <a:rPr lang="tr-TR" dirty="0"/>
              <a:t>Belgeleme süreçlerinin iş yükü oluşturması</a:t>
            </a:r>
          </a:p>
          <a:p>
            <a:r>
              <a:rPr lang="tr-TR" dirty="0"/>
              <a:t>Misyon ve vizyonun yetersiz olması</a:t>
            </a:r>
          </a:p>
          <a:p>
            <a:r>
              <a:rPr lang="tr-TR" dirty="0"/>
              <a:t>Yöneticilerin benimseyememesi</a:t>
            </a:r>
          </a:p>
          <a:p>
            <a:r>
              <a:rPr lang="tr-TR" dirty="0"/>
              <a:t>Müşteri odaklı olamamak</a:t>
            </a:r>
          </a:p>
        </p:txBody>
      </p:sp>
    </p:spTree>
    <p:extLst>
      <p:ext uri="{BB962C8B-B14F-4D97-AF65-F5344CB8AC3E}">
        <p14:creationId xmlns:p14="http://schemas.microsoft.com/office/powerpoint/2010/main" val="1822957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Başarının Sırları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İleri görüşlülük; entelektüel bilgi</a:t>
            </a:r>
          </a:p>
          <a:p>
            <a:r>
              <a:rPr lang="tr-TR" dirty="0"/>
              <a:t>Kurumsal kültürün güçlü olması</a:t>
            </a:r>
          </a:p>
          <a:p>
            <a:r>
              <a:rPr lang="tr-TR" dirty="0"/>
              <a:t>Tam katılım</a:t>
            </a:r>
          </a:p>
          <a:p>
            <a:r>
              <a:rPr lang="tr-TR" dirty="0"/>
              <a:t>Sistem ve </a:t>
            </a:r>
            <a:r>
              <a:rPr lang="tr-TR" dirty="0" err="1"/>
              <a:t>durumsallık</a:t>
            </a:r>
            <a:r>
              <a:rPr lang="tr-TR" dirty="0"/>
              <a:t> yaklaşımı</a:t>
            </a:r>
          </a:p>
          <a:p>
            <a:r>
              <a:rPr lang="tr-TR" dirty="0"/>
              <a:t>Herkesi temsil edecek takım oluşturma</a:t>
            </a:r>
          </a:p>
        </p:txBody>
      </p:sp>
    </p:spTree>
    <p:extLst>
      <p:ext uri="{BB962C8B-B14F-4D97-AF65-F5344CB8AC3E}">
        <p14:creationId xmlns:p14="http://schemas.microsoft.com/office/powerpoint/2010/main" val="3145300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Müşteri Tatmini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Algılanan kalite ile beklenen kalite arasındaki farktır.</a:t>
            </a:r>
          </a:p>
          <a:p>
            <a:pPr marL="0" indent="0">
              <a:buNone/>
            </a:pPr>
            <a:r>
              <a:rPr lang="tr-TR" dirty="0"/>
              <a:t> 1. İnsancıl nedenler</a:t>
            </a:r>
          </a:p>
          <a:p>
            <a:pPr marL="0" indent="0">
              <a:buNone/>
            </a:pPr>
            <a:r>
              <a:rPr lang="tr-TR" dirty="0"/>
              <a:t> 2. Ekonomik nedenler</a:t>
            </a:r>
          </a:p>
          <a:p>
            <a:pPr marL="0" indent="0">
              <a:buNone/>
            </a:pPr>
            <a:r>
              <a:rPr lang="tr-TR" dirty="0"/>
              <a:t> 3. Pazarlama</a:t>
            </a:r>
          </a:p>
          <a:p>
            <a:pPr marL="0" indent="0">
              <a:buNone/>
            </a:pPr>
            <a:r>
              <a:rPr lang="tr-TR" dirty="0"/>
              <a:t> 4. Etkililik</a:t>
            </a:r>
          </a:p>
        </p:txBody>
      </p:sp>
    </p:spTree>
    <p:extLst>
      <p:ext uri="{BB962C8B-B14F-4D97-AF65-F5344CB8AC3E}">
        <p14:creationId xmlns:p14="http://schemas.microsoft.com/office/powerpoint/2010/main" val="2759263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Akreditasyon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Kamu veya özel bir kurumun, gönüllü olarak sağlık kurumlarına verdiği yapı, süreç ve çıktılarında sürekli olarak gelişimi gerektiren belli standartları karşılayan tanınma, kabul özelliğini vermesinin gönüllü süreci.</a:t>
            </a:r>
          </a:p>
          <a:p>
            <a:endParaRPr lang="tr-TR" dirty="0"/>
          </a:p>
          <a:p>
            <a:r>
              <a:rPr lang="tr-TR" dirty="0"/>
              <a:t>Felsefesi, odakta müşterinin yer almasıdır.</a:t>
            </a:r>
          </a:p>
        </p:txBody>
      </p:sp>
    </p:spTree>
    <p:extLst>
      <p:ext uri="{BB962C8B-B14F-4D97-AF65-F5344CB8AC3E}">
        <p14:creationId xmlns:p14="http://schemas.microsoft.com/office/powerpoint/2010/main" val="3562540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Akreditasyon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Akreditasyonun maddi olarak yüksek bir bedeli vardır</a:t>
            </a:r>
          </a:p>
          <a:p>
            <a:r>
              <a:rPr lang="tr-TR" dirty="0"/>
              <a:t>İşletmeler bu bedeli fiyatlarına yansıtmak durumundadırlar</a:t>
            </a:r>
          </a:p>
          <a:p>
            <a:r>
              <a:rPr lang="tr-TR" dirty="0"/>
              <a:t>Bu durum doğrudan ürünü veya hizmeti satın alacak müşteriye yansır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JCI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ISO</a:t>
            </a:r>
          </a:p>
        </p:txBody>
      </p:sp>
    </p:spTree>
    <p:extLst>
      <p:ext uri="{BB962C8B-B14F-4D97-AF65-F5344CB8AC3E}">
        <p14:creationId xmlns:p14="http://schemas.microsoft.com/office/powerpoint/2010/main" val="3722360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Çağdaş Yaklaşımları- </a:t>
            </a:r>
            <a:r>
              <a:rPr lang="tr-TR" dirty="0" err="1"/>
              <a:t>Outsourcing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Hız</a:t>
            </a:r>
          </a:p>
          <a:p>
            <a:r>
              <a:rPr lang="tr-TR" dirty="0"/>
              <a:t>Esneklik</a:t>
            </a:r>
          </a:p>
          <a:p>
            <a:r>
              <a:rPr lang="tr-TR" dirty="0"/>
              <a:t>Maliyet avantajı işletmelerin ayakta kalabilmeleri için önemli unsurlardır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Müşteriler artık kendi beklentilerine yönelik olarak </a:t>
            </a:r>
            <a:r>
              <a:rPr lang="tr-TR" dirty="0" err="1"/>
              <a:t>satınalma</a:t>
            </a:r>
            <a:r>
              <a:rPr lang="tr-TR" dirty="0"/>
              <a:t> yapmaktadırlar.</a:t>
            </a:r>
          </a:p>
        </p:txBody>
      </p:sp>
    </p:spTree>
    <p:extLst>
      <p:ext uri="{BB962C8B-B14F-4D97-AF65-F5344CB8AC3E}">
        <p14:creationId xmlns:p14="http://schemas.microsoft.com/office/powerpoint/2010/main" val="1705260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Outsourcing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3269" y="2455212"/>
            <a:ext cx="10515600" cy="2656434"/>
          </a:xfrm>
        </p:spPr>
        <p:txBody>
          <a:bodyPr/>
          <a:lstStyle/>
          <a:p>
            <a:r>
              <a:rPr lang="tr-TR" dirty="0"/>
              <a:t>Hizmet veya ürün üretim sürecinde, gerekli aşama veya parçaların bir kısmının dışarıdan satın alma yoluyla elde edilmesidir</a:t>
            </a:r>
          </a:p>
          <a:p>
            <a:r>
              <a:rPr lang="tr-TR" dirty="0"/>
              <a:t>Bir örgütün dahili olarak gerçekleştirdiği bir iş, fonksiyon veya süreci dış tedarikçilere devretmesidir.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3279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Outsourcing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Rekabet avantajı sağlayacak asıl faaliyetleri dışındaki tüm işlerin başka işletmelere devredilmesidir.</a:t>
            </a:r>
          </a:p>
          <a:p>
            <a:r>
              <a:rPr lang="tr-TR" dirty="0"/>
              <a:t>Yalınlaşma ve daha küçük bir organizasyon yapısı sağlar</a:t>
            </a:r>
          </a:p>
          <a:p>
            <a:r>
              <a:rPr lang="tr-TR" dirty="0"/>
              <a:t>Bir işletmenin tüm alanlarda başarılı ve lider olması mümkün değildir.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9275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Outsourcing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Temel yeteneklere odaklanmak</a:t>
            </a:r>
          </a:p>
          <a:p>
            <a:r>
              <a:rPr lang="tr-TR" dirty="0"/>
              <a:t>Maliyetleri düşürmek</a:t>
            </a:r>
          </a:p>
          <a:p>
            <a:r>
              <a:rPr lang="tr-TR" dirty="0"/>
              <a:t>Uzmanlaşmayı sağlar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Küreselleşme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Hızlı teknolojik değişim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Maliyetleri azaltma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Esneklik sağlama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Riski azaltma</a:t>
            </a:r>
          </a:p>
        </p:txBody>
      </p:sp>
    </p:spTree>
    <p:extLst>
      <p:ext uri="{BB962C8B-B14F-4D97-AF65-F5344CB8AC3E}">
        <p14:creationId xmlns:p14="http://schemas.microsoft.com/office/powerpoint/2010/main" val="1407906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Outsourcing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Kontrolün kaybedilmesine sebep olabilir</a:t>
            </a:r>
          </a:p>
          <a:p>
            <a:r>
              <a:rPr lang="tr-TR" dirty="0"/>
              <a:t>İyi ilişkilerin geliştirilmesi mecburidir.</a:t>
            </a:r>
          </a:p>
          <a:p>
            <a:r>
              <a:rPr lang="tr-TR" dirty="0"/>
              <a:t>Tedarikçiye bağlılık gelişebilir</a:t>
            </a:r>
          </a:p>
          <a:p>
            <a:r>
              <a:rPr lang="tr-TR" dirty="0"/>
              <a:t>Esnekliğin kaybolmasına da sebep olabilir</a:t>
            </a:r>
          </a:p>
        </p:txBody>
      </p:sp>
    </p:spTree>
    <p:extLst>
      <p:ext uri="{BB962C8B-B14F-4D97-AF65-F5344CB8AC3E}">
        <p14:creationId xmlns:p14="http://schemas.microsoft.com/office/powerpoint/2010/main" val="2064244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404016" cy="1325563"/>
          </a:xfrm>
        </p:spPr>
        <p:txBody>
          <a:bodyPr/>
          <a:lstStyle/>
          <a:p>
            <a:r>
              <a:rPr lang="tr-TR" dirty="0"/>
              <a:t>Sebepler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3033" y="2140418"/>
            <a:ext cx="10515600" cy="4351338"/>
          </a:xfrm>
        </p:spPr>
        <p:txBody>
          <a:bodyPr/>
          <a:lstStyle/>
          <a:p>
            <a:r>
              <a:rPr lang="tr-TR" dirty="0"/>
              <a:t>İkinci dünya savaşı sonra talep patlaması</a:t>
            </a:r>
          </a:p>
          <a:p>
            <a:r>
              <a:rPr lang="tr-TR" dirty="0"/>
              <a:t>Değişen ve gelişen müşteri beklentileri</a:t>
            </a:r>
          </a:p>
          <a:p>
            <a:r>
              <a:rPr lang="tr-TR" dirty="0"/>
              <a:t>Finansman sorunları</a:t>
            </a:r>
          </a:p>
          <a:p>
            <a:r>
              <a:rPr lang="tr-TR" dirty="0"/>
              <a:t>Teknolojik alt yapının gelişmesi</a:t>
            </a:r>
          </a:p>
          <a:p>
            <a:r>
              <a:rPr lang="tr-TR" dirty="0"/>
              <a:t>Üretim süreçlerinde meydana gelen değişiklikler</a:t>
            </a:r>
          </a:p>
        </p:txBody>
      </p:sp>
    </p:spTree>
    <p:extLst>
      <p:ext uri="{BB962C8B-B14F-4D97-AF65-F5344CB8AC3E}">
        <p14:creationId xmlns:p14="http://schemas.microsoft.com/office/powerpoint/2010/main" val="4212883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30213"/>
            <a:ext cx="10515600" cy="1325563"/>
          </a:xfrm>
        </p:spPr>
        <p:txBody>
          <a:bodyPr/>
          <a:lstStyle/>
          <a:p>
            <a:r>
              <a:rPr lang="tr-TR" dirty="0" err="1"/>
              <a:t>Outsourcing</a:t>
            </a:r>
            <a:r>
              <a:rPr lang="tr-TR" dirty="0"/>
              <a:t> Uygulama Alanları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Ev idaresi</a:t>
            </a:r>
          </a:p>
          <a:p>
            <a:r>
              <a:rPr lang="tr-TR" dirty="0"/>
              <a:t>Çamaşırhane</a:t>
            </a:r>
          </a:p>
          <a:p>
            <a:r>
              <a:rPr lang="tr-TR" dirty="0"/>
              <a:t>Teknik hizmetler</a:t>
            </a:r>
          </a:p>
          <a:p>
            <a:r>
              <a:rPr lang="tr-TR" dirty="0"/>
              <a:t>Diyetetik hizmetler</a:t>
            </a:r>
          </a:p>
          <a:p>
            <a:r>
              <a:rPr lang="tr-TR" dirty="0"/>
              <a:t>Hastane bilgi sistemleri</a:t>
            </a:r>
          </a:p>
          <a:p>
            <a:r>
              <a:rPr lang="tr-TR" dirty="0"/>
              <a:t>Tıbbi cihaz kiralama hizmetleri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4032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Benchmarking Kıyaslama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işletmenin kendi performans standartlarını belirleyebilmesi için, alanda en iyi işletmelerin performansları ile kıyaslama yapmasıdır.</a:t>
            </a:r>
          </a:p>
          <a:p>
            <a:r>
              <a:rPr lang="tr-TR" dirty="0"/>
              <a:t>Uygulamalı bir yönetim aracıdır.</a:t>
            </a:r>
          </a:p>
          <a:p>
            <a:pPr marL="0" indent="0">
              <a:buNone/>
            </a:pPr>
            <a:r>
              <a:rPr lang="tr-TR" dirty="0"/>
              <a:t>Yararları;</a:t>
            </a:r>
          </a:p>
          <a:p>
            <a:pPr marL="514350" indent="-514350">
              <a:buAutoNum type="arabicPeriod"/>
            </a:pPr>
            <a:r>
              <a:rPr lang="tr-TR" dirty="0"/>
              <a:t>Sektöre dayalı öğrenmeyi kolaylaştırır</a:t>
            </a:r>
          </a:p>
          <a:p>
            <a:pPr marL="514350" indent="-514350">
              <a:buAutoNum type="arabicPeriod"/>
            </a:pPr>
            <a:r>
              <a:rPr lang="tr-TR" dirty="0"/>
              <a:t>Özendirici güç kazandırır</a:t>
            </a:r>
          </a:p>
          <a:p>
            <a:pPr marL="514350" indent="-514350">
              <a:buAutoNum type="arabicPeriod"/>
            </a:pPr>
            <a:r>
              <a:rPr lang="tr-TR" dirty="0"/>
              <a:t>Hedeflerin belirlenmesini kolaylaştırır.</a:t>
            </a:r>
          </a:p>
          <a:p>
            <a:pPr marL="514350" indent="-51435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27417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Benchmark</a:t>
            </a:r>
            <a:r>
              <a:rPr lang="tr-TR" dirty="0"/>
              <a:t> Türleri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İşletme içi</a:t>
            </a:r>
          </a:p>
          <a:p>
            <a:r>
              <a:rPr lang="tr-TR" dirty="0"/>
              <a:t>Rekabetçi</a:t>
            </a:r>
          </a:p>
          <a:p>
            <a:r>
              <a:rPr lang="tr-TR" dirty="0"/>
              <a:t>Fonksiyonel</a:t>
            </a:r>
          </a:p>
          <a:p>
            <a:r>
              <a:rPr lang="tr-TR" dirty="0"/>
              <a:t>Genel</a:t>
            </a:r>
          </a:p>
        </p:txBody>
      </p:sp>
    </p:spTree>
    <p:extLst>
      <p:ext uri="{BB962C8B-B14F-4D97-AF65-F5344CB8AC3E}">
        <p14:creationId xmlns:p14="http://schemas.microsoft.com/office/powerpoint/2010/main" val="2863290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Kriz ve Risk Yönetimi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İyi işlemeyen yeniden yapılanmayı gerektiren durumlar- Kriz</a:t>
            </a:r>
          </a:p>
          <a:p>
            <a:r>
              <a:rPr lang="tr-TR" dirty="0"/>
              <a:t>Gerçekleştiği zaman hasar oluşturabilecek faktörler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Risk yönetimi </a:t>
            </a:r>
            <a:r>
              <a:rPr lang="tr-TR" dirty="0" err="1"/>
              <a:t>proaktiftir</a:t>
            </a:r>
            <a:r>
              <a:rPr lang="tr-TR" dirty="0"/>
              <a:t>. Riskin gerçekleşmesi durumunda işletmeler kriz ile boğuşmak durumundadır.</a:t>
            </a:r>
          </a:p>
        </p:txBody>
      </p:sp>
    </p:spTree>
    <p:extLst>
      <p:ext uri="{BB962C8B-B14F-4D97-AF65-F5344CB8AC3E}">
        <p14:creationId xmlns:p14="http://schemas.microsoft.com/office/powerpoint/2010/main" val="9718913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Kriz Yönetimi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Başlangıç noktası</a:t>
            </a:r>
          </a:p>
          <a:p>
            <a:r>
              <a:rPr lang="tr-TR" dirty="0"/>
              <a:t>Kuluçka Dönemi</a:t>
            </a:r>
          </a:p>
          <a:p>
            <a:r>
              <a:rPr lang="tr-TR" dirty="0"/>
              <a:t>Belirme Anı</a:t>
            </a:r>
          </a:p>
          <a:p>
            <a:r>
              <a:rPr lang="tr-TR" dirty="0"/>
              <a:t>Hücum Safhası</a:t>
            </a:r>
          </a:p>
          <a:p>
            <a:r>
              <a:rPr lang="tr-TR" dirty="0"/>
              <a:t>Kurtarma Safhası</a:t>
            </a:r>
          </a:p>
          <a:p>
            <a:r>
              <a:rPr lang="tr-TR" dirty="0"/>
              <a:t>Yeniden Yapılanma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48566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Krizin Yönetim Süreci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Sinyalin Alınması</a:t>
            </a:r>
          </a:p>
          <a:p>
            <a:r>
              <a:rPr lang="tr-TR" dirty="0"/>
              <a:t>Krize Hazırlık ve Korunma</a:t>
            </a:r>
          </a:p>
          <a:p>
            <a:r>
              <a:rPr lang="tr-TR" dirty="0"/>
              <a:t>Krizin Denetim Altına Alınması</a:t>
            </a:r>
          </a:p>
          <a:p>
            <a:r>
              <a:rPr lang="tr-TR" dirty="0"/>
              <a:t>Normal Duruma Geçiş</a:t>
            </a:r>
          </a:p>
          <a:p>
            <a:r>
              <a:rPr lang="tr-TR" dirty="0"/>
              <a:t>Öğrenme ve Değerlendirme</a:t>
            </a:r>
          </a:p>
        </p:txBody>
      </p:sp>
    </p:spTree>
    <p:extLst>
      <p:ext uri="{BB962C8B-B14F-4D97-AF65-F5344CB8AC3E}">
        <p14:creationId xmlns:p14="http://schemas.microsoft.com/office/powerpoint/2010/main" val="11953139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Sağlık İşletmelerinde Kriz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Dış çevre; enerji, ekonomik sorunlar, endüstriyel sorunlar, yasal sorunlar, doğal afetler vb.</a:t>
            </a:r>
          </a:p>
          <a:p>
            <a:r>
              <a:rPr lang="tr-TR" dirty="0"/>
              <a:t>İç çevre/örgütsel; nakit sıkıntısı, örgütsel kültür, çatışmalar vb.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Kriz/Afet Planları hastaneler için önemlidir.</a:t>
            </a:r>
          </a:p>
          <a:p>
            <a:pPr marL="0" indent="0">
              <a:buNone/>
            </a:pPr>
            <a:endParaRPr lang="tr-TR" dirty="0"/>
          </a:p>
          <a:p>
            <a:pPr marL="514350" indent="-514350">
              <a:buAutoNum type="arabicPeriod"/>
            </a:pPr>
            <a:r>
              <a:rPr lang="tr-TR" dirty="0"/>
              <a:t>Çekirdek ekip</a:t>
            </a:r>
          </a:p>
          <a:p>
            <a:pPr marL="514350" indent="-514350">
              <a:buAutoNum type="arabicPeriod"/>
            </a:pPr>
            <a:r>
              <a:rPr lang="tr-TR" dirty="0"/>
              <a:t>Kriz kontrol ekibi</a:t>
            </a:r>
          </a:p>
          <a:p>
            <a:pPr marL="514350" indent="-514350">
              <a:buAutoNum type="arabicPeriod"/>
            </a:pPr>
            <a:r>
              <a:rPr lang="tr-TR" dirty="0"/>
              <a:t>Kriz iletişim ekibi</a:t>
            </a:r>
          </a:p>
          <a:p>
            <a:pPr marL="514350" indent="-514350">
              <a:buAutoNum type="arabicPeriod"/>
            </a:pPr>
            <a:r>
              <a:rPr lang="tr-TR" dirty="0"/>
              <a:t>Madde malzeme sorumlusu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3843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Stres Yönetimi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Gerginlik, üzüntü veya sıkıntıya yol açan, içsel veya dışsal faktörlerden kaynaklı durum.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Stres Kaynakları; bireyin kendisi ile ilgili, yaşanılan çevreden oluşan, iş çevresinden kaynaklı</a:t>
            </a:r>
          </a:p>
        </p:txBody>
      </p:sp>
    </p:spTree>
    <p:extLst>
      <p:ext uri="{BB962C8B-B14F-4D97-AF65-F5344CB8AC3E}">
        <p14:creationId xmlns:p14="http://schemas.microsoft.com/office/powerpoint/2010/main" val="14242476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Stres Yönetimi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i="1" dirty="0"/>
              <a:t>Bireysel Kaynaklı</a:t>
            </a:r>
            <a:r>
              <a:rPr lang="tr-TR" dirty="0"/>
              <a:t>; bireysel ihtiyaçlar, algılama farklılıkları, ailesel sorunlar vb.</a:t>
            </a:r>
          </a:p>
          <a:p>
            <a:pPr marL="0" indent="0">
              <a:buNone/>
            </a:pPr>
            <a:r>
              <a:rPr lang="tr-TR" b="1" i="1" dirty="0"/>
              <a:t>Yaşanılan çevreden kaynaklı</a:t>
            </a:r>
            <a:r>
              <a:rPr lang="tr-TR" dirty="0"/>
              <a:t>; fiziki çevre, orta yaş, ülkenin durumu, </a:t>
            </a:r>
            <a:r>
              <a:rPr lang="tr-TR" dirty="0" err="1"/>
              <a:t>sosyo</a:t>
            </a:r>
            <a:r>
              <a:rPr lang="tr-TR" dirty="0"/>
              <a:t> kültürel yapının uyumsuz olması</a:t>
            </a:r>
          </a:p>
          <a:p>
            <a:pPr marL="0" indent="0">
              <a:buNone/>
            </a:pPr>
            <a:r>
              <a:rPr lang="tr-TR" b="1" dirty="0"/>
              <a:t>İşle ilgili stresler</a:t>
            </a:r>
            <a:r>
              <a:rPr lang="tr-TR" dirty="0"/>
              <a:t>; çalışanlar arası çatışmalar, rol belirsizlikleri, yönetimin tutumu vb.</a:t>
            </a:r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4650200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32875" y="769859"/>
            <a:ext cx="10515600" cy="1325563"/>
          </a:xfrm>
        </p:spPr>
        <p:txBody>
          <a:bodyPr/>
          <a:lstStyle/>
          <a:p>
            <a:r>
              <a:rPr lang="tr-TR" dirty="0"/>
              <a:t>Stresin Belirtileri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52600" y="2545153"/>
            <a:ext cx="6641892" cy="1966886"/>
          </a:xfrm>
        </p:spPr>
        <p:txBody>
          <a:bodyPr/>
          <a:lstStyle/>
          <a:p>
            <a:r>
              <a:rPr lang="tr-TR" dirty="0"/>
              <a:t>Alarm tepkisi</a:t>
            </a:r>
          </a:p>
          <a:p>
            <a:r>
              <a:rPr lang="tr-TR" dirty="0"/>
              <a:t>Direnç dönemi</a:t>
            </a:r>
          </a:p>
          <a:p>
            <a:r>
              <a:rPr lang="tr-TR" dirty="0"/>
              <a:t>Tükenme dönemi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9140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Sebepler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Globalleşme;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Devlet müdahalelerinin azalması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Korumacı politikaların zayıflaması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Uluslararası ticaret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Sınırların esnek hale gelmesi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Rekabet</a:t>
            </a:r>
          </a:p>
        </p:txBody>
      </p:sp>
    </p:spTree>
    <p:extLst>
      <p:ext uri="{BB962C8B-B14F-4D97-AF65-F5344CB8AC3E}">
        <p14:creationId xmlns:p14="http://schemas.microsoft.com/office/powerpoint/2010/main" val="2734007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Stres Yönetimi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İş hayatında stres yönetiminde yönetimin payı büyüktür.</a:t>
            </a:r>
          </a:p>
          <a:p>
            <a:r>
              <a:rPr lang="tr-TR" dirty="0"/>
              <a:t>Rol tanımlarını açık bir şekilde belirlemiş olması gerekmektedir.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Bireysel yöntemler; hayatın temposunu değiştirmek, bireysel potansiyeli keşfetmek, nefes egzersizleri vb. </a:t>
            </a:r>
          </a:p>
          <a:p>
            <a:pPr marL="0" indent="0">
              <a:buNone/>
            </a:pPr>
            <a:r>
              <a:rPr lang="tr-TR" dirty="0"/>
              <a:t>Örgütsel yöntemler; yönetim desteği, iş çeşitlendirme, açık kariyer planı, adil ücretlendirme ve performans değerlendirme</a:t>
            </a:r>
          </a:p>
        </p:txBody>
      </p:sp>
    </p:spTree>
    <p:extLst>
      <p:ext uri="{BB962C8B-B14F-4D97-AF65-F5344CB8AC3E}">
        <p14:creationId xmlns:p14="http://schemas.microsoft.com/office/powerpoint/2010/main" val="2407715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Çağdaş Yaklaşımlar- Toplam Kalite Yönetimi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İhtiyaca uygun olmak, mükemmellik derecesi.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Beklenti ile algı arasındaki fark, hizmetin kullanıcı için kalitesini ortaya çıkarır.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«Mümkün olabilecek en iyi fonksiyonel ve </a:t>
            </a:r>
            <a:r>
              <a:rPr lang="tr-TR" dirty="0" err="1"/>
              <a:t>psikososyal</a:t>
            </a:r>
            <a:r>
              <a:rPr lang="tr-TR" dirty="0"/>
              <a:t> iyileşmenin teknik ve insan ilişkileri boyutu ile gerçekleştirilmesi»</a:t>
            </a:r>
          </a:p>
        </p:txBody>
      </p:sp>
    </p:spTree>
    <p:extLst>
      <p:ext uri="{BB962C8B-B14F-4D97-AF65-F5344CB8AC3E}">
        <p14:creationId xmlns:p14="http://schemas.microsoft.com/office/powerpoint/2010/main" val="2697160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Toplam Kalite Yönetimi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290320"/>
            <a:ext cx="10515600" cy="370574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Teknik hizmet kalitesi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Kişilerarası ilişkilerin iyiliği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Hizmetin rahatlık ve konfor sağlayan yönleri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 marL="0" indent="0">
              <a:buNone/>
            </a:pPr>
            <a:r>
              <a:rPr lang="tr-TR" dirty="0"/>
              <a:t>Sağlık hizmetlerinde kalite; bireylere ve topluma eldeki en son bilgilerin ışığında istenilen sağlık sonuçlarını sağlayacak şekilde sağlık hizmeti sunulması.</a:t>
            </a:r>
          </a:p>
        </p:txBody>
      </p:sp>
    </p:spTree>
    <p:extLst>
      <p:ext uri="{BB962C8B-B14F-4D97-AF65-F5344CB8AC3E}">
        <p14:creationId xmlns:p14="http://schemas.microsoft.com/office/powerpoint/2010/main" val="2716014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8122" y="904771"/>
            <a:ext cx="10515600" cy="1325563"/>
          </a:xfrm>
        </p:spPr>
        <p:txBody>
          <a:bodyPr/>
          <a:lstStyle/>
          <a:p>
            <a:r>
              <a:rPr lang="tr-TR" dirty="0"/>
              <a:t>Sağlık Bakım Hizmeti Kalitesi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58978" y="2287094"/>
            <a:ext cx="10088380" cy="3885653"/>
          </a:xfrm>
        </p:spPr>
        <p:txBody>
          <a:bodyPr/>
          <a:lstStyle/>
          <a:p>
            <a:r>
              <a:rPr lang="tr-TR" dirty="0"/>
              <a:t>Hasta kalitesi</a:t>
            </a:r>
          </a:p>
          <a:p>
            <a:r>
              <a:rPr lang="tr-TR" dirty="0"/>
              <a:t>Profesyonel Kalite</a:t>
            </a:r>
          </a:p>
          <a:p>
            <a:r>
              <a:rPr lang="tr-TR" dirty="0"/>
              <a:t>Yönetim Kalitesi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1388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Kalitenin Uygulanabilmesi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Sağlam bir yönetim modeli</a:t>
            </a:r>
          </a:p>
          <a:p>
            <a:r>
              <a:rPr lang="tr-TR" dirty="0"/>
              <a:t>Üst yönetim desteği</a:t>
            </a:r>
          </a:p>
          <a:p>
            <a:r>
              <a:rPr lang="tr-TR" dirty="0"/>
              <a:t>İş ve rol tanımlarının açık olması</a:t>
            </a:r>
          </a:p>
          <a:p>
            <a:r>
              <a:rPr lang="tr-TR" dirty="0"/>
              <a:t>Personelin nitelikli olması</a:t>
            </a:r>
          </a:p>
          <a:p>
            <a:r>
              <a:rPr lang="tr-TR" dirty="0"/>
              <a:t>Sistem yaklaşımı</a:t>
            </a:r>
          </a:p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Etkililik, etkenlik, verimlilik, </a:t>
            </a:r>
            <a:r>
              <a:rPr lang="tr-TR" dirty="0" err="1"/>
              <a:t>optimallik</a:t>
            </a:r>
            <a:r>
              <a:rPr lang="tr-TR" dirty="0"/>
              <a:t>, yasallık, kabul edilebilirlik, hakkaniyet.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9027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Kalitenin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Etkililik; beklenen çıktılara ulaşabilme düzeyi. Bir işi yapmanın en iyi yolu</a:t>
            </a:r>
          </a:p>
          <a:p>
            <a:r>
              <a:rPr lang="tr-TR" dirty="0"/>
              <a:t>Verimlilik; hizmet maliyetini düşürebilme. Min. Kaynak </a:t>
            </a:r>
            <a:r>
              <a:rPr lang="tr-TR" dirty="0" err="1"/>
              <a:t>mak</a:t>
            </a:r>
            <a:r>
              <a:rPr lang="tr-TR" dirty="0"/>
              <a:t>. Çıktı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Klinik verimlilik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Yönetsel verimlilik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Dağıtım/Tahsisat verimliliği</a:t>
            </a:r>
          </a:p>
          <a:p>
            <a:r>
              <a:rPr lang="tr-TR" dirty="0" err="1"/>
              <a:t>Optimallik</a:t>
            </a:r>
            <a:r>
              <a:rPr lang="tr-TR" dirty="0"/>
              <a:t>; fayda ve maliyetin en uygun olduğu yer</a:t>
            </a:r>
          </a:p>
          <a:p>
            <a:r>
              <a:rPr lang="tr-TR" dirty="0"/>
              <a:t>Kabul edilebilirlik; müşteri odaklılık, müşteri beklentileri</a:t>
            </a:r>
          </a:p>
          <a:p>
            <a:r>
              <a:rPr lang="tr-TR" dirty="0"/>
              <a:t>Yasallık</a:t>
            </a:r>
          </a:p>
        </p:txBody>
      </p:sp>
    </p:spTree>
    <p:extLst>
      <p:ext uri="{BB962C8B-B14F-4D97-AF65-F5344CB8AC3E}">
        <p14:creationId xmlns:p14="http://schemas.microsoft.com/office/powerpoint/2010/main" val="3214205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TKY İlkeleri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Kaizen</a:t>
            </a:r>
            <a:endParaRPr lang="tr-TR" dirty="0"/>
          </a:p>
          <a:p>
            <a:r>
              <a:rPr lang="tr-TR" dirty="0"/>
              <a:t>Çalışanların Eğitimi</a:t>
            </a:r>
          </a:p>
          <a:p>
            <a:r>
              <a:rPr lang="tr-TR" dirty="0"/>
              <a:t>Üst Yönetim liderliği</a:t>
            </a:r>
          </a:p>
          <a:p>
            <a:r>
              <a:rPr lang="tr-TR" dirty="0"/>
              <a:t>Takım çalışması</a:t>
            </a:r>
          </a:p>
          <a:p>
            <a:r>
              <a:rPr lang="tr-TR" dirty="0"/>
              <a:t>Müşteri odaklılık</a:t>
            </a:r>
          </a:p>
          <a:p>
            <a:r>
              <a:rPr lang="tr-TR" dirty="0"/>
              <a:t>İletişim</a:t>
            </a:r>
          </a:p>
          <a:p>
            <a:r>
              <a:rPr lang="tr-TR" dirty="0"/>
              <a:t>Süreç yönetimi</a:t>
            </a:r>
          </a:p>
          <a:p>
            <a:r>
              <a:rPr lang="tr-TR" dirty="0"/>
              <a:t>Verilerle yönetim</a:t>
            </a:r>
          </a:p>
          <a:p>
            <a:r>
              <a:rPr lang="tr-TR" dirty="0"/>
              <a:t>Önlemeye yönelik yaklaşım</a:t>
            </a:r>
          </a:p>
        </p:txBody>
      </p:sp>
    </p:spTree>
    <p:extLst>
      <p:ext uri="{BB962C8B-B14F-4D97-AF65-F5344CB8AC3E}">
        <p14:creationId xmlns:p14="http://schemas.microsoft.com/office/powerpoint/2010/main" val="1681571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815</Words>
  <Application>Microsoft Office PowerPoint</Application>
  <PresentationFormat>Geniş ekran</PresentationFormat>
  <Paragraphs>182</Paragraphs>
  <Slides>30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Office Teması</vt:lpstr>
      <vt:lpstr>Çağdaş Yaklaşımlar</vt:lpstr>
      <vt:lpstr>Sebepler</vt:lpstr>
      <vt:lpstr>Sebepler</vt:lpstr>
      <vt:lpstr>Çağdaş Yaklaşımlar- Toplam Kalite Yönetimi</vt:lpstr>
      <vt:lpstr>Toplam Kalite Yönetimi</vt:lpstr>
      <vt:lpstr>Sağlık Bakım Hizmeti Kalitesi</vt:lpstr>
      <vt:lpstr>Kalitenin Uygulanabilmesi</vt:lpstr>
      <vt:lpstr>Kalitenin Özellikleri</vt:lpstr>
      <vt:lpstr>TKY İlkeleri</vt:lpstr>
      <vt:lpstr>Uygulama Güçlükleri</vt:lpstr>
      <vt:lpstr>Başarının Sırları</vt:lpstr>
      <vt:lpstr>Müşteri Tatmini</vt:lpstr>
      <vt:lpstr>Akreditasyon</vt:lpstr>
      <vt:lpstr>Akreditasyon</vt:lpstr>
      <vt:lpstr>Çağdaş Yaklaşımları- Outsourcing</vt:lpstr>
      <vt:lpstr>Outsourcing</vt:lpstr>
      <vt:lpstr>Outsourcing</vt:lpstr>
      <vt:lpstr>Outsourcing</vt:lpstr>
      <vt:lpstr>Outsourcing</vt:lpstr>
      <vt:lpstr>Outsourcing Uygulama Alanları</vt:lpstr>
      <vt:lpstr>Benchmarking Kıyaslama</vt:lpstr>
      <vt:lpstr>Benchmark Türleri</vt:lpstr>
      <vt:lpstr>Kriz ve Risk Yönetimi</vt:lpstr>
      <vt:lpstr>Kriz Yönetimi</vt:lpstr>
      <vt:lpstr>Krizin Yönetim Süreci</vt:lpstr>
      <vt:lpstr>Sağlık İşletmelerinde Kriz</vt:lpstr>
      <vt:lpstr>Stres Yönetimi</vt:lpstr>
      <vt:lpstr>Stres Yönetimi</vt:lpstr>
      <vt:lpstr>Stresin Belirtileri</vt:lpstr>
      <vt:lpstr>Stres Yönetimi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</dc:creator>
  <cp:lastModifiedBy>D</cp:lastModifiedBy>
  <cp:revision>10</cp:revision>
  <dcterms:created xsi:type="dcterms:W3CDTF">2016-12-11T14:40:29Z</dcterms:created>
  <dcterms:modified xsi:type="dcterms:W3CDTF">2016-12-11T16:04:53Z</dcterms:modified>
</cp:coreProperties>
</file>