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84" r:id="rId4"/>
    <p:sldId id="385" r:id="rId5"/>
    <p:sldId id="397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98" r:id="rId14"/>
    <p:sldId id="399" r:id="rId15"/>
    <p:sldId id="400" r:id="rId16"/>
    <p:sldId id="401" r:id="rId17"/>
    <p:sldId id="402" r:id="rId18"/>
    <p:sldId id="396" r:id="rId19"/>
    <p:sldId id="406" r:id="rId20"/>
    <p:sldId id="403" r:id="rId21"/>
    <p:sldId id="404" r:id="rId22"/>
    <p:sldId id="407" r:id="rId23"/>
    <p:sldId id="408" r:id="rId24"/>
    <p:sldId id="391" r:id="rId25"/>
    <p:sldId id="405" r:id="rId26"/>
    <p:sldId id="392" r:id="rId27"/>
    <p:sldId id="409" r:id="rId28"/>
    <p:sldId id="410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4B56-EB20-44E9-B99B-B9B47FFFAC9C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09C-9405-4138-901D-8B3D5A79E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5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2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2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42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EFD0-9A5D-411B-9AFA-3291400F7CC6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5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İstatistiksel Analizler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Yöntemleri Ders- 6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6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SPSS’te</a:t>
            </a:r>
            <a:r>
              <a:rPr lang="tr-TR" dirty="0"/>
              <a:t> Ölçeğin Güvenirliğinin Test Edilmesi 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14055"/>
            <a:ext cx="4114800" cy="450094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762000" y="4916578"/>
            <a:ext cx="22860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4876800" y="19050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Yandaki </a:t>
            </a:r>
            <a:r>
              <a:rPr lang="tr-TR" sz="2800" dirty="0" err="1" smtClean="0"/>
              <a:t>Cronbach’s</a:t>
            </a:r>
            <a:r>
              <a:rPr lang="tr-TR" sz="2800" dirty="0" smtClean="0"/>
              <a:t> Alpha değerine göre (</a:t>
            </a:r>
            <a:r>
              <a:rPr lang="el-GR" sz="2800" b="1" dirty="0">
                <a:solidFill>
                  <a:srgbClr val="FF0000"/>
                </a:solidFill>
              </a:rPr>
              <a:t>α </a:t>
            </a:r>
            <a:r>
              <a:rPr lang="tr-TR" sz="2800" b="1" dirty="0" smtClean="0">
                <a:solidFill>
                  <a:srgbClr val="FF0000"/>
                </a:solidFill>
              </a:rPr>
              <a:t>= </a:t>
            </a:r>
            <a:r>
              <a:rPr lang="tr-TR" sz="2800" dirty="0" smtClean="0"/>
              <a:t>0,805) </a:t>
            </a:r>
            <a:r>
              <a:rPr lang="tr-TR" sz="2800" dirty="0" smtClean="0">
                <a:solidFill>
                  <a:srgbClr val="FF0000"/>
                </a:solidFill>
              </a:rPr>
              <a:t>ölçeğin güvenirliği etkileyecek bir soru olmadığı</a:t>
            </a:r>
            <a:r>
              <a:rPr lang="tr-TR" sz="2800" dirty="0" smtClean="0"/>
              <a:t>; </a:t>
            </a:r>
            <a:r>
              <a:rPr lang="tr-TR" sz="2800" dirty="0" smtClean="0">
                <a:solidFill>
                  <a:srgbClr val="00B050"/>
                </a:solidFill>
              </a:rPr>
              <a:t>ölçekte hiçbir ilgisiz soru olmadığı</a:t>
            </a:r>
            <a:r>
              <a:rPr lang="tr-TR" sz="2800" dirty="0" smtClean="0"/>
              <a:t> ve </a:t>
            </a:r>
            <a:r>
              <a:rPr lang="tr-TR" sz="2800" dirty="0" smtClean="0">
                <a:solidFill>
                  <a:srgbClr val="0070C0"/>
                </a:solidFill>
              </a:rPr>
              <a:t>ölçmek istediğini güvenilir olarak ölçtüğünü </a:t>
            </a:r>
            <a:r>
              <a:rPr lang="tr-TR" sz="2800" dirty="0" smtClean="0"/>
              <a:t>göstermektedir.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3938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Ölçeğin Geçerliliği (Faktör Analizi)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B050"/>
                </a:solidFill>
              </a:rPr>
              <a:t>Ölçek güvenirliği sağlandıktan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0070C0"/>
                </a:solidFill>
              </a:rPr>
              <a:t>belirlenen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FF0000"/>
                </a:solidFill>
              </a:rPr>
              <a:t>örnekleme yöntemleriyle</a:t>
            </a:r>
            <a:r>
              <a:rPr lang="tr-TR" dirty="0" smtClean="0"/>
              <a:t>) </a:t>
            </a:r>
            <a:r>
              <a:rPr lang="tr-TR" dirty="0" smtClean="0">
                <a:solidFill>
                  <a:srgbClr val="0070C0"/>
                </a:solidFill>
              </a:rPr>
              <a:t>örneklemden veriler alındıktan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ölçek sahada uygulandıktan</a:t>
            </a:r>
            <a:r>
              <a:rPr lang="tr-TR" dirty="0" smtClean="0"/>
              <a:t>) </a:t>
            </a:r>
            <a:r>
              <a:rPr lang="tr-TR" dirty="0" smtClean="0">
                <a:solidFill>
                  <a:srgbClr val="0070C0"/>
                </a:solidFill>
              </a:rPr>
              <a:t>sonra ölçek içinde ifade edilen soruların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maddelerin</a:t>
            </a:r>
            <a:r>
              <a:rPr lang="tr-TR" dirty="0" smtClean="0"/>
              <a:t>) </a:t>
            </a:r>
            <a:r>
              <a:rPr lang="tr-TR" dirty="0" smtClean="0">
                <a:solidFill>
                  <a:srgbClr val="0070C0"/>
                </a:solidFill>
              </a:rPr>
              <a:t>ilgili alt faktörlerde toplanıp toplanmadığına ilişkin bir analiz daha yapmamız gerekecektir.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5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Ölçeğin Geçerliliği (Faktör Analizi)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81201"/>
            <a:ext cx="7783285" cy="4495800"/>
          </a:xfrm>
        </p:spPr>
      </p:pic>
      <p:sp>
        <p:nvSpPr>
          <p:cNvPr id="5" name="Metin kutusu 4"/>
          <p:cNvSpPr txBox="1"/>
          <p:nvPr/>
        </p:nvSpPr>
        <p:spPr>
          <a:xfrm>
            <a:off x="6858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Faktör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2743200" y="1524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2. Faktör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886200" y="15240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3</a:t>
            </a:r>
            <a:r>
              <a:rPr lang="tr-TR" dirty="0" smtClean="0"/>
              <a:t>. Faktör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181600" y="15101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</a:t>
            </a:r>
            <a:r>
              <a:rPr lang="tr-TR" dirty="0" smtClean="0"/>
              <a:t>. Faktör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432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Ölçeğin Geçerliliği (Faktör Analizi)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Faktör analizine başlamadan önce yapılması gereken ön testler vardır. Bunlar faktör analizi için bir çeşit izinlerdir.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KMO</a:t>
            </a:r>
            <a:r>
              <a:rPr lang="tr-TR" dirty="0" smtClean="0"/>
              <a:t> ve </a:t>
            </a:r>
            <a:r>
              <a:rPr lang="tr-TR" dirty="0" err="1" smtClean="0">
                <a:solidFill>
                  <a:srgbClr val="00B050"/>
                </a:solidFill>
              </a:rPr>
              <a:t>Bartlett</a:t>
            </a:r>
            <a:r>
              <a:rPr lang="tr-TR" dirty="0" smtClean="0">
                <a:solidFill>
                  <a:srgbClr val="00B050"/>
                </a:solidFill>
              </a:rPr>
              <a:t> testleri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KMO testi örneklem büyüklüğünün yeterli olup olmadığını test eder</a:t>
            </a:r>
            <a:r>
              <a:rPr lang="tr-TR" dirty="0" smtClean="0"/>
              <a:t>. Buna göre KMO değer 0.50’den küçük ise faktör analizine devam edilmez. Örnekleme yeni örnekler dahil etmek gerektir.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6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Ölçeğin Geçerliliği (Faktör Analizi)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>
                <a:solidFill>
                  <a:srgbClr val="FF0000"/>
                </a:solidFill>
              </a:rPr>
              <a:t>Bartlett</a:t>
            </a:r>
            <a:r>
              <a:rPr lang="tr-TR" dirty="0" smtClean="0">
                <a:solidFill>
                  <a:srgbClr val="FF0000"/>
                </a:solidFill>
              </a:rPr>
              <a:t> testi ise verilerin çok değişkenli normal dağılımdan gelip gelmediği belirmede kullanılır.</a:t>
            </a:r>
            <a:r>
              <a:rPr lang="tr-TR" dirty="0" smtClean="0"/>
              <a:t> Bu test </a:t>
            </a:r>
            <a:r>
              <a:rPr lang="tr-TR" dirty="0"/>
              <a:t>x</a:t>
            </a:r>
            <a:r>
              <a:rPr lang="tr-TR" baseline="30000" dirty="0"/>
              <a:t>2</a:t>
            </a:r>
            <a:r>
              <a:rPr lang="tr-TR" dirty="0"/>
              <a:t> </a:t>
            </a:r>
            <a:r>
              <a:rPr lang="tr-TR" dirty="0" smtClean="0"/>
              <a:t> (Ki-kare) değerini verir</a:t>
            </a:r>
            <a:r>
              <a:rPr lang="tr-TR" dirty="0" smtClean="0">
                <a:solidFill>
                  <a:srgbClr val="0070C0"/>
                </a:solidFill>
              </a:rPr>
              <a:t>. </a:t>
            </a:r>
            <a:r>
              <a:rPr lang="tr-TR" dirty="0">
                <a:solidFill>
                  <a:srgbClr val="0070C0"/>
                </a:solidFill>
              </a:rPr>
              <a:t>x</a:t>
            </a:r>
            <a:r>
              <a:rPr lang="tr-TR" baseline="30000" dirty="0">
                <a:solidFill>
                  <a:srgbClr val="0070C0"/>
                </a:solidFill>
              </a:rPr>
              <a:t>2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0.05’den küçükse faktör analizi yapılır</a:t>
            </a:r>
            <a:r>
              <a:rPr lang="tr-TR" dirty="0" smtClean="0"/>
              <a:t>, büyükse faktör analizi yapılmaz.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253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Faktör Analizinde Faktör Yük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Faktör analizi gerçekleştirildiğinde her </a:t>
            </a:r>
            <a:r>
              <a:rPr lang="tr-TR" dirty="0" smtClean="0">
                <a:solidFill>
                  <a:srgbClr val="FF0000"/>
                </a:solidFill>
              </a:rPr>
              <a:t>maddenin (faktör) yük </a:t>
            </a:r>
            <a:r>
              <a:rPr lang="tr-TR" dirty="0" smtClean="0"/>
              <a:t>değeri olacaktır. Faktör yük değerinin </a:t>
            </a:r>
            <a:r>
              <a:rPr lang="tr-TR" dirty="0" smtClean="0">
                <a:solidFill>
                  <a:srgbClr val="00B050"/>
                </a:solidFill>
              </a:rPr>
              <a:t>en az 0.30 </a:t>
            </a:r>
            <a:r>
              <a:rPr lang="tr-TR" dirty="0" smtClean="0"/>
              <a:t>olması beklenmektedir. Faktör yük değerinin </a:t>
            </a:r>
            <a:r>
              <a:rPr lang="tr-TR" b="1" dirty="0" smtClean="0">
                <a:solidFill>
                  <a:srgbClr val="00B050"/>
                </a:solidFill>
              </a:rPr>
              <a:t>+</a:t>
            </a:r>
            <a:r>
              <a:rPr lang="tr-TR" dirty="0" smtClean="0"/>
              <a:t>,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işaretine bakılmaksızın 0.60’ın üzerinde olması yüksek değer olarak kabul edilir ve istenilen de budur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0070C0"/>
                </a:solidFill>
              </a:rPr>
              <a:t>ANCAK; </a:t>
            </a:r>
            <a:r>
              <a:rPr lang="tr-TR" dirty="0" smtClean="0">
                <a:solidFill>
                  <a:srgbClr val="00B050"/>
                </a:solidFill>
              </a:rPr>
              <a:t>örneklem büyüklüğü azaldıkça dikkatte alınacak </a:t>
            </a:r>
            <a:r>
              <a:rPr lang="tr-TR" dirty="0" smtClean="0">
                <a:solidFill>
                  <a:srgbClr val="00B0F0"/>
                </a:solidFill>
              </a:rPr>
              <a:t>minimum faktör yük değeri artış gösterecektir</a:t>
            </a:r>
            <a:r>
              <a:rPr lang="tr-TR" dirty="0" smtClean="0"/>
              <a:t>. Şöyle ki;</a:t>
            </a:r>
          </a:p>
          <a:p>
            <a:pPr algn="just"/>
            <a:endParaRPr lang="tr-TR" dirty="0" smtClean="0"/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0.30 faktör yük değeri için </a:t>
            </a:r>
            <a:r>
              <a:rPr lang="tr-TR" dirty="0" smtClean="0">
                <a:solidFill>
                  <a:srgbClr val="0070C0"/>
                </a:solidFill>
              </a:rPr>
              <a:t>örneklem büyüklüğü en az 350</a:t>
            </a:r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0.40 faktör yük değeri için </a:t>
            </a:r>
            <a:r>
              <a:rPr lang="tr-TR" dirty="0" smtClean="0">
                <a:solidFill>
                  <a:srgbClr val="00B050"/>
                </a:solidFill>
              </a:rPr>
              <a:t>örneklem </a:t>
            </a:r>
            <a:r>
              <a:rPr lang="tr-TR" dirty="0">
                <a:solidFill>
                  <a:srgbClr val="00B050"/>
                </a:solidFill>
              </a:rPr>
              <a:t>büyüklüğü en az </a:t>
            </a:r>
            <a:r>
              <a:rPr lang="tr-TR" dirty="0" smtClean="0">
                <a:solidFill>
                  <a:srgbClr val="00B050"/>
                </a:solidFill>
              </a:rPr>
              <a:t>200</a:t>
            </a:r>
            <a:endParaRPr lang="tr-TR" dirty="0">
              <a:solidFill>
                <a:srgbClr val="00B050"/>
              </a:solidFill>
            </a:endParaRPr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0.50 </a:t>
            </a:r>
            <a:r>
              <a:rPr lang="tr-TR" dirty="0">
                <a:solidFill>
                  <a:srgbClr val="FF0000"/>
                </a:solidFill>
              </a:rPr>
              <a:t>faktör yük değeri için </a:t>
            </a:r>
            <a:r>
              <a:rPr lang="tr-TR" dirty="0">
                <a:solidFill>
                  <a:srgbClr val="0070C0"/>
                </a:solidFill>
              </a:rPr>
              <a:t>örneklem büyüklüğü en az </a:t>
            </a:r>
            <a:r>
              <a:rPr lang="tr-TR" dirty="0" smtClean="0">
                <a:solidFill>
                  <a:srgbClr val="0070C0"/>
                </a:solidFill>
              </a:rPr>
              <a:t>120</a:t>
            </a:r>
            <a:endParaRPr lang="tr-TR" dirty="0">
              <a:solidFill>
                <a:srgbClr val="0070C0"/>
              </a:solidFill>
            </a:endParaRPr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0.60 </a:t>
            </a:r>
            <a:r>
              <a:rPr lang="tr-TR" dirty="0">
                <a:solidFill>
                  <a:srgbClr val="FF0000"/>
                </a:solidFill>
              </a:rPr>
              <a:t>faktör yük değeri için </a:t>
            </a:r>
            <a:r>
              <a:rPr lang="tr-TR" dirty="0">
                <a:solidFill>
                  <a:srgbClr val="00B050"/>
                </a:solidFill>
              </a:rPr>
              <a:t>örneklem büyüklüğü en az </a:t>
            </a:r>
            <a:r>
              <a:rPr lang="tr-TR" dirty="0" smtClean="0">
                <a:solidFill>
                  <a:srgbClr val="00B050"/>
                </a:solidFill>
              </a:rPr>
              <a:t>85</a:t>
            </a:r>
            <a:endParaRPr lang="tr-TR" dirty="0">
              <a:solidFill>
                <a:srgbClr val="00B050"/>
              </a:solidFill>
            </a:endParaRPr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0.70 faktör yük değeri için </a:t>
            </a:r>
            <a:r>
              <a:rPr lang="tr-TR" dirty="0" smtClean="0">
                <a:solidFill>
                  <a:srgbClr val="0070C0"/>
                </a:solidFill>
              </a:rPr>
              <a:t>örneklem </a:t>
            </a:r>
            <a:r>
              <a:rPr lang="tr-TR" dirty="0">
                <a:solidFill>
                  <a:srgbClr val="0070C0"/>
                </a:solidFill>
              </a:rPr>
              <a:t>büyüklüğü en az </a:t>
            </a:r>
            <a:r>
              <a:rPr lang="tr-TR" dirty="0" smtClean="0">
                <a:solidFill>
                  <a:srgbClr val="0070C0"/>
                </a:solidFill>
              </a:rPr>
              <a:t>60</a:t>
            </a:r>
            <a:endParaRPr lang="tr-TR" dirty="0">
              <a:solidFill>
                <a:srgbClr val="0070C0"/>
              </a:solidFill>
            </a:endParaRPr>
          </a:p>
          <a:p>
            <a:pPr lvl="1"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0922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Faktör Analizinde </a:t>
            </a:r>
            <a:r>
              <a:rPr lang="tr-TR" dirty="0" err="1" smtClean="0"/>
              <a:t>Binişik</a:t>
            </a:r>
            <a:r>
              <a:rPr lang="tr-TR" dirty="0" smtClean="0"/>
              <a:t> </a:t>
            </a:r>
            <a:r>
              <a:rPr lang="tr-TR" dirty="0"/>
              <a:t>Maddeler Kavramı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Bir madde için iki faktörde de </a:t>
            </a:r>
            <a:r>
              <a:rPr lang="tr-TR" dirty="0">
                <a:solidFill>
                  <a:srgbClr val="00B050"/>
                </a:solidFill>
              </a:rPr>
              <a:t>yüksek yük </a:t>
            </a:r>
            <a:r>
              <a:rPr lang="tr-TR" dirty="0"/>
              <a:t>(</a:t>
            </a:r>
            <a:r>
              <a:rPr lang="tr-TR" dirty="0">
                <a:solidFill>
                  <a:srgbClr val="0070C0"/>
                </a:solidFill>
              </a:rPr>
              <a:t>örneklem büyüklüğüne göre minimum faktör yük değeri</a:t>
            </a:r>
            <a:r>
              <a:rPr lang="tr-TR" dirty="0" smtClean="0"/>
              <a:t>) </a:t>
            </a:r>
            <a:r>
              <a:rPr lang="tr-TR" dirty="0">
                <a:solidFill>
                  <a:srgbClr val="00B050"/>
                </a:solidFill>
              </a:rPr>
              <a:t>değeri</a:t>
            </a:r>
            <a:r>
              <a:rPr lang="tr-TR" dirty="0"/>
              <a:t> </a:t>
            </a:r>
            <a:r>
              <a:rPr lang="tr-TR" dirty="0" smtClean="0"/>
              <a:t>veriyorsa bu durumda </a:t>
            </a:r>
            <a:r>
              <a:rPr lang="tr-TR" dirty="0" smtClean="0">
                <a:solidFill>
                  <a:srgbClr val="FF0000"/>
                </a:solidFill>
              </a:rPr>
              <a:t>aradaki farka bakılır</a:t>
            </a:r>
            <a:r>
              <a:rPr lang="tr-TR" dirty="0" smtClean="0"/>
              <a:t>. Aralarındaki fark </a:t>
            </a:r>
            <a:r>
              <a:rPr lang="tr-TR" dirty="0" smtClean="0">
                <a:solidFill>
                  <a:srgbClr val="00B0F0"/>
                </a:solidFill>
              </a:rPr>
              <a:t>en az 0.10 </a:t>
            </a:r>
            <a:r>
              <a:rPr lang="tr-TR" dirty="0" smtClean="0"/>
              <a:t>olmalıdır. </a:t>
            </a:r>
            <a:r>
              <a:rPr lang="tr-TR" dirty="0" smtClean="0">
                <a:solidFill>
                  <a:srgbClr val="7030A0"/>
                </a:solidFill>
              </a:rPr>
              <a:t>Fark 0.10’dan küçükse ilgili madde </a:t>
            </a:r>
            <a:r>
              <a:rPr lang="tr-TR" dirty="0" err="1" smtClean="0">
                <a:solidFill>
                  <a:srgbClr val="7030A0"/>
                </a:solidFill>
              </a:rPr>
              <a:t>binişik</a:t>
            </a:r>
            <a:r>
              <a:rPr lang="tr-TR" dirty="0" smtClean="0">
                <a:solidFill>
                  <a:srgbClr val="7030A0"/>
                </a:solidFill>
              </a:rPr>
              <a:t> madde kabul edilerek ölçekten çıkarılır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7030A0"/>
                </a:solidFill>
              </a:rPr>
              <a:t>faktör analizi yeniden gerçekleştirilir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>
                <a:solidFill>
                  <a:srgbClr val="00B050"/>
                </a:solidFill>
              </a:rPr>
              <a:t>Ölçekteki madde sayısı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faktör sayısı </a:t>
            </a:r>
            <a:r>
              <a:rPr lang="tr-TR" dirty="0" smtClean="0"/>
              <a:t>(soru sayısı) da dikkate alınarak </a:t>
            </a:r>
            <a:r>
              <a:rPr lang="tr-TR" dirty="0" smtClean="0">
                <a:solidFill>
                  <a:srgbClr val="0070C0"/>
                </a:solidFill>
              </a:rPr>
              <a:t>her bir alt faktörde en az 3 veya 4 madde olması beklenir.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2464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Faktör Analizinde Madde Çıkarmada Dikkat Edilecek Hususlar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70C0"/>
                </a:solidFill>
              </a:rPr>
              <a:t>Tek faktörlü ölçeklerde </a:t>
            </a:r>
            <a:r>
              <a:rPr lang="tr-TR" dirty="0" smtClean="0">
                <a:solidFill>
                  <a:srgbClr val="FF0000"/>
                </a:solidFill>
              </a:rPr>
              <a:t>Component </a:t>
            </a:r>
            <a:r>
              <a:rPr lang="tr-TR" dirty="0" err="1" smtClean="0">
                <a:solidFill>
                  <a:srgbClr val="FF0000"/>
                </a:solidFill>
              </a:rPr>
              <a:t>Matrix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0070C0"/>
                </a:solidFill>
              </a:rPr>
              <a:t>iki veya daha fazla olanlarda </a:t>
            </a:r>
            <a:r>
              <a:rPr lang="tr-TR" dirty="0" err="1" smtClean="0">
                <a:solidFill>
                  <a:srgbClr val="FF0000"/>
                </a:solidFill>
              </a:rPr>
              <a:t>Rotated</a:t>
            </a:r>
            <a:r>
              <a:rPr lang="tr-TR" dirty="0" smtClean="0">
                <a:solidFill>
                  <a:srgbClr val="FF0000"/>
                </a:solidFill>
              </a:rPr>
              <a:t> Component </a:t>
            </a:r>
            <a:r>
              <a:rPr lang="tr-TR" dirty="0" err="1" smtClean="0">
                <a:solidFill>
                  <a:srgbClr val="FF0000"/>
                </a:solidFill>
              </a:rPr>
              <a:t>Matrix</a:t>
            </a:r>
            <a:r>
              <a:rPr lang="tr-TR" dirty="0" smtClean="0"/>
              <a:t> tablosu incelenerek varsa çıkarılacak maddeler belirlenir.</a:t>
            </a:r>
          </a:p>
          <a:p>
            <a:pPr lvl="1" algn="just"/>
            <a:r>
              <a:rPr lang="tr-TR" dirty="0" smtClean="0">
                <a:solidFill>
                  <a:srgbClr val="002060"/>
                </a:solidFill>
              </a:rPr>
              <a:t>Önce </a:t>
            </a:r>
            <a:r>
              <a:rPr lang="tr-TR" dirty="0" err="1" smtClean="0">
                <a:solidFill>
                  <a:srgbClr val="002060"/>
                </a:solidFill>
              </a:rPr>
              <a:t>binişik</a:t>
            </a:r>
            <a:r>
              <a:rPr lang="tr-TR" dirty="0" smtClean="0">
                <a:solidFill>
                  <a:srgbClr val="002060"/>
                </a:solidFill>
              </a:rPr>
              <a:t> maddeler çıkarılır.</a:t>
            </a:r>
          </a:p>
          <a:p>
            <a:pPr lvl="1" algn="just"/>
            <a:r>
              <a:rPr lang="tr-TR" dirty="0" err="1" smtClean="0">
                <a:solidFill>
                  <a:srgbClr val="00B050"/>
                </a:solidFill>
              </a:rPr>
              <a:t>Binişik</a:t>
            </a:r>
            <a:r>
              <a:rPr lang="tr-TR" dirty="0" smtClean="0">
                <a:solidFill>
                  <a:srgbClr val="00B050"/>
                </a:solidFill>
              </a:rPr>
              <a:t> maddeler çıkarıldıktan sonra tekrar yapılan faktör analizinde </a:t>
            </a:r>
            <a:r>
              <a:rPr lang="tr-TR" dirty="0" err="1" smtClean="0">
                <a:solidFill>
                  <a:srgbClr val="0070C0"/>
                </a:solidFill>
              </a:rPr>
              <a:t>binişik</a:t>
            </a:r>
            <a:r>
              <a:rPr lang="tr-TR" dirty="0" smtClean="0">
                <a:solidFill>
                  <a:srgbClr val="0070C0"/>
                </a:solidFill>
              </a:rPr>
              <a:t> madde kalmamışsa örneklem büyüklüğü de dikkate alınarak minimum faktör yük değerinin altında kalan maddeler ölçekten çıkarılır</a:t>
            </a:r>
            <a:r>
              <a:rPr lang="tr-TR" dirty="0" smtClean="0">
                <a:solidFill>
                  <a:srgbClr val="00B050"/>
                </a:solidFill>
              </a:rPr>
              <a:t>.</a:t>
            </a:r>
          </a:p>
          <a:p>
            <a:pPr lvl="1"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290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SPSS’de</a:t>
            </a:r>
            <a:r>
              <a:rPr lang="tr-TR" dirty="0" smtClean="0"/>
              <a:t> Faktör Analizi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7800"/>
            <a:ext cx="6324599" cy="5148457"/>
          </a:xfrm>
        </p:spPr>
      </p:pic>
    </p:spTree>
    <p:extLst>
      <p:ext uri="{BB962C8B-B14F-4D97-AF65-F5344CB8AC3E}">
        <p14:creationId xmlns:p14="http://schemas.microsoft.com/office/powerpoint/2010/main" val="3492102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47799"/>
            <a:ext cx="6019800" cy="5144767"/>
          </a:xfrm>
        </p:spPr>
      </p:pic>
    </p:spTree>
    <p:extLst>
      <p:ext uri="{BB962C8B-B14F-4D97-AF65-F5344CB8AC3E}">
        <p14:creationId xmlns:p14="http://schemas.microsoft.com/office/powerpoint/2010/main" val="259521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00B050"/>
                </a:solidFill>
              </a:rPr>
              <a:t>Ölçek geliştirme; ölçeğin geçerlilik ve güvenilirlik çalışmasını yapmak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Ölçeklerde faktör analizi yapmak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9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00200"/>
            <a:ext cx="5867400" cy="4951306"/>
          </a:xfrm>
        </p:spPr>
      </p:pic>
    </p:spTree>
    <p:extLst>
      <p:ext uri="{BB962C8B-B14F-4D97-AF65-F5344CB8AC3E}">
        <p14:creationId xmlns:p14="http://schemas.microsoft.com/office/powerpoint/2010/main" val="1223689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620" y="1600200"/>
            <a:ext cx="5397979" cy="4881565"/>
          </a:xfrm>
        </p:spPr>
      </p:pic>
    </p:spTree>
    <p:extLst>
      <p:ext uri="{BB962C8B-B14F-4D97-AF65-F5344CB8AC3E}">
        <p14:creationId xmlns:p14="http://schemas.microsoft.com/office/powerpoint/2010/main" val="4264955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24000"/>
            <a:ext cx="5391751" cy="5042016"/>
          </a:xfrm>
        </p:spPr>
      </p:pic>
    </p:spTree>
    <p:extLst>
      <p:ext uri="{BB962C8B-B14F-4D97-AF65-F5344CB8AC3E}">
        <p14:creationId xmlns:p14="http://schemas.microsoft.com/office/powerpoint/2010/main" val="2675295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Ölçeğin Geçerliliği (Faktör Analizi)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81201"/>
            <a:ext cx="7783285" cy="4495800"/>
          </a:xfrm>
        </p:spPr>
      </p:pic>
      <p:sp>
        <p:nvSpPr>
          <p:cNvPr id="5" name="Metin kutusu 4"/>
          <p:cNvSpPr txBox="1"/>
          <p:nvPr/>
        </p:nvSpPr>
        <p:spPr>
          <a:xfrm>
            <a:off x="6858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Faktör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2743200" y="1524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2. Faktör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886200" y="15240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3</a:t>
            </a:r>
            <a:r>
              <a:rPr lang="tr-TR" dirty="0" smtClean="0"/>
              <a:t>. Faktör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181600" y="15101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</a:t>
            </a:r>
            <a:r>
              <a:rPr lang="tr-TR" dirty="0" smtClean="0"/>
              <a:t>. Faktör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2367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SPSS’de</a:t>
            </a:r>
            <a:r>
              <a:rPr lang="tr-TR" dirty="0" smtClean="0"/>
              <a:t> KMO ve </a:t>
            </a:r>
            <a:r>
              <a:rPr lang="tr-TR" dirty="0" err="1" smtClean="0"/>
              <a:t>Bartlett’s</a:t>
            </a:r>
            <a:r>
              <a:rPr lang="tr-TR" dirty="0" smtClean="0"/>
              <a:t> Testinin Yorumlanması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76400"/>
            <a:ext cx="7163999" cy="2286000"/>
          </a:xfrm>
        </p:spPr>
      </p:pic>
      <p:sp>
        <p:nvSpPr>
          <p:cNvPr id="9" name="Metin kutusu 8"/>
          <p:cNvSpPr txBox="1"/>
          <p:nvPr/>
        </p:nvSpPr>
        <p:spPr>
          <a:xfrm>
            <a:off x="1066800" y="4191000"/>
            <a:ext cx="69342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Örneklem büyüklüğü (</a:t>
            </a:r>
            <a:r>
              <a:rPr lang="tr-TR" b="1" dirty="0" smtClean="0">
                <a:solidFill>
                  <a:srgbClr val="7030A0"/>
                </a:solidFill>
              </a:rPr>
              <a:t>n=250</a:t>
            </a:r>
            <a:r>
              <a:rPr lang="tr-TR" dirty="0" smtClean="0"/>
              <a:t>) KMO değeri 0,768 olmak üzere orta düzeydir ve </a:t>
            </a:r>
            <a:r>
              <a:rPr lang="tr-TR" dirty="0"/>
              <a:t>Faktör Analizi yapmaya engel teşkil etmez.</a:t>
            </a:r>
          </a:p>
          <a:p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66800" y="5334000"/>
            <a:ext cx="69342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Veriler normal dağıldığını anlaşılmaktadır ve </a:t>
            </a:r>
            <a:r>
              <a:rPr lang="tr-TR" dirty="0"/>
              <a:t>Faktör Analizi yapmaya engel teşkil etmez.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50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4115375" cy="4267796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19200"/>
            <a:ext cx="3915322" cy="4163006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04800" y="5715000"/>
            <a:ext cx="3886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Tek faktörlü bir ölçek için kullanılır.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4677322" y="5682734"/>
            <a:ext cx="400947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İki veya daha fazla faktörlü bir ölçek için kullanılır.</a:t>
            </a:r>
            <a:endParaRPr lang="tr-TR" dirty="0"/>
          </a:p>
        </p:txBody>
      </p:sp>
      <p:cxnSp>
        <p:nvCxnSpPr>
          <p:cNvPr id="9" name="Düz Ok Bağlayıcısı 8"/>
          <p:cNvCxnSpPr>
            <a:stCxn id="6" idx="0"/>
          </p:cNvCxnSpPr>
          <p:nvPr/>
        </p:nvCxnSpPr>
        <p:spPr>
          <a:xfrm flipV="1">
            <a:off x="2247900" y="5382206"/>
            <a:ext cx="0" cy="33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6657816" y="5349940"/>
            <a:ext cx="0" cy="332794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447800" y="1219200"/>
            <a:ext cx="1676400" cy="6096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67661" y="1066800"/>
            <a:ext cx="1676400" cy="609600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214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8229600" cy="37338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971800" y="1219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n=250 olmak üzere faktör yük değeri en az 0.40 olmalıdır. 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852055" y="55626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Önemli Not: </a:t>
            </a:r>
            <a:r>
              <a:rPr lang="tr-TR" dirty="0" smtClean="0">
                <a:solidFill>
                  <a:srgbClr val="0070C0"/>
                </a:solidFill>
              </a:rPr>
              <a:t>SPSS nasıl ki mantıklı bir hipotez kurup kurmadığımıza bilemeyerek istatistiksel anlamlılık testlerini gerçekleştiriyorsa, oluşturduğumuz ölçeklerdeki her alt faktör için hangi soruları soruduğumuzu ve ilgili faktörün ne olduğunu bilemez!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47800"/>
            <a:ext cx="5791200" cy="3733800"/>
          </a:xfrm>
        </p:spPr>
      </p:pic>
      <p:sp>
        <p:nvSpPr>
          <p:cNvPr id="8" name="Metin kutusu 7"/>
          <p:cNvSpPr txBox="1"/>
          <p:nvPr/>
        </p:nvSpPr>
        <p:spPr>
          <a:xfrm>
            <a:off x="1600200" y="5181600"/>
            <a:ext cx="586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tr-TR" dirty="0">
                <a:solidFill>
                  <a:srgbClr val="0070C0"/>
                </a:solidFill>
              </a:rPr>
              <a:t>Önce </a:t>
            </a:r>
            <a:r>
              <a:rPr lang="tr-TR" dirty="0" err="1">
                <a:solidFill>
                  <a:srgbClr val="0070C0"/>
                </a:solidFill>
              </a:rPr>
              <a:t>binişik</a:t>
            </a:r>
            <a:r>
              <a:rPr lang="tr-TR" dirty="0">
                <a:solidFill>
                  <a:srgbClr val="0070C0"/>
                </a:solidFill>
              </a:rPr>
              <a:t> maddeler </a:t>
            </a:r>
            <a:r>
              <a:rPr lang="tr-TR" dirty="0" smtClean="0">
                <a:solidFill>
                  <a:srgbClr val="0070C0"/>
                </a:solidFill>
              </a:rPr>
              <a:t>olup olmadığına bakmamız gerekir.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dirty="0" smtClean="0">
                <a:solidFill>
                  <a:srgbClr val="00B050"/>
                </a:solidFill>
              </a:rPr>
              <a:t>Daha sonra da örneklem büyüklüğüne göre (n=250) herhangi bir faktörde 0,40 dan düşük faktör yük değeri olup olmadığına bakmamız gerekecek.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31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SPSS’de</a:t>
            </a:r>
            <a:r>
              <a:rPr lang="tr-TR" dirty="0"/>
              <a:t> Faktör Analizi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5400" dirty="0" smtClean="0">
                <a:solidFill>
                  <a:srgbClr val="00B050"/>
                </a:solidFill>
              </a:rPr>
              <a:t>Bundan sonraki bölüm için Faktör analizine ilişkin bu dersi tahtadan DİKKATLİCE takip ediniz !...</a:t>
            </a:r>
            <a:endParaRPr lang="tr-TR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6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Ölçebilme Problemi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Bir hipotez kurduğumuzda, hipotezin bağımlı ve bağımsız değişkenlerinin ölçülebilir olması gerekir; </a:t>
            </a:r>
            <a:r>
              <a:rPr lang="tr-TR" dirty="0" smtClean="0">
                <a:solidFill>
                  <a:srgbClr val="FF0000"/>
                </a:solidFill>
              </a:rPr>
              <a:t>boy, kilo, cinsiyet, yaş</a:t>
            </a:r>
            <a:r>
              <a:rPr lang="tr-TR" dirty="0" smtClean="0"/>
              <a:t> gibi…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Ancak sağlık yönetimi, sağlık politikaları gibi konularda kavramsal düzeyde değişkenler soyutlaştığı durumlarda ölçümler zorlaşır; </a:t>
            </a:r>
            <a:r>
              <a:rPr lang="tr-TR" dirty="0" smtClean="0">
                <a:solidFill>
                  <a:srgbClr val="0070C0"/>
                </a:solidFill>
              </a:rPr>
              <a:t>örgütsel bağlılık, işten ayrılma niyeti, marka sadakati</a:t>
            </a:r>
            <a:r>
              <a:rPr lang="tr-TR" dirty="0" smtClean="0"/>
              <a:t>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3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Ölçebilme Problemi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durumda hipotezimize konu olan </a:t>
            </a:r>
            <a:r>
              <a:rPr lang="tr-TR" dirty="0" smtClean="0">
                <a:solidFill>
                  <a:srgbClr val="0070C0"/>
                </a:solidFill>
              </a:rPr>
              <a:t>kavramsal boyuttaki soyut değişkenlerin ölçülmesi </a:t>
            </a:r>
            <a:r>
              <a:rPr lang="tr-TR" dirty="0" smtClean="0"/>
              <a:t>için kullanımız ölçeklerin gerçekten ölçmek istediğimizi </a:t>
            </a:r>
            <a:r>
              <a:rPr lang="tr-TR" dirty="0" smtClean="0">
                <a:solidFill>
                  <a:srgbClr val="00B050"/>
                </a:solidFill>
              </a:rPr>
              <a:t>standart olarak ölçen bir araç</a:t>
            </a:r>
            <a:r>
              <a:rPr lang="tr-TR" dirty="0" smtClean="0"/>
              <a:t> olup olmadığını anlamamız gerekecektir. Buna </a:t>
            </a:r>
            <a:r>
              <a:rPr lang="tr-TR" dirty="0" smtClean="0">
                <a:solidFill>
                  <a:srgbClr val="FF0000"/>
                </a:solidFill>
              </a:rPr>
              <a:t>güvenilirlik çalışması</a:t>
            </a:r>
            <a:r>
              <a:rPr lang="tr-TR" dirty="0" smtClean="0"/>
              <a:t> denir.</a:t>
            </a:r>
          </a:p>
          <a:p>
            <a:pPr algn="just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114800"/>
            <a:ext cx="2438400" cy="261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Ölçeğin Güvenirliği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Ölçeğin güvenirliği çalışması, </a:t>
            </a:r>
            <a:r>
              <a:rPr lang="tr-TR" dirty="0">
                <a:solidFill>
                  <a:srgbClr val="0070C0"/>
                </a:solidFill>
              </a:rPr>
              <a:t>araştırma sorusuna cevap aramak için değil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sadece ve sadece ölçeğin standart bir ölçüm aracı olup olmadığını belirlemek için yapılır</a:t>
            </a:r>
            <a:r>
              <a:rPr lang="tr-TR" dirty="0"/>
              <a:t>. Dolayısıyla örneklem büyüklüğünden çok daha küçük grup üzerinde gerçekleştirilir.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7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Ölçeğin Güvenirliği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Geliştirilen ölçeğin güvenirliği </a:t>
            </a:r>
            <a:r>
              <a:rPr lang="tr-TR" dirty="0" err="1" smtClean="0"/>
              <a:t>Cronbach</a:t>
            </a:r>
            <a:r>
              <a:rPr lang="tr-TR" dirty="0" smtClean="0"/>
              <a:t> Alfa</a:t>
            </a:r>
            <a:r>
              <a:rPr lang="tr-TR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katsayı ile hesaplanır. </a:t>
            </a:r>
          </a:p>
          <a:p>
            <a:r>
              <a:rPr lang="tr-TR" dirty="0" smtClean="0"/>
              <a:t>0,00≤</a:t>
            </a:r>
            <a:r>
              <a:rPr lang="el-GR" b="1" dirty="0">
                <a:solidFill>
                  <a:srgbClr val="FF0000"/>
                </a:solidFill>
              </a:rPr>
              <a:t> α </a:t>
            </a:r>
            <a:r>
              <a:rPr lang="tr-TR" dirty="0" smtClean="0"/>
              <a:t>≤ 0,40 ise ölçek güvenilir değildir.</a:t>
            </a:r>
          </a:p>
          <a:p>
            <a:r>
              <a:rPr lang="tr-TR" dirty="0" smtClean="0"/>
              <a:t>0,40≤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α </a:t>
            </a:r>
            <a:r>
              <a:rPr lang="tr-TR" dirty="0" smtClean="0"/>
              <a:t>≤0,60 ise ölçek düşük güvenirliktedir.</a:t>
            </a:r>
          </a:p>
          <a:p>
            <a:r>
              <a:rPr lang="tr-TR" dirty="0" smtClean="0"/>
              <a:t>Temelde hesaplanmasında üç yöntem bulunmaktadır.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Tekrar test yöntemi (Alfa)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Yarılama yöntemi (</a:t>
            </a:r>
            <a:r>
              <a:rPr lang="tr-TR" dirty="0" err="1" smtClean="0">
                <a:solidFill>
                  <a:srgbClr val="0070C0"/>
                </a:solidFill>
              </a:rPr>
              <a:t>Split-Half</a:t>
            </a:r>
            <a:r>
              <a:rPr lang="tr-TR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tr-TR" dirty="0" smtClean="0">
                <a:solidFill>
                  <a:srgbClr val="00B050"/>
                </a:solidFill>
              </a:rPr>
              <a:t>Paralel formlar yöntemi (</a:t>
            </a:r>
            <a:r>
              <a:rPr lang="tr-TR" dirty="0" err="1" smtClean="0">
                <a:solidFill>
                  <a:srgbClr val="00B050"/>
                </a:solidFill>
              </a:rPr>
              <a:t>Parallel</a:t>
            </a:r>
            <a:r>
              <a:rPr lang="tr-TR" dirty="0" smtClean="0">
                <a:solidFill>
                  <a:srgbClr val="00B050"/>
                </a:solidFill>
              </a:rPr>
              <a:t>)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SPSS’te</a:t>
            </a:r>
            <a:r>
              <a:rPr lang="tr-TR" dirty="0" smtClean="0"/>
              <a:t> Ölçeğin Güvenirliğinin Test Edilmesi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14158"/>
            <a:ext cx="7162800" cy="5478478"/>
          </a:xfrm>
        </p:spPr>
      </p:pic>
    </p:spTree>
    <p:extLst>
      <p:ext uri="{BB962C8B-B14F-4D97-AF65-F5344CB8AC3E}">
        <p14:creationId xmlns:p14="http://schemas.microsoft.com/office/powerpoint/2010/main" val="22988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SPSS’te</a:t>
            </a:r>
            <a:r>
              <a:rPr lang="tr-TR" dirty="0"/>
              <a:t> Ölçeğin Güvenirliğinin Test Edilmesi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8284539" cy="4876800"/>
          </a:xfrm>
        </p:spPr>
      </p:pic>
    </p:spTree>
    <p:extLst>
      <p:ext uri="{BB962C8B-B14F-4D97-AF65-F5344CB8AC3E}">
        <p14:creationId xmlns:p14="http://schemas.microsoft.com/office/powerpoint/2010/main" val="24831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SPSS’te</a:t>
            </a:r>
            <a:r>
              <a:rPr lang="tr-TR" dirty="0"/>
              <a:t> Ölçeğin Güvenirliğinin Test Edilmesi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7177157" cy="5105400"/>
          </a:xfrm>
        </p:spPr>
      </p:pic>
    </p:spTree>
    <p:extLst>
      <p:ext uri="{BB962C8B-B14F-4D97-AF65-F5344CB8AC3E}">
        <p14:creationId xmlns:p14="http://schemas.microsoft.com/office/powerpoint/2010/main" val="30754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843</Words>
  <Application>Microsoft Office PowerPoint</Application>
  <PresentationFormat>Ekran Gösterisi (4:3)</PresentationFormat>
  <Paragraphs>79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İstatistiksel Analizler</vt:lpstr>
      <vt:lpstr>Dersin Amaçları</vt:lpstr>
      <vt:lpstr>Ölçebilme Problemi</vt:lpstr>
      <vt:lpstr>Ölçebilme Problemi</vt:lpstr>
      <vt:lpstr> Ölçeğin Güvenirliği</vt:lpstr>
      <vt:lpstr> Ölçeğin Güvenirliği</vt:lpstr>
      <vt:lpstr>SPSS’te Ölçeğin Güvenirliğinin Test Edilmesi </vt:lpstr>
      <vt:lpstr>SPSS’te Ölçeğin Güvenirliğinin Test Edilmesi </vt:lpstr>
      <vt:lpstr>SPSS’te Ölçeğin Güvenirliğinin Test Edilmesi </vt:lpstr>
      <vt:lpstr>SPSS’te Ölçeğin Güvenirliğinin Test Edilmesi </vt:lpstr>
      <vt:lpstr>Ölçeğin Geçerliliği (Faktör Analizi)</vt:lpstr>
      <vt:lpstr>Ölçeğin Geçerliliği (Faktör Analizi)</vt:lpstr>
      <vt:lpstr>Ölçeğin Geçerliliği (Faktör Analizi)</vt:lpstr>
      <vt:lpstr>Ölçeğin Geçerliliği (Faktör Analizi)</vt:lpstr>
      <vt:lpstr>Faktör Analizinde Faktör Yük Değeri</vt:lpstr>
      <vt:lpstr>Faktör Analizinde Binişik Maddeler Kavramı</vt:lpstr>
      <vt:lpstr>Faktör Analizinde Madde Çıkarmada Dikkat Edilecek Hususlar</vt:lpstr>
      <vt:lpstr>SPSS’de Faktör Analizi</vt:lpstr>
      <vt:lpstr>SPSS’de Faktör Analizi</vt:lpstr>
      <vt:lpstr>SPSS’de Faktör Analizi</vt:lpstr>
      <vt:lpstr>SPSS’de Faktör Analizi</vt:lpstr>
      <vt:lpstr>SPSS’de Faktör Analizi</vt:lpstr>
      <vt:lpstr>Ölçeğin Geçerliliği (Faktör Analizi)</vt:lpstr>
      <vt:lpstr>SPSS’de KMO ve Bartlett’s Testinin Yorumlanması</vt:lpstr>
      <vt:lpstr>SPSS’de Faktör Analizi</vt:lpstr>
      <vt:lpstr>SPSS’de Faktör Analizi</vt:lpstr>
      <vt:lpstr>SPSS’de Faktör Analizi</vt:lpstr>
      <vt:lpstr>SPSS’de Faktör Analizi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Lenovo</cp:lastModifiedBy>
  <cp:revision>106</cp:revision>
  <dcterms:created xsi:type="dcterms:W3CDTF">2016-09-27T17:39:43Z</dcterms:created>
  <dcterms:modified xsi:type="dcterms:W3CDTF">2016-12-05T12:32:33Z</dcterms:modified>
</cp:coreProperties>
</file>