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3" r:id="rId4"/>
    <p:sldId id="272" r:id="rId5"/>
    <p:sldId id="284" r:id="rId6"/>
    <p:sldId id="285" r:id="rId7"/>
    <p:sldId id="281" r:id="rId8"/>
    <p:sldId id="275" r:id="rId9"/>
    <p:sldId id="276" r:id="rId10"/>
    <p:sldId id="274" r:id="rId11"/>
    <p:sldId id="277" r:id="rId12"/>
    <p:sldId id="278" r:id="rId13"/>
    <p:sldId id="280" r:id="rId14"/>
    <p:sldId id="279" r:id="rId15"/>
    <p:sldId id="282" r:id="rId16"/>
    <p:sldId id="28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A4B56-EB20-44E9-B99B-B9B47FFFAC9C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609C-9405-4138-901D-8B3D5A79E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9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58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57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9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27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2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78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5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42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06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56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3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DEFD0-9A5D-411B-9AFA-3291400F7CC6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55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İstatistiksel Testler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Araştırma Yöntemleri Ders-5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6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tr-TR" dirty="0" smtClean="0"/>
              <a:t>Ki-</a:t>
            </a:r>
            <a:r>
              <a:rPr lang="tr-TR" dirty="0" err="1" smtClean="0"/>
              <a:t>kare’nin</a:t>
            </a:r>
            <a:r>
              <a:rPr lang="tr-TR" dirty="0" smtClean="0"/>
              <a:t> Yorumlanması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990600"/>
            <a:ext cx="7086600" cy="5667322"/>
          </a:xfrm>
        </p:spPr>
      </p:pic>
      <p:sp>
        <p:nvSpPr>
          <p:cNvPr id="5" name="Metin kutusu 4"/>
          <p:cNvSpPr txBox="1"/>
          <p:nvPr/>
        </p:nvSpPr>
        <p:spPr>
          <a:xfrm>
            <a:off x="3048000" y="6248400"/>
            <a:ext cx="63245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rgbClr val="FF0000"/>
                </a:solidFill>
              </a:rPr>
              <a:t>Bu durum yalnızca dört gözlülerde geçerlidir. Bunun dışındakilerde </a:t>
            </a:r>
            <a:r>
              <a:rPr lang="tr-TR" sz="1400" dirty="0" err="1" smtClean="0">
                <a:solidFill>
                  <a:srgbClr val="FF0000"/>
                </a:solidFill>
              </a:rPr>
              <a:t>Pearson</a:t>
            </a:r>
            <a:r>
              <a:rPr lang="tr-TR" sz="1400" dirty="0" smtClean="0">
                <a:solidFill>
                  <a:srgbClr val="FF0000"/>
                </a:solidFill>
              </a:rPr>
              <a:t> </a:t>
            </a:r>
            <a:r>
              <a:rPr lang="tr-TR" sz="1400" dirty="0" err="1" smtClean="0">
                <a:solidFill>
                  <a:srgbClr val="FF0000"/>
                </a:solidFill>
              </a:rPr>
              <a:t>Chi-Square</a:t>
            </a:r>
            <a:r>
              <a:rPr lang="tr-TR" sz="1400" dirty="0" smtClean="0">
                <a:solidFill>
                  <a:srgbClr val="FF0000"/>
                </a:solidFill>
              </a:rPr>
              <a:t> baz </a:t>
            </a:r>
            <a:r>
              <a:rPr lang="tr-TR" sz="1400" dirty="0" err="1" smtClean="0">
                <a:solidFill>
                  <a:srgbClr val="FF0000"/>
                </a:solidFill>
              </a:rPr>
              <a:t>alınr</a:t>
            </a:r>
            <a:r>
              <a:rPr lang="tr-TR" sz="1400" dirty="0" smtClean="0">
                <a:solidFill>
                  <a:srgbClr val="FF0000"/>
                </a:solidFill>
              </a:rPr>
              <a:t>.</a:t>
            </a:r>
            <a:endParaRPr lang="tr-TR" sz="1400" dirty="0" smtClean="0">
              <a:solidFill>
                <a:srgbClr val="FF0000"/>
              </a:solidFill>
              <a:sym typeface="Wingdings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27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Hipotez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Bir araştırma kapsamında kalp spazmını durdurma amacıyla üretilen iki ilacın (A ve B) hangisinin daha etkin olduğunu test edilmek istenmektedir.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H</a:t>
            </a:r>
            <a:r>
              <a:rPr lang="tr-TR" sz="1800" dirty="0">
                <a:solidFill>
                  <a:srgbClr val="FF0000"/>
                </a:solidFill>
              </a:rPr>
              <a:t>1</a:t>
            </a:r>
            <a:r>
              <a:rPr lang="tr-TR" dirty="0">
                <a:solidFill>
                  <a:srgbClr val="FF0000"/>
                </a:solidFill>
              </a:rPr>
              <a:t> hipotezi: </a:t>
            </a:r>
            <a:r>
              <a:rPr lang="tr-TR" dirty="0" smtClean="0"/>
              <a:t>İki ilaç birbirine göre kalp spazmını tedavi etmede </a:t>
            </a:r>
            <a:r>
              <a:rPr lang="tr-TR" dirty="0" smtClean="0">
                <a:solidFill>
                  <a:srgbClr val="FF0000"/>
                </a:solidFill>
              </a:rPr>
              <a:t>farklılık gösterir.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>
                <a:solidFill>
                  <a:srgbClr val="0070C0"/>
                </a:solidFill>
              </a:rPr>
              <a:t>H</a:t>
            </a:r>
            <a:r>
              <a:rPr lang="tr-TR" sz="1600" dirty="0">
                <a:solidFill>
                  <a:srgbClr val="0070C0"/>
                </a:solidFill>
              </a:rPr>
              <a:t>0 </a:t>
            </a:r>
            <a:r>
              <a:rPr lang="tr-TR" dirty="0">
                <a:solidFill>
                  <a:srgbClr val="0070C0"/>
                </a:solidFill>
              </a:rPr>
              <a:t>hipotezi:</a:t>
            </a:r>
            <a:r>
              <a:rPr lang="tr-TR" dirty="0"/>
              <a:t> İki ilaç birbirine göre kalp spazmını tedavi etmede </a:t>
            </a:r>
            <a:r>
              <a:rPr lang="tr-TR" dirty="0">
                <a:solidFill>
                  <a:srgbClr val="0070C0"/>
                </a:solidFill>
              </a:rPr>
              <a:t>farklılık </a:t>
            </a:r>
            <a:r>
              <a:rPr lang="tr-TR" dirty="0" smtClean="0">
                <a:solidFill>
                  <a:srgbClr val="0070C0"/>
                </a:solidFill>
              </a:rPr>
              <a:t>göstermez.</a:t>
            </a:r>
            <a:endParaRPr lang="tr-TR" dirty="0">
              <a:solidFill>
                <a:srgbClr val="0070C0"/>
              </a:solidFill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64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Sonucu…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50" y="1323109"/>
            <a:ext cx="8085414" cy="5562600"/>
          </a:xfrm>
        </p:spPr>
      </p:pic>
    </p:spTree>
    <p:extLst>
      <p:ext uri="{BB962C8B-B14F-4D97-AF65-F5344CB8AC3E}">
        <p14:creationId xmlns:p14="http://schemas.microsoft.com/office/powerpoint/2010/main" val="10544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Hipotez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Bir araştırma kapsamında kalp spazmını durdurma amacıyla üretilen iki ilacın (A ve B) hangisinin daha etkin olduğunu test edilmek istenmektedir.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H</a:t>
            </a:r>
            <a:r>
              <a:rPr lang="tr-TR" sz="1800" dirty="0">
                <a:solidFill>
                  <a:srgbClr val="FF0000"/>
                </a:solidFill>
              </a:rPr>
              <a:t>1</a:t>
            </a:r>
            <a:r>
              <a:rPr lang="tr-TR" dirty="0">
                <a:solidFill>
                  <a:srgbClr val="FF0000"/>
                </a:solidFill>
              </a:rPr>
              <a:t> hipotezi: </a:t>
            </a:r>
            <a:r>
              <a:rPr lang="tr-TR" dirty="0" smtClean="0"/>
              <a:t>İki ilaç birbirine göre kalp spazmını tedavi etmede farklılık </a:t>
            </a:r>
            <a:r>
              <a:rPr lang="tr-TR" dirty="0" smtClean="0">
                <a:solidFill>
                  <a:srgbClr val="FF0000"/>
                </a:solidFill>
              </a:rPr>
              <a:t>gösterir.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>
                <a:solidFill>
                  <a:srgbClr val="0070C0"/>
                </a:solidFill>
              </a:rPr>
              <a:t>H</a:t>
            </a:r>
            <a:r>
              <a:rPr lang="tr-TR" sz="1600" dirty="0">
                <a:solidFill>
                  <a:srgbClr val="0070C0"/>
                </a:solidFill>
              </a:rPr>
              <a:t>0 </a:t>
            </a:r>
            <a:r>
              <a:rPr lang="tr-TR" dirty="0">
                <a:solidFill>
                  <a:srgbClr val="0070C0"/>
                </a:solidFill>
              </a:rPr>
              <a:t>hipotezi:</a:t>
            </a:r>
            <a:r>
              <a:rPr lang="tr-TR" dirty="0"/>
              <a:t> İki ilaç birbirine göre kalp spazmını tedavi etmede farklılık </a:t>
            </a:r>
            <a:r>
              <a:rPr lang="tr-TR" dirty="0" smtClean="0">
                <a:solidFill>
                  <a:srgbClr val="0070C0"/>
                </a:solidFill>
              </a:rPr>
              <a:t>göstermez.</a:t>
            </a:r>
            <a:endParaRPr lang="tr-TR" dirty="0">
              <a:solidFill>
                <a:srgbClr val="0070C0"/>
              </a:solidFill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63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tr-TR" dirty="0"/>
              <a:t>Araştırma Sonucu…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371599"/>
            <a:ext cx="6172200" cy="5361111"/>
          </a:xfrm>
        </p:spPr>
      </p:pic>
    </p:spTree>
    <p:extLst>
      <p:ext uri="{BB962C8B-B14F-4D97-AF65-F5344CB8AC3E}">
        <p14:creationId xmlns:p14="http://schemas.microsoft.com/office/powerpoint/2010/main" val="3737880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Hipotez 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Bir araştırma kapsamında kalp spazmını durdurma amacıyla üretilen iki ilacın (</a:t>
            </a:r>
            <a:r>
              <a:rPr lang="tr-TR" dirty="0" smtClean="0"/>
              <a:t>A, B ve C) </a:t>
            </a:r>
            <a:r>
              <a:rPr lang="tr-TR" dirty="0"/>
              <a:t>hangisinin daha etkin olduğunu test edilmek istenmektedir.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H</a:t>
            </a:r>
            <a:r>
              <a:rPr lang="tr-TR" sz="1800" dirty="0">
                <a:solidFill>
                  <a:srgbClr val="FF0000"/>
                </a:solidFill>
              </a:rPr>
              <a:t>1</a:t>
            </a:r>
            <a:r>
              <a:rPr lang="tr-TR" dirty="0">
                <a:solidFill>
                  <a:srgbClr val="FF0000"/>
                </a:solidFill>
              </a:rPr>
              <a:t> hipotezi: </a:t>
            </a:r>
            <a:r>
              <a:rPr lang="tr-TR" dirty="0"/>
              <a:t>İki ilaç birbirine göre kalp spazmını tedavi etmede </a:t>
            </a:r>
            <a:r>
              <a:rPr lang="tr-TR" dirty="0">
                <a:solidFill>
                  <a:srgbClr val="FF0000"/>
                </a:solidFill>
              </a:rPr>
              <a:t>farklılık gösterir.</a:t>
            </a:r>
          </a:p>
          <a:p>
            <a:pPr algn="just"/>
            <a:r>
              <a:rPr lang="tr-TR" dirty="0">
                <a:solidFill>
                  <a:srgbClr val="0070C0"/>
                </a:solidFill>
              </a:rPr>
              <a:t>H</a:t>
            </a:r>
            <a:r>
              <a:rPr lang="tr-TR" sz="1600" dirty="0">
                <a:solidFill>
                  <a:srgbClr val="0070C0"/>
                </a:solidFill>
              </a:rPr>
              <a:t>0 </a:t>
            </a:r>
            <a:r>
              <a:rPr lang="tr-TR" dirty="0">
                <a:solidFill>
                  <a:srgbClr val="0070C0"/>
                </a:solidFill>
              </a:rPr>
              <a:t>hipotezi:</a:t>
            </a:r>
            <a:r>
              <a:rPr lang="tr-TR" dirty="0"/>
              <a:t> İki ilaç birbirine göre kalp spazmını tedavi etmede </a:t>
            </a:r>
            <a:r>
              <a:rPr lang="tr-TR" dirty="0">
                <a:solidFill>
                  <a:srgbClr val="0070C0"/>
                </a:solidFill>
              </a:rPr>
              <a:t>farklılık göstermez.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3966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Sonucu…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287443"/>
            <a:ext cx="5523094" cy="5563630"/>
          </a:xfrm>
        </p:spPr>
      </p:pic>
    </p:spTree>
    <p:extLst>
      <p:ext uri="{BB962C8B-B14F-4D97-AF65-F5344CB8AC3E}">
        <p14:creationId xmlns:p14="http://schemas.microsoft.com/office/powerpoint/2010/main" val="357097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algn="just"/>
            <a:r>
              <a:rPr lang="tr-TR" dirty="0" smtClean="0"/>
              <a:t>Hipotez testlerini incelemek;</a:t>
            </a:r>
          </a:p>
          <a:p>
            <a:pPr lvl="1"/>
            <a:r>
              <a:rPr lang="tr-TR" dirty="0" smtClean="0"/>
              <a:t>Ki-Kare testi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49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Ki-Kare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Kendisi </a:t>
            </a:r>
            <a:r>
              <a:rPr lang="tr-TR" dirty="0" err="1" smtClean="0">
                <a:solidFill>
                  <a:srgbClr val="FF0000"/>
                </a:solidFill>
              </a:rPr>
              <a:t>non</a:t>
            </a:r>
            <a:r>
              <a:rPr lang="tr-TR" dirty="0" smtClean="0">
                <a:solidFill>
                  <a:srgbClr val="FF0000"/>
                </a:solidFill>
              </a:rPr>
              <a:t>-parametrik</a:t>
            </a:r>
            <a:r>
              <a:rPr lang="tr-TR" dirty="0" smtClean="0"/>
              <a:t> bir testtir.</a:t>
            </a:r>
          </a:p>
          <a:p>
            <a:r>
              <a:rPr lang="tr-TR" dirty="0" smtClean="0"/>
              <a:t>İki kategorik veri arasında istatistiksel olarak anlamlı bir </a:t>
            </a:r>
            <a:r>
              <a:rPr lang="tr-TR" dirty="0" smtClean="0">
                <a:solidFill>
                  <a:srgbClr val="0070C0"/>
                </a:solidFill>
              </a:rPr>
              <a:t>fark olup olmadığını </a:t>
            </a:r>
            <a:r>
              <a:rPr lang="tr-TR" dirty="0" smtClean="0"/>
              <a:t>belirlemek için uygulanır.</a:t>
            </a:r>
          </a:p>
          <a:p>
            <a:r>
              <a:rPr lang="tr-TR" dirty="0" smtClean="0"/>
              <a:t>Bazı </a:t>
            </a:r>
            <a:r>
              <a:rPr lang="tr-TR" dirty="0"/>
              <a:t>durumlarda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>
                <a:solidFill>
                  <a:srgbClr val="00B050"/>
                </a:solidFill>
              </a:rPr>
              <a:t>Yates</a:t>
            </a:r>
            <a:r>
              <a:rPr lang="tr-TR" dirty="0" smtClean="0"/>
              <a:t> </a:t>
            </a:r>
            <a:r>
              <a:rPr lang="tr-TR" dirty="0" smtClean="0"/>
              <a:t>veya </a:t>
            </a:r>
            <a:r>
              <a:rPr lang="tr-TR" dirty="0" err="1" smtClean="0">
                <a:solidFill>
                  <a:srgbClr val="00B050"/>
                </a:solidFill>
              </a:rPr>
              <a:t>Fisher</a:t>
            </a:r>
            <a:r>
              <a:rPr lang="tr-TR" dirty="0" smtClean="0">
                <a:solidFill>
                  <a:srgbClr val="00B050"/>
                </a:solidFill>
              </a:rPr>
              <a:t> Kesin </a:t>
            </a:r>
            <a:r>
              <a:rPr lang="tr-TR" dirty="0" smtClean="0">
                <a:solidFill>
                  <a:srgbClr val="00B050"/>
                </a:solidFill>
              </a:rPr>
              <a:t>Ki-kare</a:t>
            </a:r>
            <a:r>
              <a:rPr lang="tr-TR" dirty="0" smtClean="0"/>
              <a:t>, matematiksel </a:t>
            </a:r>
            <a:r>
              <a:rPr lang="tr-TR" dirty="0" smtClean="0"/>
              <a:t>düzeltmelerinin yapılması gerekir.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151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Hipotez 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tr-TR" sz="1800" dirty="0" smtClean="0">
                <a:solidFill>
                  <a:srgbClr val="FF0000"/>
                </a:solidFill>
              </a:rPr>
              <a:t>1</a:t>
            </a:r>
            <a:r>
              <a:rPr lang="tr-TR" dirty="0" smtClean="0">
                <a:solidFill>
                  <a:srgbClr val="FF0000"/>
                </a:solidFill>
              </a:rPr>
              <a:t> hipotezi: </a:t>
            </a:r>
            <a:r>
              <a:rPr lang="tr-TR" dirty="0" smtClean="0"/>
              <a:t>Sağlık yönetimi öğrencilerinin (sabah-akşam) genel kültür seviyeleri(düşük-yüksek) sınıflara göre </a:t>
            </a:r>
            <a:r>
              <a:rPr lang="tr-TR" b="1" dirty="0" smtClean="0">
                <a:solidFill>
                  <a:srgbClr val="00B050"/>
                </a:solidFill>
              </a:rPr>
              <a:t>farklılık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göstermektedir.</a:t>
            </a:r>
          </a:p>
          <a:p>
            <a:pPr algn="just"/>
            <a:endParaRPr lang="tr-TR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smtClean="0">
                <a:solidFill>
                  <a:srgbClr val="0070C0"/>
                </a:solidFill>
              </a:rPr>
              <a:t>H</a:t>
            </a:r>
            <a:r>
              <a:rPr lang="tr-TR" sz="1600" dirty="0" smtClean="0">
                <a:solidFill>
                  <a:srgbClr val="0070C0"/>
                </a:solidFill>
              </a:rPr>
              <a:t>0 </a:t>
            </a:r>
            <a:r>
              <a:rPr lang="tr-TR" dirty="0" smtClean="0">
                <a:solidFill>
                  <a:srgbClr val="0070C0"/>
                </a:solidFill>
              </a:rPr>
              <a:t>hipotezi:</a:t>
            </a:r>
            <a:r>
              <a:rPr lang="tr-TR" dirty="0" smtClean="0"/>
              <a:t> </a:t>
            </a:r>
            <a:r>
              <a:rPr lang="tr-TR" dirty="0"/>
              <a:t>Sağlık yönetimi öğrencilerinin (sabah-akşam) genel kültür </a:t>
            </a:r>
            <a:r>
              <a:rPr lang="tr-TR" dirty="0" smtClean="0"/>
              <a:t>seviyeleri(düşük-yüksek) </a:t>
            </a:r>
            <a:r>
              <a:rPr lang="tr-TR" dirty="0"/>
              <a:t>sınıflara göre </a:t>
            </a:r>
            <a:r>
              <a:rPr lang="tr-TR" b="1" dirty="0">
                <a:solidFill>
                  <a:srgbClr val="00B050"/>
                </a:solidFill>
              </a:rPr>
              <a:t>farklılık</a:t>
            </a:r>
            <a:r>
              <a:rPr lang="tr-TR" dirty="0"/>
              <a:t> </a:t>
            </a:r>
            <a:r>
              <a:rPr lang="tr-TR" dirty="0" smtClean="0">
                <a:solidFill>
                  <a:srgbClr val="0070C0"/>
                </a:solidFill>
              </a:rPr>
              <a:t>göstermemektedir.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06867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Hipotezi test etmeden önce yapmamız verinin </a:t>
            </a:r>
            <a:r>
              <a:rPr lang="tr-TR" dirty="0" err="1" smtClean="0"/>
              <a:t>non</a:t>
            </a:r>
            <a:r>
              <a:rPr lang="tr-TR" dirty="0" smtClean="0"/>
              <a:t>-parametrik olup olmadığına bakmalıyız 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25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KESİNLİKLE HAYIR !</a:t>
            </a:r>
          </a:p>
          <a:p>
            <a:endParaRPr lang="tr-TR" sz="4000" dirty="0" smtClean="0"/>
          </a:p>
          <a:p>
            <a:endParaRPr lang="tr-TR" sz="4000" dirty="0"/>
          </a:p>
          <a:p>
            <a:r>
              <a:rPr lang="tr-TR" sz="4000" dirty="0" smtClean="0"/>
              <a:t>HİPOTEZE KONU ALAN BAĞIMLI VE BAĞIMSIZ DEĞİŞKENLERİN HER İKİSİ DE ZATEN KATEGORİK !!!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608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SPSS’de</a:t>
            </a:r>
            <a:r>
              <a:rPr lang="tr-TR" dirty="0" smtClean="0"/>
              <a:t> Ki-kare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199658"/>
            <a:ext cx="4197429" cy="5644487"/>
          </a:xfrm>
        </p:spPr>
      </p:pic>
    </p:spTree>
    <p:extLst>
      <p:ext uri="{BB962C8B-B14F-4D97-AF65-F5344CB8AC3E}">
        <p14:creationId xmlns:p14="http://schemas.microsoft.com/office/powerpoint/2010/main" val="7070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tr-TR" dirty="0" err="1" smtClean="0"/>
              <a:t>SPSS’de</a:t>
            </a:r>
            <a:r>
              <a:rPr lang="tr-TR" dirty="0" smtClean="0"/>
              <a:t> Ki-kare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052945"/>
            <a:ext cx="6800580" cy="5791200"/>
          </a:xfrm>
        </p:spPr>
      </p:pic>
    </p:spTree>
    <p:extLst>
      <p:ext uri="{BB962C8B-B14F-4D97-AF65-F5344CB8AC3E}">
        <p14:creationId xmlns:p14="http://schemas.microsoft.com/office/powerpoint/2010/main" val="121646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tr-TR" dirty="0" err="1" smtClean="0"/>
              <a:t>SPSS’de</a:t>
            </a:r>
            <a:r>
              <a:rPr lang="tr-TR" dirty="0" smtClean="0"/>
              <a:t> Ki-kare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08873"/>
            <a:ext cx="6553200" cy="5749127"/>
          </a:xfrm>
        </p:spPr>
      </p:pic>
    </p:spTree>
    <p:extLst>
      <p:ext uri="{BB962C8B-B14F-4D97-AF65-F5344CB8AC3E}">
        <p14:creationId xmlns:p14="http://schemas.microsoft.com/office/powerpoint/2010/main" val="16534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304</Words>
  <Application>Microsoft Office PowerPoint</Application>
  <PresentationFormat>Ekran Gösterisi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İstatistiksel Testler</vt:lpstr>
      <vt:lpstr>Dersin Amaçları</vt:lpstr>
      <vt:lpstr>Ki-Kare</vt:lpstr>
      <vt:lpstr>Hipotez 1</vt:lpstr>
      <vt:lpstr>PowerPoint Sunusu</vt:lpstr>
      <vt:lpstr>PowerPoint Sunusu</vt:lpstr>
      <vt:lpstr>SPSS’de Ki-kare</vt:lpstr>
      <vt:lpstr>SPSS’de Ki-kare</vt:lpstr>
      <vt:lpstr>SPSS’de Ki-kare</vt:lpstr>
      <vt:lpstr>Ki-kare’nin Yorumlanması</vt:lpstr>
      <vt:lpstr>Hipotez 2</vt:lpstr>
      <vt:lpstr>Araştırma Sonucu…</vt:lpstr>
      <vt:lpstr>Hipotez 2</vt:lpstr>
      <vt:lpstr>Araştırma Sonucu…</vt:lpstr>
      <vt:lpstr>Hipotez 3</vt:lpstr>
      <vt:lpstr>Araştırma Sonucu…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HÜSEYİN ARI</dc:creator>
  <cp:lastModifiedBy>Lenovo</cp:lastModifiedBy>
  <cp:revision>42</cp:revision>
  <dcterms:created xsi:type="dcterms:W3CDTF">2016-09-27T17:39:43Z</dcterms:created>
  <dcterms:modified xsi:type="dcterms:W3CDTF">2016-10-25T19:58:05Z</dcterms:modified>
</cp:coreProperties>
</file>