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335" r:id="rId4"/>
    <p:sldId id="334" r:id="rId5"/>
    <p:sldId id="336" r:id="rId6"/>
    <p:sldId id="337" r:id="rId7"/>
    <p:sldId id="338" r:id="rId8"/>
    <p:sldId id="332" r:id="rId9"/>
    <p:sldId id="333" r:id="rId10"/>
    <p:sldId id="371" r:id="rId11"/>
    <p:sldId id="372" r:id="rId12"/>
    <p:sldId id="373" r:id="rId13"/>
    <p:sldId id="374" r:id="rId14"/>
    <p:sldId id="376" r:id="rId15"/>
    <p:sldId id="377" r:id="rId16"/>
    <p:sldId id="375" r:id="rId17"/>
    <p:sldId id="378" r:id="rId18"/>
    <p:sldId id="379" r:id="rId19"/>
    <p:sldId id="380" r:id="rId20"/>
    <p:sldId id="383" r:id="rId21"/>
    <p:sldId id="381" r:id="rId22"/>
    <p:sldId id="382" r:id="rId23"/>
    <p:sldId id="359" r:id="rId24"/>
    <p:sldId id="367" r:id="rId25"/>
    <p:sldId id="366" r:id="rId26"/>
    <p:sldId id="360" r:id="rId27"/>
    <p:sldId id="361" r:id="rId28"/>
    <p:sldId id="362" r:id="rId29"/>
    <p:sldId id="363" r:id="rId30"/>
    <p:sldId id="364" r:id="rId31"/>
    <p:sldId id="341" r:id="rId3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04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8A4B56-EB20-44E9-B99B-B9B47FFFAC9C}" type="datetimeFigureOut">
              <a:rPr lang="tr-TR" smtClean="0"/>
              <a:t>19.10.2016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B609C-9405-4138-901D-8B3D5A79E6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795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19.10.2016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2586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19.10.2016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057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19.10.2016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489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19.10.2016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5271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19.10.2016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525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19.10.2016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1784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19.10.2016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95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19.10.2016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1425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19.10.2016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306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19.10.2016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1565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19.10.2016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8332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DEFD0-9A5D-411B-9AFA-3291400F7CC6}" type="datetimeFigureOut">
              <a:rPr lang="tr-TR" smtClean="0"/>
              <a:t>19.10.2016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3557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İstatistiksel Analizler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Araştırma Yöntemleri Ders- 4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467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Tek Yönlü </a:t>
            </a:r>
            <a:r>
              <a:rPr lang="tr-TR" dirty="0" err="1" smtClean="0"/>
              <a:t>Anova</a:t>
            </a:r>
            <a:r>
              <a:rPr lang="tr-TR" dirty="0" smtClean="0"/>
              <a:t> Testi- </a:t>
            </a:r>
            <a:r>
              <a:rPr lang="tr-TR" dirty="0" err="1" smtClean="0"/>
              <a:t>Kruskall</a:t>
            </a:r>
            <a:r>
              <a:rPr lang="tr-TR" dirty="0" smtClean="0"/>
              <a:t> Wallis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İkiden fazla alt grubu bulunan kategorik (</a:t>
            </a:r>
            <a:r>
              <a:rPr lang="tr-TR" sz="2800" dirty="0" smtClean="0">
                <a:solidFill>
                  <a:srgbClr val="FF0000"/>
                </a:solidFill>
              </a:rPr>
              <a:t>2’den fazla kategorik</a:t>
            </a:r>
            <a:r>
              <a:rPr lang="tr-TR" sz="2800" dirty="0" smtClean="0"/>
              <a:t>)verinin alt grup ortalamalarının birbirine göre </a:t>
            </a:r>
            <a:r>
              <a:rPr lang="tr-TR" sz="2800" dirty="0" smtClean="0">
                <a:solidFill>
                  <a:srgbClr val="0070C0"/>
                </a:solidFill>
              </a:rPr>
              <a:t>farklılık </a:t>
            </a:r>
            <a:r>
              <a:rPr lang="tr-TR" sz="2800" dirty="0" smtClean="0"/>
              <a:t>gösterip göstermediğini belirlemeye yönelik yapılır.</a:t>
            </a:r>
          </a:p>
          <a:p>
            <a:pPr algn="just"/>
            <a:r>
              <a:rPr lang="tr-TR" sz="2800" dirty="0">
                <a:solidFill>
                  <a:srgbClr val="FF0000"/>
                </a:solidFill>
              </a:rPr>
              <a:t>H</a:t>
            </a:r>
            <a:r>
              <a:rPr lang="tr-TR" sz="1600" dirty="0">
                <a:solidFill>
                  <a:srgbClr val="FF0000"/>
                </a:solidFill>
              </a:rPr>
              <a:t>1</a:t>
            </a:r>
            <a:r>
              <a:rPr lang="tr-TR" sz="2800" dirty="0">
                <a:solidFill>
                  <a:srgbClr val="FF0000"/>
                </a:solidFill>
              </a:rPr>
              <a:t> hipotezi: </a:t>
            </a:r>
            <a:r>
              <a:rPr lang="tr-TR" sz="2800" dirty="0" smtClean="0"/>
              <a:t>Telefon markaları ile müşterilerin yeniden satın alma niyeti arasında </a:t>
            </a:r>
            <a:r>
              <a:rPr lang="tr-TR" sz="2800" dirty="0" smtClean="0">
                <a:solidFill>
                  <a:srgbClr val="FF0000"/>
                </a:solidFill>
              </a:rPr>
              <a:t>fark vardır.</a:t>
            </a:r>
            <a:endParaRPr lang="tr-TR" sz="2800" dirty="0">
              <a:solidFill>
                <a:srgbClr val="FF0000"/>
              </a:solidFill>
            </a:endParaRPr>
          </a:p>
          <a:p>
            <a:pPr algn="just"/>
            <a:endParaRPr lang="tr-TR" sz="2800" dirty="0">
              <a:solidFill>
                <a:srgbClr val="FF0000"/>
              </a:solidFill>
            </a:endParaRPr>
          </a:p>
          <a:p>
            <a:pPr algn="just"/>
            <a:r>
              <a:rPr lang="tr-TR" sz="2800" dirty="0">
                <a:solidFill>
                  <a:srgbClr val="0070C0"/>
                </a:solidFill>
              </a:rPr>
              <a:t>H</a:t>
            </a:r>
            <a:r>
              <a:rPr lang="tr-TR" sz="1400" dirty="0">
                <a:solidFill>
                  <a:srgbClr val="0070C0"/>
                </a:solidFill>
              </a:rPr>
              <a:t>0 </a:t>
            </a:r>
            <a:r>
              <a:rPr lang="tr-TR" sz="2800" dirty="0">
                <a:solidFill>
                  <a:srgbClr val="0070C0"/>
                </a:solidFill>
              </a:rPr>
              <a:t>hipotezi:</a:t>
            </a:r>
            <a:r>
              <a:rPr lang="tr-TR" sz="2800" dirty="0"/>
              <a:t> Telefon markaları ile müşterilerin yeniden satın alma niyeti arasında </a:t>
            </a:r>
            <a:r>
              <a:rPr lang="tr-TR" sz="2800" dirty="0">
                <a:solidFill>
                  <a:srgbClr val="0070C0"/>
                </a:solidFill>
              </a:rPr>
              <a:t>fark </a:t>
            </a:r>
            <a:r>
              <a:rPr lang="tr-TR" sz="2800" dirty="0" smtClean="0">
                <a:solidFill>
                  <a:srgbClr val="0070C0"/>
                </a:solidFill>
              </a:rPr>
              <a:t>yoktur.</a:t>
            </a:r>
            <a:endParaRPr lang="tr-TR" sz="2800" dirty="0">
              <a:solidFill>
                <a:srgbClr val="0070C0"/>
              </a:solidFill>
            </a:endParaRP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09270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Önce Normal Dağılıp Dağılmadığına Bakalım…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35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990600"/>
            <a:ext cx="4553713" cy="5002185"/>
          </a:xfrm>
        </p:spPr>
      </p:pic>
    </p:spTree>
    <p:extLst>
      <p:ext uri="{BB962C8B-B14F-4D97-AF65-F5344CB8AC3E}">
        <p14:creationId xmlns:p14="http://schemas.microsoft.com/office/powerpoint/2010/main" val="409788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Kruskal</a:t>
            </a:r>
            <a:r>
              <a:rPr lang="tr-TR" dirty="0" smtClean="0"/>
              <a:t> Wallis Testi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295400"/>
            <a:ext cx="6542985" cy="5417759"/>
          </a:xfrm>
        </p:spPr>
      </p:pic>
    </p:spTree>
    <p:extLst>
      <p:ext uri="{BB962C8B-B14F-4D97-AF65-F5344CB8AC3E}">
        <p14:creationId xmlns:p14="http://schemas.microsoft.com/office/powerpoint/2010/main" val="255571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Kruskall</a:t>
            </a:r>
            <a:r>
              <a:rPr lang="tr-TR" dirty="0"/>
              <a:t> Wallis Testi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752600"/>
            <a:ext cx="7968165" cy="4495800"/>
          </a:xfrm>
        </p:spPr>
      </p:pic>
    </p:spTree>
    <p:extLst>
      <p:ext uri="{BB962C8B-B14F-4D97-AF65-F5344CB8AC3E}">
        <p14:creationId xmlns:p14="http://schemas.microsoft.com/office/powerpoint/2010/main" val="428543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Kruskal</a:t>
            </a:r>
            <a:r>
              <a:rPr lang="tr-TR" dirty="0" smtClean="0"/>
              <a:t> </a:t>
            </a:r>
            <a:r>
              <a:rPr lang="tr-TR" dirty="0"/>
              <a:t>Wallis Testi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524000"/>
            <a:ext cx="5943600" cy="5048213"/>
          </a:xfrm>
        </p:spPr>
      </p:pic>
    </p:spTree>
    <p:extLst>
      <p:ext uri="{BB962C8B-B14F-4D97-AF65-F5344CB8AC3E}">
        <p14:creationId xmlns:p14="http://schemas.microsoft.com/office/powerpoint/2010/main" val="399891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Normal </a:t>
            </a:r>
            <a:r>
              <a:rPr lang="tr-TR" dirty="0" smtClean="0"/>
              <a:t>Dağılsaydı?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solidFill>
                  <a:srgbClr val="FF0000"/>
                </a:solidFill>
              </a:rPr>
              <a:t>H</a:t>
            </a:r>
            <a:r>
              <a:rPr lang="tr-TR" sz="1800" dirty="0" smtClean="0">
                <a:solidFill>
                  <a:srgbClr val="FF0000"/>
                </a:solidFill>
              </a:rPr>
              <a:t>1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>
                <a:solidFill>
                  <a:srgbClr val="FF0000"/>
                </a:solidFill>
              </a:rPr>
              <a:t>hipotezi: </a:t>
            </a:r>
            <a:r>
              <a:rPr lang="tr-TR" dirty="0"/>
              <a:t>Telefon markaları ile müşterilerin yeniden satın alma niyeti arasında </a:t>
            </a:r>
            <a:r>
              <a:rPr lang="tr-TR" dirty="0">
                <a:solidFill>
                  <a:srgbClr val="FF0000"/>
                </a:solidFill>
              </a:rPr>
              <a:t>fark vardır.</a:t>
            </a:r>
          </a:p>
          <a:p>
            <a:pPr algn="just"/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>
                <a:solidFill>
                  <a:srgbClr val="0070C0"/>
                </a:solidFill>
              </a:rPr>
              <a:t>H</a:t>
            </a:r>
            <a:r>
              <a:rPr lang="tr-TR" sz="1600" dirty="0">
                <a:solidFill>
                  <a:srgbClr val="0070C0"/>
                </a:solidFill>
              </a:rPr>
              <a:t>0 </a:t>
            </a:r>
            <a:r>
              <a:rPr lang="tr-TR" dirty="0">
                <a:solidFill>
                  <a:srgbClr val="0070C0"/>
                </a:solidFill>
              </a:rPr>
              <a:t>hipotezi:</a:t>
            </a:r>
            <a:r>
              <a:rPr lang="tr-TR" dirty="0"/>
              <a:t> Telefon markaları ile müşterilerin yeniden satın alma niyeti arasında </a:t>
            </a:r>
            <a:r>
              <a:rPr lang="tr-TR" dirty="0">
                <a:solidFill>
                  <a:srgbClr val="0070C0"/>
                </a:solidFill>
              </a:rPr>
              <a:t>fark yoktur.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314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Tek Yönlü </a:t>
            </a:r>
            <a:r>
              <a:rPr lang="tr-TR" dirty="0" err="1" smtClean="0"/>
              <a:t>Anova</a:t>
            </a:r>
            <a:r>
              <a:rPr lang="tr-TR" dirty="0" smtClean="0"/>
              <a:t> Testi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295400"/>
            <a:ext cx="6061750" cy="5210381"/>
          </a:xfrm>
        </p:spPr>
      </p:pic>
    </p:spTree>
    <p:extLst>
      <p:ext uri="{BB962C8B-B14F-4D97-AF65-F5344CB8AC3E}">
        <p14:creationId xmlns:p14="http://schemas.microsoft.com/office/powerpoint/2010/main" val="135789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Tek Yönlü </a:t>
            </a:r>
            <a:r>
              <a:rPr lang="tr-TR" dirty="0" err="1"/>
              <a:t>Anova</a:t>
            </a:r>
            <a:r>
              <a:rPr lang="tr-TR" dirty="0"/>
              <a:t> Testi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828800"/>
            <a:ext cx="7010400" cy="4112399"/>
          </a:xfrm>
        </p:spPr>
      </p:pic>
    </p:spTree>
    <p:extLst>
      <p:ext uri="{BB962C8B-B14F-4D97-AF65-F5344CB8AC3E}">
        <p14:creationId xmlns:p14="http://schemas.microsoft.com/office/powerpoint/2010/main" val="358675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Tek Yönlü </a:t>
            </a:r>
            <a:r>
              <a:rPr lang="tr-TR" dirty="0" err="1"/>
              <a:t>Anova</a:t>
            </a:r>
            <a:r>
              <a:rPr lang="tr-TR" dirty="0"/>
              <a:t> Testi</a:t>
            </a:r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5" y="1981200"/>
            <a:ext cx="8856882" cy="4170280"/>
          </a:xfrm>
        </p:spPr>
      </p:pic>
    </p:spTree>
    <p:extLst>
      <p:ext uri="{BB962C8B-B14F-4D97-AF65-F5344CB8AC3E}">
        <p14:creationId xmlns:p14="http://schemas.microsoft.com/office/powerpoint/2010/main" val="107228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Dersin Amaçları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pPr algn="just"/>
            <a:r>
              <a:rPr lang="tr-TR" dirty="0" smtClean="0"/>
              <a:t>Bir verinin normal dağılıp dağılmadığını tekrar ele almak.</a:t>
            </a:r>
          </a:p>
          <a:p>
            <a:pPr algn="just"/>
            <a:r>
              <a:rPr lang="tr-TR" dirty="0" smtClean="0"/>
              <a:t>Hipotez testlerini incelemek;</a:t>
            </a:r>
          </a:p>
          <a:p>
            <a:pPr lvl="1" algn="just"/>
            <a:r>
              <a:rPr lang="tr-TR" dirty="0" smtClean="0"/>
              <a:t>Tek Yönlü </a:t>
            </a:r>
            <a:r>
              <a:rPr lang="tr-TR" dirty="0" err="1" smtClean="0"/>
              <a:t>Anova-Kruskall</a:t>
            </a:r>
            <a:r>
              <a:rPr lang="tr-TR" dirty="0" smtClean="0"/>
              <a:t> Wallis testlerini incelemek</a:t>
            </a:r>
          </a:p>
          <a:p>
            <a:pPr lvl="1" algn="just"/>
            <a:r>
              <a:rPr lang="tr-TR" dirty="0" smtClean="0"/>
              <a:t>Korelasyon Testlerini incelemek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491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Tek Yönlü </a:t>
            </a:r>
            <a:r>
              <a:rPr lang="tr-TR" dirty="0" err="1"/>
              <a:t>Anova</a:t>
            </a:r>
            <a:r>
              <a:rPr lang="tr-TR" dirty="0"/>
              <a:t> Testi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828800"/>
            <a:ext cx="7010400" cy="4112399"/>
          </a:xfrm>
        </p:spPr>
      </p:pic>
    </p:spTree>
    <p:extLst>
      <p:ext uri="{BB962C8B-B14F-4D97-AF65-F5344CB8AC3E}">
        <p14:creationId xmlns:p14="http://schemas.microsoft.com/office/powerpoint/2010/main" val="255949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Tek Yönlü </a:t>
            </a:r>
            <a:r>
              <a:rPr lang="tr-TR" dirty="0" err="1"/>
              <a:t>Anova</a:t>
            </a:r>
            <a:r>
              <a:rPr lang="tr-TR" dirty="0"/>
              <a:t> Testi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828800"/>
            <a:ext cx="8052266" cy="4800600"/>
          </a:xfrm>
        </p:spPr>
      </p:pic>
    </p:spTree>
    <p:extLst>
      <p:ext uri="{BB962C8B-B14F-4D97-AF65-F5344CB8AC3E}">
        <p14:creationId xmlns:p14="http://schemas.microsoft.com/office/powerpoint/2010/main" val="206243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Tek Yönlü </a:t>
            </a:r>
            <a:r>
              <a:rPr lang="tr-TR" dirty="0" err="1"/>
              <a:t>Anova</a:t>
            </a:r>
            <a:r>
              <a:rPr lang="tr-TR" dirty="0"/>
              <a:t> Testi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295400"/>
            <a:ext cx="7543800" cy="5428527"/>
          </a:xfrm>
        </p:spPr>
      </p:pic>
    </p:spTree>
    <p:extLst>
      <p:ext uri="{BB962C8B-B14F-4D97-AF65-F5344CB8AC3E}">
        <p14:creationId xmlns:p14="http://schemas.microsoft.com/office/powerpoint/2010/main" val="62497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Korelasyon Testleri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Korelasyon testleri </a:t>
            </a:r>
            <a:r>
              <a:rPr lang="tr-TR" dirty="0" smtClean="0">
                <a:solidFill>
                  <a:srgbClr val="002060"/>
                </a:solidFill>
              </a:rPr>
              <a:t>iki ölçümsel değişken </a:t>
            </a:r>
            <a:r>
              <a:rPr lang="tr-TR" dirty="0" smtClean="0"/>
              <a:t>arasında </a:t>
            </a:r>
            <a:r>
              <a:rPr lang="tr-TR" dirty="0" smtClean="0">
                <a:solidFill>
                  <a:srgbClr val="0070C0"/>
                </a:solidFill>
              </a:rPr>
              <a:t>sebep-sonuç</a:t>
            </a:r>
            <a:r>
              <a:rPr lang="tr-TR" dirty="0" smtClean="0"/>
              <a:t> veya </a:t>
            </a:r>
            <a:r>
              <a:rPr lang="tr-TR" dirty="0" smtClean="0">
                <a:solidFill>
                  <a:srgbClr val="00B050"/>
                </a:solidFill>
              </a:rPr>
              <a:t>etkileyen-etkilenen</a:t>
            </a:r>
            <a:r>
              <a:rPr lang="tr-TR" dirty="0" smtClean="0"/>
              <a:t> açısından bir </a:t>
            </a:r>
            <a:r>
              <a:rPr lang="tr-TR" dirty="0" smtClean="0">
                <a:solidFill>
                  <a:srgbClr val="FF0000"/>
                </a:solidFill>
              </a:rPr>
              <a:t>ilişki olup olmadığını </a:t>
            </a:r>
            <a:r>
              <a:rPr lang="tr-TR" dirty="0" smtClean="0"/>
              <a:t>belirlemeye yöneliktir.</a:t>
            </a:r>
          </a:p>
          <a:p>
            <a:pPr algn="just"/>
            <a:r>
              <a:rPr lang="tr-TR" dirty="0" smtClean="0"/>
              <a:t>Ortalamalar arasında bir farklılık olup olmadığını </a:t>
            </a:r>
            <a:r>
              <a:rPr lang="tr-TR" dirty="0" smtClean="0">
                <a:solidFill>
                  <a:srgbClr val="FF0000"/>
                </a:solidFill>
              </a:rPr>
              <a:t>ölçmez.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83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Korelasyon Testleri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solidFill>
                  <a:srgbClr val="FF0000"/>
                </a:solidFill>
              </a:rPr>
              <a:t>H</a:t>
            </a:r>
            <a:r>
              <a:rPr lang="tr-TR" sz="1800" dirty="0">
                <a:solidFill>
                  <a:srgbClr val="FF0000"/>
                </a:solidFill>
              </a:rPr>
              <a:t>1</a:t>
            </a:r>
            <a:r>
              <a:rPr lang="tr-TR" dirty="0">
                <a:solidFill>
                  <a:srgbClr val="FF0000"/>
                </a:solidFill>
              </a:rPr>
              <a:t> hipotezi: </a:t>
            </a:r>
            <a:r>
              <a:rPr lang="tr-TR" u="sng" dirty="0" smtClean="0"/>
              <a:t>Müşteri sadakati</a:t>
            </a:r>
            <a:r>
              <a:rPr lang="tr-TR" dirty="0" smtClean="0"/>
              <a:t> ile </a:t>
            </a:r>
            <a:r>
              <a:rPr lang="tr-TR" u="sng" dirty="0" smtClean="0"/>
              <a:t>algılanan kalite</a:t>
            </a:r>
            <a:r>
              <a:rPr lang="tr-TR" dirty="0" smtClean="0"/>
              <a:t> arasında bir </a:t>
            </a:r>
            <a:r>
              <a:rPr lang="tr-TR" dirty="0" smtClean="0">
                <a:solidFill>
                  <a:srgbClr val="FF0000"/>
                </a:solidFill>
              </a:rPr>
              <a:t>ilişki vardır. </a:t>
            </a:r>
          </a:p>
          <a:p>
            <a:pPr algn="just"/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>
                <a:solidFill>
                  <a:srgbClr val="0070C0"/>
                </a:solidFill>
              </a:rPr>
              <a:t>H</a:t>
            </a:r>
            <a:r>
              <a:rPr lang="tr-TR" sz="1600" dirty="0">
                <a:solidFill>
                  <a:srgbClr val="0070C0"/>
                </a:solidFill>
              </a:rPr>
              <a:t>0 </a:t>
            </a:r>
            <a:r>
              <a:rPr lang="tr-TR" dirty="0">
                <a:solidFill>
                  <a:srgbClr val="0070C0"/>
                </a:solidFill>
              </a:rPr>
              <a:t>hipotezi:</a:t>
            </a:r>
            <a:r>
              <a:rPr lang="tr-TR" dirty="0"/>
              <a:t> </a:t>
            </a:r>
            <a:r>
              <a:rPr lang="tr-TR" u="sng" dirty="0"/>
              <a:t>Müşteri sadakati</a:t>
            </a:r>
            <a:r>
              <a:rPr lang="tr-TR" dirty="0"/>
              <a:t> ile </a:t>
            </a:r>
            <a:r>
              <a:rPr lang="tr-TR" u="sng" dirty="0"/>
              <a:t>algılanan kalite</a:t>
            </a:r>
            <a:r>
              <a:rPr lang="tr-TR" dirty="0"/>
              <a:t> arasında bir </a:t>
            </a:r>
            <a:r>
              <a:rPr lang="tr-TR" dirty="0">
                <a:solidFill>
                  <a:srgbClr val="0070C0"/>
                </a:solidFill>
              </a:rPr>
              <a:t>ilişki </a:t>
            </a:r>
            <a:r>
              <a:rPr lang="tr-TR" dirty="0" smtClean="0">
                <a:solidFill>
                  <a:srgbClr val="0070C0"/>
                </a:solidFill>
              </a:rPr>
              <a:t>yoktur.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603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Önce Normal Dağılıp Dağılmadığına Bakalım…</a:t>
            </a:r>
          </a:p>
        </p:txBody>
      </p:sp>
    </p:spTree>
    <p:extLst>
      <p:ext uri="{BB962C8B-B14F-4D97-AF65-F5344CB8AC3E}">
        <p14:creationId xmlns:p14="http://schemas.microsoft.com/office/powerpoint/2010/main" val="394014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066800"/>
            <a:ext cx="5562600" cy="5220724"/>
          </a:xfrm>
        </p:spPr>
      </p:pic>
    </p:spTree>
    <p:extLst>
      <p:ext uri="{BB962C8B-B14F-4D97-AF65-F5344CB8AC3E}">
        <p14:creationId xmlns:p14="http://schemas.microsoft.com/office/powerpoint/2010/main" val="132231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Korelasyon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600200"/>
            <a:ext cx="4953000" cy="4648200"/>
          </a:xfrm>
        </p:spPr>
      </p:pic>
    </p:spTree>
    <p:extLst>
      <p:ext uri="{BB962C8B-B14F-4D97-AF65-F5344CB8AC3E}">
        <p14:creationId xmlns:p14="http://schemas.microsoft.com/office/powerpoint/2010/main" val="376907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	</a:t>
            </a:r>
            <a:r>
              <a:rPr lang="tr-TR" dirty="0" err="1" smtClean="0"/>
              <a:t>Pearson</a:t>
            </a:r>
            <a:r>
              <a:rPr lang="tr-TR" dirty="0" smtClean="0"/>
              <a:t> Korelasyon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524000"/>
            <a:ext cx="5780657" cy="4787106"/>
          </a:xfrm>
        </p:spPr>
      </p:pic>
    </p:spTree>
    <p:extLst>
      <p:ext uri="{BB962C8B-B14F-4D97-AF65-F5344CB8AC3E}">
        <p14:creationId xmlns:p14="http://schemas.microsoft.com/office/powerpoint/2010/main" val="164181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	</a:t>
            </a:r>
            <a:r>
              <a:rPr lang="tr-TR" dirty="0" err="1"/>
              <a:t>Pearson</a:t>
            </a:r>
            <a:r>
              <a:rPr lang="tr-TR" dirty="0"/>
              <a:t> Korelasyon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676400"/>
            <a:ext cx="7424131" cy="3847542"/>
          </a:xfrm>
        </p:spPr>
      </p:pic>
    </p:spTree>
    <p:extLst>
      <p:ext uri="{BB962C8B-B14F-4D97-AF65-F5344CB8AC3E}">
        <p14:creationId xmlns:p14="http://schemas.microsoft.com/office/powerpoint/2010/main" val="416925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Verinin Normal Dağılıp Dağılmaması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Verinin normal dağılıp dağılmaması ölçümsel(nicel) veriler için söz konusudur.</a:t>
            </a:r>
          </a:p>
          <a:p>
            <a:r>
              <a:rPr lang="tr-TR" dirty="0" smtClean="0"/>
              <a:t>Kurulan bir hipotezde </a:t>
            </a:r>
            <a:r>
              <a:rPr lang="tr-TR" dirty="0" smtClean="0">
                <a:solidFill>
                  <a:srgbClr val="FF0000"/>
                </a:solidFill>
              </a:rPr>
              <a:t>bağımlı-ölçümsel</a:t>
            </a:r>
            <a:r>
              <a:rPr lang="tr-TR" dirty="0" smtClean="0"/>
              <a:t> değişkenin normal dağılıp dağılmadığı incelenir.</a:t>
            </a:r>
          </a:p>
          <a:p>
            <a:r>
              <a:rPr lang="tr-TR" dirty="0" smtClean="0"/>
              <a:t>Verinin normal dağılıp dağılmamasına göre kullanılacak olan </a:t>
            </a:r>
            <a:r>
              <a:rPr lang="tr-TR" dirty="0" smtClean="0">
                <a:solidFill>
                  <a:srgbClr val="FF0000"/>
                </a:solidFill>
              </a:rPr>
              <a:t>istatistiksel anlamlılık testi</a:t>
            </a:r>
            <a:r>
              <a:rPr lang="tr-TR" dirty="0" smtClean="0"/>
              <a:t> farklılık gösterecektir.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445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Normal Dağılmasaydı 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Bağımlı-ölçümsel değişkenimiz normal dağılmasaydı ilgili hipotezimizin testi için </a:t>
            </a:r>
            <a:r>
              <a:rPr lang="tr-TR" dirty="0" err="1" smtClean="0">
                <a:solidFill>
                  <a:srgbClr val="00B050"/>
                </a:solidFill>
              </a:rPr>
              <a:t>Spearman</a:t>
            </a:r>
            <a:r>
              <a:rPr lang="tr-TR" dirty="0" smtClean="0">
                <a:solidFill>
                  <a:srgbClr val="00B050"/>
                </a:solidFill>
              </a:rPr>
              <a:t> Korelasyon Testi </a:t>
            </a:r>
            <a:r>
              <a:rPr lang="tr-TR" dirty="0" smtClean="0"/>
              <a:t>uygulanacaktır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50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b="1" smtClean="0"/>
              <a:t>Tip 1 ve Tip 2 Hatalar</a:t>
            </a:r>
            <a:endParaRPr lang="en-GB" altLang="tr-TR" b="1" smtClean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295400"/>
            <a:ext cx="6415163" cy="5219468"/>
          </a:xfrm>
        </p:spPr>
      </p:pic>
    </p:spTree>
    <p:extLst>
      <p:ext uri="{BB962C8B-B14F-4D97-AF65-F5344CB8AC3E}">
        <p14:creationId xmlns:p14="http://schemas.microsoft.com/office/powerpoint/2010/main" val="145266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Dağılım Örnekleri</a:t>
            </a:r>
            <a:endParaRPr lang="tr-TR" dirty="0"/>
          </a:p>
        </p:txBody>
      </p:sp>
      <p:pic>
        <p:nvPicPr>
          <p:cNvPr id="22531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1828800"/>
            <a:ext cx="7164388" cy="1911350"/>
          </a:xfrm>
        </p:spPr>
      </p:pic>
      <p:sp>
        <p:nvSpPr>
          <p:cNvPr id="22532" name="Metin kutusu 4"/>
          <p:cNvSpPr txBox="1">
            <a:spLocks noChangeArrowheads="1"/>
          </p:cNvSpPr>
          <p:nvPr/>
        </p:nvSpPr>
        <p:spPr bwMode="auto">
          <a:xfrm>
            <a:off x="1187450" y="4076700"/>
            <a:ext cx="77771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tr-TR" dirty="0">
                <a:solidFill>
                  <a:srgbClr val="00FF00"/>
                </a:solidFill>
              </a:rPr>
              <a:t>Ortalama</a:t>
            </a:r>
            <a:r>
              <a:rPr lang="tr-TR" dirty="0"/>
              <a:t>: </a:t>
            </a:r>
            <a:r>
              <a:rPr lang="tr-TR" dirty="0">
                <a:solidFill>
                  <a:srgbClr val="FF0000"/>
                </a:solidFill>
              </a:rPr>
              <a:t>Ölçümsel değer</a:t>
            </a:r>
            <a:r>
              <a:rPr lang="tr-TR" dirty="0"/>
              <a:t>lerin aritmetik ortalamasını ifade eder.</a:t>
            </a:r>
          </a:p>
          <a:p>
            <a:r>
              <a:rPr lang="tr-TR" dirty="0" err="1">
                <a:solidFill>
                  <a:srgbClr val="CC00CC"/>
                </a:solidFill>
              </a:rPr>
              <a:t>Mod</a:t>
            </a:r>
            <a:r>
              <a:rPr lang="tr-TR" dirty="0"/>
              <a:t>: </a:t>
            </a:r>
            <a:r>
              <a:rPr lang="tr-TR" dirty="0">
                <a:solidFill>
                  <a:srgbClr val="FF0000"/>
                </a:solidFill>
              </a:rPr>
              <a:t>Ölçümsel değer</a:t>
            </a:r>
            <a:r>
              <a:rPr lang="tr-TR" dirty="0"/>
              <a:t>lerin içinden en çok tekrarlayan seriyi ifade eder.</a:t>
            </a:r>
          </a:p>
          <a:p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Medyan</a:t>
            </a:r>
            <a:r>
              <a:rPr lang="tr-TR" dirty="0"/>
              <a:t>: </a:t>
            </a:r>
            <a:r>
              <a:rPr lang="tr-TR" dirty="0">
                <a:solidFill>
                  <a:srgbClr val="FF0000"/>
                </a:solidFill>
              </a:rPr>
              <a:t>Ölçümsel değerler </a:t>
            </a:r>
            <a:r>
              <a:rPr lang="tr-TR" dirty="0"/>
              <a:t>içerisinden ortanca değeri ifade eder.</a:t>
            </a:r>
          </a:p>
        </p:txBody>
      </p:sp>
    </p:spTree>
    <p:extLst>
      <p:ext uri="{BB962C8B-B14F-4D97-AF65-F5344CB8AC3E}">
        <p14:creationId xmlns:p14="http://schemas.microsoft.com/office/powerpoint/2010/main" val="304698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dirty="0" smtClean="0"/>
              <a:t>Verilerin Dağılımı: </a:t>
            </a:r>
            <a:r>
              <a:rPr lang="tr-TR" dirty="0" err="1" smtClean="0"/>
              <a:t>Kolmogorov-Smirnov</a:t>
            </a:r>
            <a:r>
              <a:rPr lang="tr-TR" dirty="0" smtClean="0"/>
              <a:t> Testi</a:t>
            </a:r>
            <a:endParaRPr lang="tr-TR" dirty="0"/>
          </a:p>
        </p:txBody>
      </p:sp>
      <p:pic>
        <p:nvPicPr>
          <p:cNvPr id="20483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35100" y="1804988"/>
            <a:ext cx="7499350" cy="4086225"/>
          </a:xfrm>
        </p:spPr>
      </p:pic>
    </p:spTree>
    <p:extLst>
      <p:ext uri="{BB962C8B-B14F-4D97-AF65-F5344CB8AC3E}">
        <p14:creationId xmlns:p14="http://schemas.microsoft.com/office/powerpoint/2010/main" val="311228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err="1" smtClean="0"/>
              <a:t>Kolmogorov-Smirnov</a:t>
            </a:r>
            <a:r>
              <a:rPr lang="tr-TR" dirty="0" smtClean="0"/>
              <a:t> Testi</a:t>
            </a:r>
            <a:endParaRPr lang="tr-TR" dirty="0"/>
          </a:p>
        </p:txBody>
      </p:sp>
      <p:pic>
        <p:nvPicPr>
          <p:cNvPr id="23555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1600200"/>
            <a:ext cx="7499350" cy="4267200"/>
          </a:xfrm>
        </p:spPr>
      </p:pic>
      <p:sp>
        <p:nvSpPr>
          <p:cNvPr id="3" name="Metin kutusu 2"/>
          <p:cNvSpPr txBox="1"/>
          <p:nvPr/>
        </p:nvSpPr>
        <p:spPr>
          <a:xfrm>
            <a:off x="1447800" y="61722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Kolmogorov-Smirnov</a:t>
            </a:r>
            <a:r>
              <a:rPr lang="tr-TR" dirty="0" smtClean="0">
                <a:solidFill>
                  <a:srgbClr val="FF0000"/>
                </a:solidFill>
              </a:rPr>
              <a:t> bir istatistiksel anlamlılık testi değildir ! Sadece verinin normal dağılıp dağılmadığını gösterir !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58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err="1" smtClean="0"/>
              <a:t>Kolmogorov-Smirnov</a:t>
            </a:r>
            <a:r>
              <a:rPr lang="tr-TR" dirty="0" smtClean="0"/>
              <a:t> Testi</a:t>
            </a:r>
            <a:endParaRPr lang="tr-TR" dirty="0"/>
          </a:p>
        </p:txBody>
      </p:sp>
      <p:pic>
        <p:nvPicPr>
          <p:cNvPr id="24579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9800" y="1600200"/>
            <a:ext cx="4248150" cy="3690938"/>
          </a:xfrm>
        </p:spPr>
      </p:pic>
      <p:sp>
        <p:nvSpPr>
          <p:cNvPr id="7" name="Metin kutusu 6"/>
          <p:cNvSpPr txBox="1"/>
          <p:nvPr/>
        </p:nvSpPr>
        <p:spPr>
          <a:xfrm>
            <a:off x="1763713" y="5516563"/>
            <a:ext cx="6480175" cy="1477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tr-TR" dirty="0">
                <a:solidFill>
                  <a:srgbClr val="FF0000"/>
                </a:solidFill>
                <a:latin typeface="Arial" charset="0"/>
                <a:cs typeface="Arial" charset="0"/>
              </a:rPr>
              <a:t>P=0.087&gt;0.05 olmak üzere ölçümsel veri normal dağılmaktadır.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tr-TR" dirty="0">
                <a:latin typeface="Arial" charset="0"/>
                <a:cs typeface="Arial" charset="0"/>
              </a:rPr>
              <a:t>P değeri 0.05’den küçük olsaydı verinin normal dağılmadığına karar verilecekti.</a:t>
            </a:r>
          </a:p>
          <a:p>
            <a:pPr>
              <a:defRPr/>
            </a:pPr>
            <a:endParaRPr lang="tr-TR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40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Kolmogorov-Smirnov</a:t>
            </a:r>
            <a:r>
              <a:rPr lang="tr-TR" dirty="0" smtClean="0"/>
              <a:t> Testi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Eğer verilerimiz normal dağılım gösteriyorsa parametrik istatistik anlamlılık testleri hipoteze uygun olarak seçilecektir.</a:t>
            </a:r>
          </a:p>
          <a:p>
            <a:r>
              <a:rPr lang="tr-TR" dirty="0" smtClean="0"/>
              <a:t>Aksi halde ise non-parametrik istatistik anlamlılık testleri hipoteze uygun olarak seçilecektir.</a:t>
            </a:r>
          </a:p>
          <a:p>
            <a:r>
              <a:rPr lang="tr-TR" dirty="0" smtClean="0"/>
              <a:t>Ancak, örneklem sayımız </a:t>
            </a:r>
            <a:r>
              <a:rPr lang="tr-TR" dirty="0" smtClean="0">
                <a:solidFill>
                  <a:srgbClr val="FF0000"/>
                </a:solidFill>
              </a:rPr>
              <a:t>30 ve altındaysa</a:t>
            </a:r>
            <a:r>
              <a:rPr lang="tr-TR" dirty="0" smtClean="0"/>
              <a:t> verinin (</a:t>
            </a:r>
            <a:r>
              <a:rPr lang="tr-TR" dirty="0" smtClean="0">
                <a:solidFill>
                  <a:srgbClr val="FF0000"/>
                </a:solidFill>
              </a:rPr>
              <a:t>ölçümsel olanın</a:t>
            </a:r>
            <a:r>
              <a:rPr lang="tr-TR" dirty="0" smtClean="0"/>
              <a:t>) normal dağılıp dağılmadığına bakılmaksızın non-parametrik istatistik anlamlılık testleri seçilir !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482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Kolmogorov-Smirnov</a:t>
            </a:r>
            <a:r>
              <a:rPr lang="tr-TR" dirty="0"/>
              <a:t> </a:t>
            </a:r>
            <a:r>
              <a:rPr lang="tr-TR" dirty="0" smtClean="0"/>
              <a:t>Testine Göre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1922050"/>
              </p:ext>
            </p:extLst>
          </p:nvPr>
        </p:nvGraphicFramePr>
        <p:xfrm>
          <a:off x="457200" y="1828800"/>
          <a:ext cx="8305800" cy="1737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52900"/>
                <a:gridCol w="4152900"/>
              </a:tblGrid>
              <a:tr h="579120">
                <a:tc>
                  <a:txBody>
                    <a:bodyPr/>
                    <a:lstStyle/>
                    <a:p>
                      <a:r>
                        <a:rPr lang="tr-TR" dirty="0" smtClean="0"/>
                        <a:t>Normal Dağılıyorsa (p&gt;0.05)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Normal Dağılmıyorsa</a:t>
                      </a:r>
                      <a:r>
                        <a:rPr lang="tr-TR" baseline="0" dirty="0" smtClean="0"/>
                        <a:t> (p&lt;0.05)</a:t>
                      </a:r>
                      <a:endParaRPr lang="tr-TR" dirty="0"/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tr-TR" dirty="0" smtClean="0"/>
                        <a:t>Tek Yönlü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Anova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Kruskall</a:t>
                      </a:r>
                      <a:r>
                        <a:rPr lang="tr-TR" baseline="0" dirty="0" smtClean="0"/>
                        <a:t> Wallis</a:t>
                      </a:r>
                      <a:endParaRPr lang="tr-TR" dirty="0"/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Pearson</a:t>
                      </a:r>
                      <a:r>
                        <a:rPr lang="tr-TR" baseline="0" dirty="0" smtClean="0"/>
                        <a:t> Korelasyon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Spearman</a:t>
                      </a:r>
                      <a:r>
                        <a:rPr lang="tr-TR" baseline="0" dirty="0" smtClean="0"/>
                        <a:t> Korelasyon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65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</TotalTime>
  <Words>429</Words>
  <Application>Microsoft Office PowerPoint</Application>
  <PresentationFormat>Ekran Gösterisi (4:3)</PresentationFormat>
  <Paragraphs>65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2" baseType="lpstr">
      <vt:lpstr>Ofis Teması</vt:lpstr>
      <vt:lpstr>İstatistiksel Analizler</vt:lpstr>
      <vt:lpstr>Dersin Amaçları</vt:lpstr>
      <vt:lpstr>Verinin Normal Dağılıp Dağılmaması</vt:lpstr>
      <vt:lpstr>Dağılım Örnekleri</vt:lpstr>
      <vt:lpstr>Verilerin Dağılımı: Kolmogorov-Smirnov Testi</vt:lpstr>
      <vt:lpstr>Kolmogorov-Smirnov Testi</vt:lpstr>
      <vt:lpstr>Kolmogorov-Smirnov Testi</vt:lpstr>
      <vt:lpstr>Kolmogorov-Smirnov Testi</vt:lpstr>
      <vt:lpstr>Kolmogorov-Smirnov Testine Göre</vt:lpstr>
      <vt:lpstr>Tek Yönlü Anova Testi- Kruskall Wallis</vt:lpstr>
      <vt:lpstr>PowerPoint Sunusu</vt:lpstr>
      <vt:lpstr>PowerPoint Sunusu</vt:lpstr>
      <vt:lpstr>Kruskal Wallis Testi</vt:lpstr>
      <vt:lpstr>Kruskall Wallis Testi</vt:lpstr>
      <vt:lpstr>Kruskal Wallis Testi</vt:lpstr>
      <vt:lpstr>Normal Dağılsaydı?</vt:lpstr>
      <vt:lpstr>Tek Yönlü Anova Testi</vt:lpstr>
      <vt:lpstr>Tek Yönlü Anova Testi</vt:lpstr>
      <vt:lpstr>Tek Yönlü Anova Testi</vt:lpstr>
      <vt:lpstr>Tek Yönlü Anova Testi</vt:lpstr>
      <vt:lpstr>Tek Yönlü Anova Testi</vt:lpstr>
      <vt:lpstr>Tek Yönlü Anova Testi</vt:lpstr>
      <vt:lpstr>Korelasyon Testleri</vt:lpstr>
      <vt:lpstr>Korelasyon Testleri</vt:lpstr>
      <vt:lpstr>PowerPoint Sunusu</vt:lpstr>
      <vt:lpstr>PowerPoint Sunusu</vt:lpstr>
      <vt:lpstr>Korelasyon</vt:lpstr>
      <vt:lpstr> Pearson Korelasyon</vt:lpstr>
      <vt:lpstr> Pearson Korelasyon</vt:lpstr>
      <vt:lpstr>Normal Dağılmasaydı ?</vt:lpstr>
      <vt:lpstr>Tip 1 ve Tip 2 Hatalar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HÜSEYİN ARI</dc:creator>
  <cp:lastModifiedBy>HÜSEYİN ARI</cp:lastModifiedBy>
  <cp:revision>80</cp:revision>
  <dcterms:created xsi:type="dcterms:W3CDTF">2016-09-27T17:39:43Z</dcterms:created>
  <dcterms:modified xsi:type="dcterms:W3CDTF">2016-10-18T21:59:43Z</dcterms:modified>
</cp:coreProperties>
</file>