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335" r:id="rId4"/>
    <p:sldId id="334" r:id="rId5"/>
    <p:sldId id="336" r:id="rId6"/>
    <p:sldId id="337" r:id="rId7"/>
    <p:sldId id="338" r:id="rId8"/>
    <p:sldId id="332" r:id="rId9"/>
    <p:sldId id="333" r:id="rId10"/>
    <p:sldId id="339" r:id="rId11"/>
    <p:sldId id="342" r:id="rId12"/>
    <p:sldId id="340" r:id="rId13"/>
    <p:sldId id="343" r:id="rId14"/>
    <p:sldId id="344" r:id="rId15"/>
    <p:sldId id="354" r:id="rId16"/>
    <p:sldId id="355" r:id="rId17"/>
    <p:sldId id="348" r:id="rId18"/>
    <p:sldId id="346" r:id="rId19"/>
    <p:sldId id="349" r:id="rId20"/>
    <p:sldId id="350" r:id="rId21"/>
    <p:sldId id="351" r:id="rId22"/>
    <p:sldId id="352" r:id="rId23"/>
    <p:sldId id="353" r:id="rId24"/>
    <p:sldId id="357" r:id="rId25"/>
    <p:sldId id="358" r:id="rId26"/>
    <p:sldId id="356" r:id="rId27"/>
    <p:sldId id="341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A4B56-EB20-44E9-B99B-B9B47FFFAC9C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609C-9405-4138-901D-8B3D5A79E6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95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58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57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89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27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2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78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5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42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06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56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33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DEFD0-9A5D-411B-9AFA-3291400F7CC6}" type="datetimeFigureOut">
              <a:rPr lang="tr-TR" smtClean="0"/>
              <a:t>12.10.2016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BF952-7122-4D8A-82BB-5859721652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55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İstatistiksel Analizler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Araştırma Yöntemleri Ders- 3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46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 Grupta T-testi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rgbClr val="00B0F0"/>
                </a:solidFill>
              </a:rPr>
              <a:t>Genel evrende veya büyük bir örnekten elde edilmiş ortalama </a:t>
            </a:r>
            <a:r>
              <a:rPr lang="tr-TR" dirty="0" smtClean="0"/>
              <a:t>ile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araştırma grubundan elde edilen ortalamalar</a:t>
            </a:r>
            <a:r>
              <a:rPr lang="tr-TR" dirty="0" smtClean="0"/>
              <a:t> arasında </a:t>
            </a:r>
            <a:r>
              <a:rPr lang="tr-TR" dirty="0" smtClean="0">
                <a:solidFill>
                  <a:srgbClr val="FF0000"/>
                </a:solidFill>
              </a:rPr>
              <a:t>fark</a:t>
            </a:r>
            <a:r>
              <a:rPr lang="tr-TR" dirty="0" smtClean="0"/>
              <a:t> olup olmadığına ölçmeye yöneliktir.</a:t>
            </a:r>
          </a:p>
          <a:p>
            <a:pPr algn="just"/>
            <a:r>
              <a:rPr lang="tr-TR" dirty="0" smtClean="0"/>
              <a:t>Özellikle performans kriteri olarak belli bir </a:t>
            </a:r>
            <a:r>
              <a:rPr lang="tr-TR" dirty="0" smtClean="0"/>
              <a:t>başarım </a:t>
            </a:r>
            <a:r>
              <a:rPr lang="tr-TR" dirty="0" smtClean="0"/>
              <a:t>belirleyerek de Tek Grupta T-testi uygulanabilir.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734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Grupta T-testi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JCI tarafından yapılan hastane </a:t>
            </a:r>
            <a:r>
              <a:rPr lang="tr-TR" dirty="0" smtClean="0"/>
              <a:t>ölçümleri </a:t>
            </a:r>
            <a:r>
              <a:rPr lang="tr-TR" dirty="0" smtClean="0"/>
              <a:t>sonucunda bir hastanenin kaliteli hizmet sunabilmesi için denetimlerden en az 70 puan alması gerektiği tespit edilmiştir. Buna göre;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H</a:t>
            </a:r>
            <a:r>
              <a:rPr lang="tr-TR" sz="2000" dirty="0" smtClean="0">
                <a:solidFill>
                  <a:srgbClr val="FF0000"/>
                </a:solidFill>
              </a:rPr>
              <a:t>1</a:t>
            </a:r>
            <a:r>
              <a:rPr lang="tr-TR" sz="2000" dirty="0" smtClean="0"/>
              <a:t> / </a:t>
            </a:r>
            <a:r>
              <a:rPr lang="tr-TR" sz="2800" dirty="0" smtClean="0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tr-TR" sz="2000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tr-TR" sz="2000" dirty="0" smtClean="0"/>
              <a:t> =</a:t>
            </a:r>
            <a:r>
              <a:rPr lang="tr-TR" dirty="0" smtClean="0"/>
              <a:t>Trakya Bölgesindeki 2. basamak hastaneleri kaliteli hizmet sunabilme açısından </a:t>
            </a:r>
            <a:r>
              <a:rPr lang="tr-TR" dirty="0" smtClean="0">
                <a:solidFill>
                  <a:srgbClr val="FF0000"/>
                </a:solidFill>
              </a:rPr>
              <a:t>başarılıdır</a:t>
            </a:r>
            <a:r>
              <a:rPr lang="tr-TR" dirty="0" smtClean="0"/>
              <a:t>/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</a:rPr>
              <a:t>başarısızdır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96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Grupta T-testi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447800"/>
            <a:ext cx="4301836" cy="4906963"/>
          </a:xfr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236" y="2128312"/>
            <a:ext cx="4343400" cy="248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3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Grupta T-testi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95400"/>
            <a:ext cx="6380582" cy="4651811"/>
          </a:xfrm>
        </p:spPr>
      </p:pic>
      <p:sp>
        <p:nvSpPr>
          <p:cNvPr id="6" name="Metin kutusu 5"/>
          <p:cNvSpPr txBox="1"/>
          <p:nvPr/>
        </p:nvSpPr>
        <p:spPr>
          <a:xfrm>
            <a:off x="1524000" y="60198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Evren/büyük örneklem ortalaması ile araştırma grubu ortalaması arasında bir </a:t>
            </a: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fark vardır </a:t>
            </a:r>
            <a:r>
              <a:rPr lang="tr-TR" dirty="0" smtClean="0"/>
              <a:t>ve </a:t>
            </a:r>
            <a:r>
              <a:rPr lang="tr-TR" b="1" dirty="0" smtClean="0">
                <a:solidFill>
                  <a:srgbClr val="FF0000"/>
                </a:solidFill>
              </a:rPr>
              <a:t>bu fark anlamlıdır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6629400" y="2447146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Dikkat: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İstatistiksel anlamlılık testlerinde H</a:t>
            </a:r>
            <a:r>
              <a:rPr lang="tr-TR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’in kabul edilebilmesi için p&lt;0.05 şartı aranır !</a:t>
            </a:r>
            <a:endParaRPr lang="tr-T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5029200" y="3647475"/>
            <a:ext cx="1600200" cy="1610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6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Bağımsız Gruplarda T-testi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b="1" dirty="0" smtClean="0">
                <a:solidFill>
                  <a:srgbClr val="FF0000"/>
                </a:solidFill>
              </a:rPr>
              <a:t>İki</a:t>
            </a:r>
            <a:r>
              <a:rPr lang="tr-TR" dirty="0" smtClean="0"/>
              <a:t> </a:t>
            </a:r>
            <a:r>
              <a:rPr lang="tr-TR" b="1" dirty="0" smtClean="0">
                <a:solidFill>
                  <a:srgbClr val="002060"/>
                </a:solidFill>
              </a:rPr>
              <a:t>birbirinden bağımsız grup</a:t>
            </a:r>
            <a:r>
              <a:rPr lang="tr-TR" dirty="0" smtClean="0"/>
              <a:t> ortalamalarının istatistiksel olarak anlamlı bir farklılık oluşturup oluşturmadığı araştırılmaktadır.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H</a:t>
            </a:r>
            <a:r>
              <a:rPr lang="tr-TR" sz="1800" dirty="0">
                <a:solidFill>
                  <a:srgbClr val="FF0000"/>
                </a:solidFill>
              </a:rPr>
              <a:t>1</a:t>
            </a:r>
            <a:r>
              <a:rPr lang="tr-TR" dirty="0">
                <a:solidFill>
                  <a:srgbClr val="FF0000"/>
                </a:solidFill>
              </a:rPr>
              <a:t> hipotezi: </a:t>
            </a:r>
            <a:r>
              <a:rPr lang="tr-TR" u="sng" dirty="0"/>
              <a:t>Sağlık yönetimi</a:t>
            </a:r>
            <a:r>
              <a:rPr lang="tr-TR" dirty="0"/>
              <a:t> öğrencilerinin </a:t>
            </a:r>
            <a:r>
              <a:rPr lang="tr-TR" u="sng" dirty="0"/>
              <a:t>sağlık yönetimine ilişkin bilgi düzeyleri</a:t>
            </a:r>
            <a:r>
              <a:rPr lang="tr-TR" dirty="0"/>
              <a:t> sınıflara (1. ve 2. </a:t>
            </a:r>
            <a:r>
              <a:rPr lang="tr-TR" dirty="0" err="1"/>
              <a:t>snf</a:t>
            </a:r>
            <a:r>
              <a:rPr lang="tr-TR" dirty="0"/>
              <a:t>) göre </a:t>
            </a:r>
            <a:r>
              <a:rPr lang="tr-TR" b="1" i="1" dirty="0">
                <a:solidFill>
                  <a:srgbClr val="00B050"/>
                </a:solidFill>
              </a:rPr>
              <a:t>farklılık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göstermektedir.</a:t>
            </a:r>
          </a:p>
          <a:p>
            <a:pPr algn="just"/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>
                <a:solidFill>
                  <a:srgbClr val="0070C0"/>
                </a:solidFill>
              </a:rPr>
              <a:t>H</a:t>
            </a:r>
            <a:r>
              <a:rPr lang="tr-TR" sz="1600" dirty="0">
                <a:solidFill>
                  <a:srgbClr val="0070C0"/>
                </a:solidFill>
              </a:rPr>
              <a:t>0 </a:t>
            </a:r>
            <a:r>
              <a:rPr lang="tr-TR" dirty="0">
                <a:solidFill>
                  <a:srgbClr val="0070C0"/>
                </a:solidFill>
              </a:rPr>
              <a:t>hipotezi:</a:t>
            </a:r>
            <a:r>
              <a:rPr lang="tr-TR" dirty="0"/>
              <a:t> </a:t>
            </a:r>
            <a:r>
              <a:rPr lang="tr-TR" u="sng" dirty="0"/>
              <a:t>Sağlık yönetimi</a:t>
            </a:r>
            <a:r>
              <a:rPr lang="tr-TR" dirty="0"/>
              <a:t> öğrencilerinin </a:t>
            </a:r>
            <a:r>
              <a:rPr lang="tr-TR" u="sng" dirty="0"/>
              <a:t>sağlık yönetimi ilişkin bilgi düzeyleri </a:t>
            </a:r>
            <a:r>
              <a:rPr lang="tr-TR" dirty="0"/>
              <a:t>sınıflara (1. ve 2. </a:t>
            </a:r>
            <a:r>
              <a:rPr lang="tr-TR" dirty="0" err="1"/>
              <a:t>snf</a:t>
            </a:r>
            <a:r>
              <a:rPr lang="tr-TR" dirty="0"/>
              <a:t>) göre </a:t>
            </a:r>
            <a:r>
              <a:rPr lang="tr-TR" b="1" i="1" dirty="0">
                <a:solidFill>
                  <a:srgbClr val="00B050"/>
                </a:solidFill>
              </a:rPr>
              <a:t>farklılık</a:t>
            </a:r>
            <a:r>
              <a:rPr lang="tr-TR" dirty="0"/>
              <a:t> </a:t>
            </a:r>
            <a:r>
              <a:rPr lang="tr-TR" dirty="0">
                <a:solidFill>
                  <a:srgbClr val="0070C0"/>
                </a:solidFill>
              </a:rPr>
              <a:t>göstermemektedir.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5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Önce Normal Dağılıp Dağılmadığına Bakalım…</a:t>
            </a:r>
          </a:p>
        </p:txBody>
      </p:sp>
    </p:spTree>
    <p:extLst>
      <p:ext uri="{BB962C8B-B14F-4D97-AF65-F5344CB8AC3E}">
        <p14:creationId xmlns:p14="http://schemas.microsoft.com/office/powerpoint/2010/main" val="35083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19200"/>
            <a:ext cx="6324600" cy="5231096"/>
          </a:xfrm>
        </p:spPr>
      </p:pic>
      <p:cxnSp>
        <p:nvCxnSpPr>
          <p:cNvPr id="6" name="Düz Ok Bağlayıcısı 5"/>
          <p:cNvCxnSpPr/>
          <p:nvPr/>
        </p:nvCxnSpPr>
        <p:spPr>
          <a:xfrm flipV="1">
            <a:off x="6705600" y="44958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/>
          <p:cNvSpPr txBox="1"/>
          <p:nvPr/>
        </p:nvSpPr>
        <p:spPr>
          <a:xfrm>
            <a:off x="7048500" y="3352800"/>
            <a:ext cx="1943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p=0.00&lt;0.05 olmak üzere veri </a:t>
            </a:r>
            <a:r>
              <a:rPr lang="tr-TR" b="1" dirty="0" smtClean="0">
                <a:solidFill>
                  <a:srgbClr val="FF0000"/>
                </a:solidFill>
              </a:rPr>
              <a:t>normal dağılmamaktadır.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02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Bağımsız Gruplarda T-testi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71600"/>
            <a:ext cx="7318235" cy="5181600"/>
          </a:xfrm>
        </p:spPr>
      </p:pic>
    </p:spTree>
    <p:extLst>
      <p:ext uri="{BB962C8B-B14F-4D97-AF65-F5344CB8AC3E}">
        <p14:creationId xmlns:p14="http://schemas.microsoft.com/office/powerpoint/2010/main" val="45731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Bağımsız Gruplarda T-testi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05000"/>
            <a:ext cx="7274966" cy="4114800"/>
          </a:xfrm>
        </p:spPr>
      </p:pic>
    </p:spTree>
    <p:extLst>
      <p:ext uri="{BB962C8B-B14F-4D97-AF65-F5344CB8AC3E}">
        <p14:creationId xmlns:p14="http://schemas.microsoft.com/office/powerpoint/2010/main" val="25511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Bağımsız Gruplarda T-testi</a:t>
            </a: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5" y="2438400"/>
            <a:ext cx="8776855" cy="3429000"/>
          </a:xfrm>
        </p:spPr>
      </p:pic>
      <p:cxnSp>
        <p:nvCxnSpPr>
          <p:cNvPr id="7" name="Düz Ok Bağlayıcısı 6"/>
          <p:cNvCxnSpPr/>
          <p:nvPr/>
        </p:nvCxnSpPr>
        <p:spPr>
          <a:xfrm flipV="1">
            <a:off x="3733800" y="3276600"/>
            <a:ext cx="12954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>
            <a:off x="5001491" y="2362384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Verinin normal dağılıp dağılmadığını buradan da kontrol edebiliriz. </a:t>
            </a:r>
            <a:endParaRPr lang="tr-TR" dirty="0"/>
          </a:p>
        </p:txBody>
      </p:sp>
      <p:cxnSp>
        <p:nvCxnSpPr>
          <p:cNvPr id="10" name="Düz Ok Bağlayıcısı 9"/>
          <p:cNvCxnSpPr>
            <a:endCxn id="11" idx="0"/>
          </p:cNvCxnSpPr>
          <p:nvPr/>
        </p:nvCxnSpPr>
        <p:spPr>
          <a:xfrm>
            <a:off x="5410199" y="5318142"/>
            <a:ext cx="2050474" cy="6303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5777345" y="5948524"/>
            <a:ext cx="3366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Fark var </a:t>
            </a:r>
            <a:r>
              <a:rPr lang="tr-TR" dirty="0" smtClean="0"/>
              <a:t>ama </a:t>
            </a:r>
            <a:r>
              <a:rPr lang="tr-TR" dirty="0" smtClean="0">
                <a:solidFill>
                  <a:srgbClr val="FF0000"/>
                </a:solidFill>
              </a:rPr>
              <a:t>istatistiksel olarak anlamlı değildir</a:t>
            </a:r>
            <a:r>
              <a:rPr lang="tr-TR" dirty="0" smtClean="0"/>
              <a:t>. H</a:t>
            </a:r>
            <a:r>
              <a:rPr lang="tr-TR" sz="1400" dirty="0" smtClean="0"/>
              <a:t>1 </a:t>
            </a:r>
            <a:r>
              <a:rPr lang="tr-TR" dirty="0" smtClean="0"/>
              <a:t>ret, H</a:t>
            </a:r>
            <a:r>
              <a:rPr lang="tr-TR" sz="1400" dirty="0" smtClean="0"/>
              <a:t>0 </a:t>
            </a:r>
            <a:r>
              <a:rPr lang="tr-TR" dirty="0" smtClean="0"/>
              <a:t>kabul edilir.</a:t>
            </a:r>
            <a:endParaRPr lang="tr-TR" dirty="0"/>
          </a:p>
        </p:txBody>
      </p:sp>
      <p:cxnSp>
        <p:nvCxnSpPr>
          <p:cNvPr id="13" name="Düz Ok Bağlayıcısı 12"/>
          <p:cNvCxnSpPr/>
          <p:nvPr/>
        </p:nvCxnSpPr>
        <p:spPr>
          <a:xfrm>
            <a:off x="2667000" y="3810000"/>
            <a:ext cx="3110345" cy="228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11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algn="just"/>
            <a:r>
              <a:rPr lang="tr-TR" dirty="0" smtClean="0"/>
              <a:t>Bir verinin normal dağılıp dağılmadığı incelemek.</a:t>
            </a:r>
          </a:p>
          <a:p>
            <a:pPr algn="just"/>
            <a:r>
              <a:rPr lang="tr-TR" dirty="0" smtClean="0"/>
              <a:t>Hipotez testlerini incelemek;</a:t>
            </a:r>
          </a:p>
          <a:p>
            <a:pPr lvl="1" algn="just"/>
            <a:r>
              <a:rPr lang="tr-TR" dirty="0" smtClean="0"/>
              <a:t>Tek Grupta T-testi, </a:t>
            </a:r>
          </a:p>
          <a:p>
            <a:pPr lvl="1" algn="just"/>
            <a:r>
              <a:rPr lang="tr-TR" dirty="0" smtClean="0"/>
              <a:t>Bağımsız Gruplarda T-testi, </a:t>
            </a:r>
            <a:r>
              <a:rPr lang="tr-TR" dirty="0" smtClean="0">
                <a:solidFill>
                  <a:srgbClr val="FF0000"/>
                </a:solidFill>
              </a:rPr>
              <a:t>Mann </a:t>
            </a:r>
            <a:r>
              <a:rPr lang="tr-TR" dirty="0" err="1" smtClean="0">
                <a:solidFill>
                  <a:srgbClr val="FF0000"/>
                </a:solidFill>
              </a:rPr>
              <a:t>Whitney</a:t>
            </a:r>
            <a:r>
              <a:rPr lang="tr-TR" dirty="0" smtClean="0">
                <a:solidFill>
                  <a:srgbClr val="FF0000"/>
                </a:solidFill>
              </a:rPr>
              <a:t> U Testi</a:t>
            </a:r>
          </a:p>
          <a:p>
            <a:pPr lvl="1" algn="just"/>
            <a:r>
              <a:rPr lang="tr-TR" dirty="0" smtClean="0"/>
              <a:t>Bağımlı Gruplarda T-testi,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49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Mann </a:t>
            </a:r>
            <a:r>
              <a:rPr lang="tr-TR" dirty="0" err="1" smtClean="0"/>
              <a:t>Whitney</a:t>
            </a:r>
            <a:r>
              <a:rPr lang="tr-TR" dirty="0" smtClean="0"/>
              <a:t> U Testi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95400"/>
            <a:ext cx="6956647" cy="5127190"/>
          </a:xfrm>
        </p:spPr>
      </p:pic>
    </p:spTree>
    <p:extLst>
      <p:ext uri="{BB962C8B-B14F-4D97-AF65-F5344CB8AC3E}">
        <p14:creationId xmlns:p14="http://schemas.microsoft.com/office/powerpoint/2010/main" val="171610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Mann </a:t>
            </a:r>
            <a:r>
              <a:rPr lang="tr-TR" dirty="0" err="1"/>
              <a:t>Whitney</a:t>
            </a:r>
            <a:r>
              <a:rPr lang="tr-TR" dirty="0"/>
              <a:t> U Testi</a:t>
            </a:r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24000"/>
            <a:ext cx="7543800" cy="4523855"/>
          </a:xfrm>
        </p:spPr>
      </p:pic>
    </p:spTree>
    <p:extLst>
      <p:ext uri="{BB962C8B-B14F-4D97-AF65-F5344CB8AC3E}">
        <p14:creationId xmlns:p14="http://schemas.microsoft.com/office/powerpoint/2010/main" val="15461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Mann </a:t>
            </a:r>
            <a:r>
              <a:rPr lang="tr-TR" dirty="0" err="1"/>
              <a:t>Whitney</a:t>
            </a:r>
            <a:r>
              <a:rPr lang="tr-TR" dirty="0"/>
              <a:t> U Testi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828800"/>
            <a:ext cx="4726310" cy="4430916"/>
          </a:xfrm>
        </p:spPr>
      </p:pic>
      <p:sp>
        <p:nvSpPr>
          <p:cNvPr id="7" name="Metin kutusu 6"/>
          <p:cNvSpPr txBox="1"/>
          <p:nvPr/>
        </p:nvSpPr>
        <p:spPr>
          <a:xfrm>
            <a:off x="5943600" y="51054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Fark var </a:t>
            </a:r>
            <a:r>
              <a:rPr lang="tr-TR" dirty="0" smtClean="0"/>
              <a:t>ama 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istatistiksel olarak anlamlı değil</a:t>
            </a:r>
            <a:r>
              <a:rPr lang="tr-TR" dirty="0" smtClean="0"/>
              <a:t>. </a:t>
            </a:r>
            <a:r>
              <a:rPr lang="tr-TR" dirty="0" smtClean="0">
                <a:solidFill>
                  <a:srgbClr val="FF0000"/>
                </a:solidFill>
              </a:rPr>
              <a:t>H</a:t>
            </a:r>
            <a:r>
              <a:rPr lang="tr-TR" sz="1400" dirty="0" smtClean="0">
                <a:solidFill>
                  <a:srgbClr val="FF0000"/>
                </a:solidFill>
              </a:rPr>
              <a:t>1</a:t>
            </a:r>
            <a:r>
              <a:rPr lang="tr-TR" dirty="0" smtClean="0">
                <a:solidFill>
                  <a:srgbClr val="FF0000"/>
                </a:solidFill>
              </a:rPr>
              <a:t> ret, H</a:t>
            </a:r>
            <a:r>
              <a:rPr lang="tr-TR" sz="1400" dirty="0" smtClean="0">
                <a:solidFill>
                  <a:srgbClr val="FF0000"/>
                </a:solidFill>
              </a:rPr>
              <a:t>0</a:t>
            </a:r>
            <a:r>
              <a:rPr lang="tr-TR" dirty="0" smtClean="0">
                <a:solidFill>
                  <a:srgbClr val="FF0000"/>
                </a:solidFill>
              </a:rPr>
              <a:t> kabul.</a:t>
            </a: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 flipV="1">
            <a:off x="4800600" y="5567065"/>
            <a:ext cx="990600" cy="2241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5638800" y="4343400"/>
            <a:ext cx="6858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39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 Gruplarda T-testi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Öncesi, sonrası şeklinde tasarımlanmış ve ilgili değişimin aynı araştırma grubu(örneklem) üzerinde farklılık oluşturup oluşturmadığı ölçmeye yöneliktir.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H</a:t>
            </a:r>
            <a:r>
              <a:rPr lang="tr-TR" sz="1800" dirty="0">
                <a:solidFill>
                  <a:srgbClr val="FF0000"/>
                </a:solidFill>
              </a:rPr>
              <a:t>1</a:t>
            </a:r>
            <a:r>
              <a:rPr lang="tr-TR" dirty="0">
                <a:solidFill>
                  <a:srgbClr val="FF0000"/>
                </a:solidFill>
              </a:rPr>
              <a:t> hipotezi: </a:t>
            </a:r>
            <a:r>
              <a:rPr lang="tr-TR" dirty="0" smtClean="0"/>
              <a:t>2010 yılında Marmara Üniversitesine giriş yapan SYB öğrencilerinin eğitime başlamadan önceki Sağlık Yönetimi bilgileriyle eğitimi tamamladıktan sonraki SY bilgileri arasında </a:t>
            </a:r>
            <a:r>
              <a:rPr lang="tr-TR" dirty="0" smtClean="0">
                <a:solidFill>
                  <a:srgbClr val="FF0000"/>
                </a:solidFill>
              </a:rPr>
              <a:t>fark vardır. </a:t>
            </a:r>
            <a:endParaRPr lang="tr-TR" dirty="0">
              <a:solidFill>
                <a:srgbClr val="FF0000"/>
              </a:solidFill>
            </a:endParaRPr>
          </a:p>
          <a:p>
            <a:pPr algn="just"/>
            <a:r>
              <a:rPr lang="tr-TR" dirty="0">
                <a:solidFill>
                  <a:srgbClr val="0070C0"/>
                </a:solidFill>
              </a:rPr>
              <a:t>H</a:t>
            </a:r>
            <a:r>
              <a:rPr lang="tr-TR" sz="1600" dirty="0">
                <a:solidFill>
                  <a:srgbClr val="0070C0"/>
                </a:solidFill>
              </a:rPr>
              <a:t>0 </a:t>
            </a:r>
            <a:r>
              <a:rPr lang="tr-TR" dirty="0">
                <a:solidFill>
                  <a:srgbClr val="0070C0"/>
                </a:solidFill>
              </a:rPr>
              <a:t>hipotezi:</a:t>
            </a:r>
            <a:r>
              <a:rPr lang="tr-TR" dirty="0"/>
              <a:t> 2010 yılında Marmara Üniversitesine giriş yapan SYB öğrencilerinin eğitime başlamadan </a:t>
            </a:r>
            <a:r>
              <a:rPr lang="tr-TR" dirty="0" smtClean="0"/>
              <a:t>önceki Sağlık Yönetimi </a:t>
            </a:r>
            <a:r>
              <a:rPr lang="tr-TR" dirty="0"/>
              <a:t>bilgileriyle eğitimi tamamladıktan </a:t>
            </a:r>
            <a:r>
              <a:rPr lang="tr-TR" dirty="0" smtClean="0"/>
              <a:t>sonraki SY </a:t>
            </a:r>
            <a:r>
              <a:rPr lang="tr-TR" dirty="0"/>
              <a:t>bilgileri arasında </a:t>
            </a:r>
            <a:r>
              <a:rPr lang="tr-TR" dirty="0">
                <a:solidFill>
                  <a:srgbClr val="0070C0"/>
                </a:solidFill>
              </a:rPr>
              <a:t>fark </a:t>
            </a:r>
            <a:r>
              <a:rPr lang="tr-TR" dirty="0" smtClean="0">
                <a:solidFill>
                  <a:srgbClr val="0070C0"/>
                </a:solidFill>
              </a:rPr>
              <a:t>yoktur. </a:t>
            </a:r>
            <a:endParaRPr lang="tr-TR" dirty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728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Bağımlı Gruplarda T-testi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76399"/>
            <a:ext cx="6248400" cy="5031157"/>
          </a:xfrm>
        </p:spPr>
      </p:pic>
    </p:spTree>
    <p:extLst>
      <p:ext uri="{BB962C8B-B14F-4D97-AF65-F5344CB8AC3E}">
        <p14:creationId xmlns:p14="http://schemas.microsoft.com/office/powerpoint/2010/main" val="369458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Bağımlı Gruplarda T-testi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905000"/>
            <a:ext cx="7478175" cy="3886200"/>
          </a:xfrm>
        </p:spPr>
      </p:pic>
    </p:spTree>
    <p:extLst>
      <p:ext uri="{BB962C8B-B14F-4D97-AF65-F5344CB8AC3E}">
        <p14:creationId xmlns:p14="http://schemas.microsoft.com/office/powerpoint/2010/main" val="22280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Bağımlı Gruplarda T-testi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49932"/>
            <a:ext cx="8229600" cy="4026499"/>
          </a:xfrm>
        </p:spPr>
      </p:pic>
      <p:sp>
        <p:nvSpPr>
          <p:cNvPr id="5" name="Metin kutusu 4"/>
          <p:cNvSpPr txBox="1"/>
          <p:nvPr/>
        </p:nvSpPr>
        <p:spPr>
          <a:xfrm>
            <a:off x="4876800" y="60960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0070C0"/>
                </a:solidFill>
              </a:rPr>
              <a:t>Fark var</a:t>
            </a:r>
            <a:r>
              <a:rPr lang="tr-TR" dirty="0" smtClean="0"/>
              <a:t> ama </a:t>
            </a:r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istatistiksel olarak anlamlı bir fark yoktur</a:t>
            </a:r>
            <a:r>
              <a:rPr lang="tr-TR" dirty="0" smtClean="0"/>
              <a:t>. </a:t>
            </a:r>
            <a:r>
              <a:rPr lang="tr-TR" dirty="0" smtClean="0">
                <a:solidFill>
                  <a:srgbClr val="FF0000"/>
                </a:solidFill>
              </a:rPr>
              <a:t>H1 ret, H0 kabul.</a:t>
            </a: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>
            <a:off x="3276600" y="3429000"/>
            <a:ext cx="20574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 flipH="1">
            <a:off x="6324600" y="5638800"/>
            <a:ext cx="1752600" cy="780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6081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smtClean="0"/>
              <a:t>Tip 1 ve Tip 2 Hatalar</a:t>
            </a:r>
            <a:endParaRPr lang="en-GB" altLang="tr-TR" b="1" smtClean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95400"/>
            <a:ext cx="6415163" cy="5219468"/>
          </a:xfrm>
        </p:spPr>
      </p:pic>
    </p:spTree>
    <p:extLst>
      <p:ext uri="{BB962C8B-B14F-4D97-AF65-F5344CB8AC3E}">
        <p14:creationId xmlns:p14="http://schemas.microsoft.com/office/powerpoint/2010/main" val="145266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Verinin Normal Dağılıp Dağılmaması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Verinin normal dağılıp dağılmaması ölçümsel(nicel) veriler için söz konusudur.</a:t>
            </a:r>
          </a:p>
          <a:p>
            <a:r>
              <a:rPr lang="tr-TR" dirty="0" smtClean="0"/>
              <a:t>Kurulan bir hipotezde </a:t>
            </a:r>
            <a:r>
              <a:rPr lang="tr-TR" dirty="0" smtClean="0">
                <a:solidFill>
                  <a:srgbClr val="FF0000"/>
                </a:solidFill>
              </a:rPr>
              <a:t>bağımlı-ölçümsel</a:t>
            </a:r>
            <a:r>
              <a:rPr lang="tr-TR" dirty="0" smtClean="0"/>
              <a:t> değişkenin normal dağılıp dağılmadığı incelenir.</a:t>
            </a:r>
          </a:p>
          <a:p>
            <a:r>
              <a:rPr lang="tr-TR" dirty="0" smtClean="0"/>
              <a:t>Verinin normal dağılıp dağılmamasına göre kullanılacak olan </a:t>
            </a:r>
            <a:r>
              <a:rPr lang="tr-TR" dirty="0" smtClean="0">
                <a:solidFill>
                  <a:srgbClr val="FF0000"/>
                </a:solidFill>
              </a:rPr>
              <a:t>istatistiksel anlamlılık testi</a:t>
            </a:r>
            <a:r>
              <a:rPr lang="tr-TR" dirty="0" smtClean="0"/>
              <a:t> farklılık gösterecektir.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45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Dağılım Örnekleri</a:t>
            </a:r>
            <a:endParaRPr lang="tr-TR" dirty="0"/>
          </a:p>
        </p:txBody>
      </p:sp>
      <p:pic>
        <p:nvPicPr>
          <p:cNvPr id="22531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828800"/>
            <a:ext cx="7164388" cy="1911350"/>
          </a:xfrm>
        </p:spPr>
      </p:pic>
      <p:sp>
        <p:nvSpPr>
          <p:cNvPr id="22532" name="Metin kutusu 4"/>
          <p:cNvSpPr txBox="1">
            <a:spLocks noChangeArrowheads="1"/>
          </p:cNvSpPr>
          <p:nvPr/>
        </p:nvSpPr>
        <p:spPr bwMode="auto">
          <a:xfrm>
            <a:off x="1187450" y="4076700"/>
            <a:ext cx="77771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dirty="0">
                <a:solidFill>
                  <a:srgbClr val="00FF00"/>
                </a:solidFill>
              </a:rPr>
              <a:t>Ortalama</a:t>
            </a:r>
            <a:r>
              <a:rPr lang="tr-TR" dirty="0"/>
              <a:t>: </a:t>
            </a:r>
            <a:r>
              <a:rPr lang="tr-TR" dirty="0">
                <a:solidFill>
                  <a:srgbClr val="FF0000"/>
                </a:solidFill>
              </a:rPr>
              <a:t>Ölçümsel değer</a:t>
            </a:r>
            <a:r>
              <a:rPr lang="tr-TR" dirty="0"/>
              <a:t>lerin aritmetik ortalamasını ifade eder.</a:t>
            </a:r>
          </a:p>
          <a:p>
            <a:r>
              <a:rPr lang="tr-TR" dirty="0" err="1">
                <a:solidFill>
                  <a:srgbClr val="CC00CC"/>
                </a:solidFill>
              </a:rPr>
              <a:t>Mod</a:t>
            </a:r>
            <a:r>
              <a:rPr lang="tr-TR" dirty="0"/>
              <a:t>: </a:t>
            </a:r>
            <a:r>
              <a:rPr lang="tr-TR" dirty="0">
                <a:solidFill>
                  <a:srgbClr val="FF0000"/>
                </a:solidFill>
              </a:rPr>
              <a:t>Ölçümsel değer</a:t>
            </a:r>
            <a:r>
              <a:rPr lang="tr-TR" dirty="0"/>
              <a:t>lerin içinden en çok tekrarlayan seriyi ifade eder.</a:t>
            </a:r>
          </a:p>
          <a:p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Medyan</a:t>
            </a:r>
            <a:r>
              <a:rPr lang="tr-TR" dirty="0"/>
              <a:t>: </a:t>
            </a:r>
            <a:r>
              <a:rPr lang="tr-TR" dirty="0">
                <a:solidFill>
                  <a:srgbClr val="FF0000"/>
                </a:solidFill>
              </a:rPr>
              <a:t>Ölçümsel değerler </a:t>
            </a:r>
            <a:r>
              <a:rPr lang="tr-TR" dirty="0"/>
              <a:t>içerisinden ortanca değeri ifade eder.</a:t>
            </a:r>
          </a:p>
        </p:txBody>
      </p:sp>
    </p:spTree>
    <p:extLst>
      <p:ext uri="{BB962C8B-B14F-4D97-AF65-F5344CB8AC3E}">
        <p14:creationId xmlns:p14="http://schemas.microsoft.com/office/powerpoint/2010/main" val="304698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 smtClean="0"/>
              <a:t>Verilerin Dağılımı: </a:t>
            </a:r>
            <a:r>
              <a:rPr lang="tr-TR" dirty="0" err="1" smtClean="0"/>
              <a:t>Kolmogorov-Smirnov</a:t>
            </a:r>
            <a:r>
              <a:rPr lang="tr-TR" dirty="0" smtClean="0"/>
              <a:t> Testi</a:t>
            </a:r>
            <a:endParaRPr lang="tr-TR" dirty="0"/>
          </a:p>
        </p:txBody>
      </p:sp>
      <p:pic>
        <p:nvPicPr>
          <p:cNvPr id="20483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5100" y="1804988"/>
            <a:ext cx="7499350" cy="4086225"/>
          </a:xfrm>
        </p:spPr>
      </p:pic>
    </p:spTree>
    <p:extLst>
      <p:ext uri="{BB962C8B-B14F-4D97-AF65-F5344CB8AC3E}">
        <p14:creationId xmlns:p14="http://schemas.microsoft.com/office/powerpoint/2010/main" val="31122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Kolmogorov-Smirnov</a:t>
            </a:r>
            <a:r>
              <a:rPr lang="tr-TR" dirty="0" smtClean="0"/>
              <a:t> Testi</a:t>
            </a:r>
            <a:endParaRPr lang="tr-TR" dirty="0"/>
          </a:p>
        </p:txBody>
      </p:sp>
      <p:pic>
        <p:nvPicPr>
          <p:cNvPr id="23555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600200"/>
            <a:ext cx="7499350" cy="4267200"/>
          </a:xfrm>
        </p:spPr>
      </p:pic>
      <p:sp>
        <p:nvSpPr>
          <p:cNvPr id="3" name="Metin kutusu 2"/>
          <p:cNvSpPr txBox="1"/>
          <p:nvPr/>
        </p:nvSpPr>
        <p:spPr>
          <a:xfrm>
            <a:off x="1447800" y="61722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Kolmogorov-Smirnov</a:t>
            </a:r>
            <a:r>
              <a:rPr lang="tr-TR" dirty="0" smtClean="0">
                <a:solidFill>
                  <a:srgbClr val="FF0000"/>
                </a:solidFill>
              </a:rPr>
              <a:t> bir istatistiksel anlamlılık testi değildir ! Sadece verinin normal dağılıp dağılmadığını gösterir !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58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Kolmogorov-Smirnov</a:t>
            </a:r>
            <a:r>
              <a:rPr lang="tr-TR" dirty="0" smtClean="0"/>
              <a:t> Testi</a:t>
            </a:r>
            <a:endParaRPr lang="tr-TR" dirty="0"/>
          </a:p>
        </p:txBody>
      </p:sp>
      <p:pic>
        <p:nvPicPr>
          <p:cNvPr id="24579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1600200"/>
            <a:ext cx="4248150" cy="3690938"/>
          </a:xfrm>
        </p:spPr>
      </p:pic>
      <p:sp>
        <p:nvSpPr>
          <p:cNvPr id="7" name="Metin kutusu 6"/>
          <p:cNvSpPr txBox="1"/>
          <p:nvPr/>
        </p:nvSpPr>
        <p:spPr>
          <a:xfrm>
            <a:off x="1763713" y="5516563"/>
            <a:ext cx="6480175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tr-TR" dirty="0">
                <a:solidFill>
                  <a:srgbClr val="FF0000"/>
                </a:solidFill>
                <a:latin typeface="Arial" charset="0"/>
                <a:cs typeface="Arial" charset="0"/>
              </a:rPr>
              <a:t>P=0.087&gt;0.05 olmak üzere ölçümsel veri normal dağılmaktadır.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tr-TR" dirty="0">
                <a:latin typeface="Arial" charset="0"/>
                <a:cs typeface="Arial" charset="0"/>
              </a:rPr>
              <a:t>P değeri 0.05’den küçük olsaydı verinin normal dağılmadığına karar verilecekti.</a:t>
            </a:r>
          </a:p>
          <a:p>
            <a:pPr>
              <a:defRPr/>
            </a:pPr>
            <a:endParaRPr lang="tr-TR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0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Kolmogorov-Smirnov</a:t>
            </a:r>
            <a:r>
              <a:rPr lang="tr-TR" dirty="0" smtClean="0"/>
              <a:t>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Eğer verilerimiz normal dağılım gösteriyorsa parametrik istatistik anlamlılık testleri hipoteze uygun olarak seçilecektir.</a:t>
            </a:r>
          </a:p>
          <a:p>
            <a:r>
              <a:rPr lang="tr-TR" dirty="0" smtClean="0"/>
              <a:t>Aksi halde ise non-parametrik istatistik anlamlılık testleri hipoteze uygun olarak seçilecektir.</a:t>
            </a:r>
          </a:p>
          <a:p>
            <a:r>
              <a:rPr lang="tr-TR" dirty="0" smtClean="0"/>
              <a:t>Ancak, örneklem sayımız </a:t>
            </a:r>
            <a:r>
              <a:rPr lang="tr-TR" dirty="0" smtClean="0">
                <a:solidFill>
                  <a:srgbClr val="FF0000"/>
                </a:solidFill>
              </a:rPr>
              <a:t>30 ve altındaysa</a:t>
            </a:r>
            <a:r>
              <a:rPr lang="tr-TR" dirty="0" smtClean="0"/>
              <a:t> verinin (</a:t>
            </a:r>
            <a:r>
              <a:rPr lang="tr-TR" dirty="0" smtClean="0">
                <a:solidFill>
                  <a:srgbClr val="FF0000"/>
                </a:solidFill>
              </a:rPr>
              <a:t>ölçümsel olanın</a:t>
            </a:r>
            <a:r>
              <a:rPr lang="tr-TR" dirty="0" smtClean="0"/>
              <a:t>) normal dağılıp dağılmadığına bakılmaksızın non-parametrik istatistik anlamlılık testleri seçilir 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482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Kolmogorov-Smirnov</a:t>
            </a:r>
            <a:r>
              <a:rPr lang="tr-TR" dirty="0"/>
              <a:t> </a:t>
            </a:r>
            <a:r>
              <a:rPr lang="tr-TR" dirty="0" smtClean="0"/>
              <a:t>Testine Göre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922525"/>
              </p:ext>
            </p:extLst>
          </p:nvPr>
        </p:nvGraphicFramePr>
        <p:xfrm>
          <a:off x="457200" y="2286000"/>
          <a:ext cx="8305800" cy="25907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52900"/>
                <a:gridCol w="4152900"/>
              </a:tblGrid>
              <a:tr h="579120">
                <a:tc>
                  <a:txBody>
                    <a:bodyPr/>
                    <a:lstStyle/>
                    <a:p>
                      <a:r>
                        <a:rPr lang="tr-TR" dirty="0" smtClean="0"/>
                        <a:t>Normal Dağılıyorsa (p&gt;0.05)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Normal Dağılmıyorsa</a:t>
                      </a:r>
                      <a:r>
                        <a:rPr lang="tr-TR" baseline="0" dirty="0" smtClean="0"/>
                        <a:t> (p&lt;0.05)</a:t>
                      </a:r>
                      <a:endParaRPr lang="tr-TR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tr-TR" dirty="0" smtClean="0"/>
                        <a:t>Tek Grupta T-testi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Tek İşaret Testi veya </a:t>
                      </a:r>
                      <a:r>
                        <a:rPr lang="tr-TR" dirty="0" err="1" smtClean="0"/>
                        <a:t>Binom</a:t>
                      </a:r>
                      <a:r>
                        <a:rPr lang="tr-TR" dirty="0" smtClean="0"/>
                        <a:t> Testi</a:t>
                      </a:r>
                      <a:endParaRPr lang="tr-TR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tr-TR" dirty="0" smtClean="0"/>
                        <a:t>Bağımsız Gruplarda T-testi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Mann </a:t>
                      </a:r>
                      <a:r>
                        <a:rPr lang="tr-TR" dirty="0" err="1" smtClean="0"/>
                        <a:t>Whitney</a:t>
                      </a:r>
                      <a:r>
                        <a:rPr lang="tr-TR" dirty="0" smtClean="0"/>
                        <a:t> U Testi</a:t>
                      </a:r>
                      <a:endParaRPr lang="tr-TR" dirty="0"/>
                    </a:p>
                  </a:txBody>
                  <a:tcPr/>
                </a:tc>
              </a:tr>
              <a:tr h="853439">
                <a:tc>
                  <a:txBody>
                    <a:bodyPr/>
                    <a:lstStyle/>
                    <a:p>
                      <a:r>
                        <a:rPr lang="tr-TR" dirty="0" smtClean="0"/>
                        <a:t>Bağımlı Gruplarda T-testi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Wilcoxon</a:t>
                      </a:r>
                      <a:r>
                        <a:rPr lang="tr-TR" dirty="0" smtClean="0"/>
                        <a:t> Testi</a:t>
                      </a:r>
                      <a:endParaRPr lang="tr-TR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65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592</Words>
  <Application>Microsoft Office PowerPoint</Application>
  <PresentationFormat>Ekran Gösterisi (4:3)</PresentationFormat>
  <Paragraphs>70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Ofis Teması</vt:lpstr>
      <vt:lpstr>İstatistiksel Analizler</vt:lpstr>
      <vt:lpstr>Dersin Amaçları</vt:lpstr>
      <vt:lpstr>Verinin Normal Dağılıp Dağılmaması</vt:lpstr>
      <vt:lpstr>Dağılım Örnekleri</vt:lpstr>
      <vt:lpstr>Verilerin Dağılımı: Kolmogorov-Smirnov Testi</vt:lpstr>
      <vt:lpstr>Kolmogorov-Smirnov Testi</vt:lpstr>
      <vt:lpstr>Kolmogorov-Smirnov Testi</vt:lpstr>
      <vt:lpstr>Kolmogorov-Smirnov Testi</vt:lpstr>
      <vt:lpstr>Kolmogorov-Smirnov Testine Göre</vt:lpstr>
      <vt:lpstr>Tek Grupta T-testi</vt:lpstr>
      <vt:lpstr>Tek Grupta T-testi</vt:lpstr>
      <vt:lpstr>Tek Grupta T-testi</vt:lpstr>
      <vt:lpstr>Tek Grupta T-testi</vt:lpstr>
      <vt:lpstr>Bağımsız Gruplarda T-testi</vt:lpstr>
      <vt:lpstr>PowerPoint Sunusu</vt:lpstr>
      <vt:lpstr>PowerPoint Sunusu</vt:lpstr>
      <vt:lpstr>Bağımsız Gruplarda T-testi</vt:lpstr>
      <vt:lpstr>Bağımsız Gruplarda T-testi</vt:lpstr>
      <vt:lpstr>Bağımsız Gruplarda T-testi</vt:lpstr>
      <vt:lpstr>Mann Whitney U Testi</vt:lpstr>
      <vt:lpstr>Mann Whitney U Testi</vt:lpstr>
      <vt:lpstr>Mann Whitney U Testi</vt:lpstr>
      <vt:lpstr>Bağımlı Gruplarda T-testi</vt:lpstr>
      <vt:lpstr>Bağımlı Gruplarda T-testi</vt:lpstr>
      <vt:lpstr>Bağımlı Gruplarda T-testi</vt:lpstr>
      <vt:lpstr>Bağımlı Gruplarda T-testi</vt:lpstr>
      <vt:lpstr>Tip 1 ve Tip 2 Hatalar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HÜSEYİN ARI</dc:creator>
  <cp:lastModifiedBy>HÜSEYİN ARI</cp:lastModifiedBy>
  <cp:revision>75</cp:revision>
  <dcterms:created xsi:type="dcterms:W3CDTF">2016-09-27T17:39:43Z</dcterms:created>
  <dcterms:modified xsi:type="dcterms:W3CDTF">2016-10-12T01:30:32Z</dcterms:modified>
</cp:coreProperties>
</file>