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303" r:id="rId4"/>
    <p:sldId id="296" r:id="rId5"/>
    <p:sldId id="298" r:id="rId6"/>
    <p:sldId id="287" r:id="rId7"/>
    <p:sldId id="333" r:id="rId8"/>
    <p:sldId id="332" r:id="rId9"/>
    <p:sldId id="299" r:id="rId10"/>
    <p:sldId id="262" r:id="rId11"/>
    <p:sldId id="294" r:id="rId12"/>
    <p:sldId id="271" r:id="rId13"/>
    <p:sldId id="317" r:id="rId14"/>
    <p:sldId id="315" r:id="rId15"/>
    <p:sldId id="312" r:id="rId16"/>
    <p:sldId id="311" r:id="rId17"/>
    <p:sldId id="316" r:id="rId18"/>
    <p:sldId id="319" r:id="rId19"/>
    <p:sldId id="272" r:id="rId20"/>
    <p:sldId id="318" r:id="rId21"/>
    <p:sldId id="313" r:id="rId22"/>
    <p:sldId id="321" r:id="rId23"/>
    <p:sldId id="320" r:id="rId24"/>
    <p:sldId id="314" r:id="rId25"/>
    <p:sldId id="288" r:id="rId26"/>
    <p:sldId id="322" r:id="rId27"/>
    <p:sldId id="326" r:id="rId28"/>
    <p:sldId id="327" r:id="rId29"/>
    <p:sldId id="323" r:id="rId30"/>
    <p:sldId id="328" r:id="rId31"/>
    <p:sldId id="329" r:id="rId32"/>
    <p:sldId id="330" r:id="rId33"/>
    <p:sldId id="331" r:id="rId34"/>
    <p:sldId id="308" r:id="rId35"/>
    <p:sldId id="305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A4B56-EB20-44E9-B99B-B9B47FFFAC9C}" type="datetimeFigureOut">
              <a:rPr lang="tr-TR" smtClean="0"/>
              <a:t>7.10.2016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B609C-9405-4138-901D-8B3D5A79E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95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7.10.2016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58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7.10.2016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57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7.10.2016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89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7.10.2016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27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7.10.2016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2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7.10.2016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78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7.10.2016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95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7.10.2016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42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7.10.2016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06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7.10.2016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56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7.10.2016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33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DEFD0-9A5D-411B-9AFA-3291400F7CC6}" type="datetimeFigureOut">
              <a:rPr lang="tr-TR" smtClean="0"/>
              <a:t>7.10.2016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55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Hipotez ve İlişkili Kavramlar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Araştırma Yöntemleri Ders-2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467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Hipotez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Araştırma </a:t>
            </a:r>
            <a:r>
              <a:rPr lang="tr-TR" dirty="0"/>
              <a:t>sonuna kadar </a:t>
            </a:r>
            <a:r>
              <a:rPr lang="tr-TR" b="1" dirty="0">
                <a:solidFill>
                  <a:srgbClr val="00B050"/>
                </a:solidFill>
              </a:rPr>
              <a:t>geçici</a:t>
            </a:r>
            <a:r>
              <a:rPr lang="tr-TR" dirty="0"/>
              <a:t> olarak düşündüğümüz test edilebilir </a:t>
            </a:r>
            <a:r>
              <a:rPr lang="tr-TR" b="1" dirty="0" smtClean="0">
                <a:solidFill>
                  <a:srgbClr val="00B050"/>
                </a:solidFill>
              </a:rPr>
              <a:t>varsayım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açıdan araştırma öncesinde </a:t>
            </a:r>
            <a:r>
              <a:rPr lang="tr-TR" b="1" dirty="0" smtClean="0">
                <a:solidFill>
                  <a:srgbClr val="7030A0"/>
                </a:solidFill>
              </a:rPr>
              <a:t>doğruluğu veya yanlışlığı test edilmemiş</a:t>
            </a:r>
            <a:r>
              <a:rPr lang="tr-TR" dirty="0" smtClean="0"/>
              <a:t> bir önermedir.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Hipotez olmaksızın yola çıkılmaz </a:t>
            </a:r>
            <a:r>
              <a:rPr lang="tr-TR" dirty="0" smtClean="0"/>
              <a:t>!</a:t>
            </a:r>
          </a:p>
          <a:p>
            <a:r>
              <a:rPr lang="tr-TR" dirty="0" smtClean="0"/>
              <a:t>Hipotezin araştırmaya katkıları ise;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Araştırma için veri toplama sürecini sistemleştirir.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Araştırmada yansızlık sağlar.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Kuram geliştirilmesini sağlar.</a:t>
            </a:r>
          </a:p>
        </p:txBody>
      </p:sp>
    </p:spTree>
    <p:extLst>
      <p:ext uri="{BB962C8B-B14F-4D97-AF65-F5344CB8AC3E}">
        <p14:creationId xmlns:p14="http://schemas.microsoft.com/office/powerpoint/2010/main" val="121213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1027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5943600" cy="5791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5400" b="1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Araştırma hipotezi, bizim </a:t>
            </a:r>
            <a:r>
              <a:rPr lang="tr-TR" altLang="tr-TR" sz="5400" b="1" dirty="0" smtClean="0">
                <a:solidFill>
                  <a:srgbClr val="00B0F0"/>
                </a:solidFill>
                <a:latin typeface="Arial" charset="0"/>
                <a:ea typeface="ＭＳ Ｐゴシック" pitchFamily="34" charset="-128"/>
              </a:rPr>
              <a:t>evrendeki ortalamalarda ve dağılımda bir fark olduğu şüphe ve gözlemimize dayanır.</a:t>
            </a:r>
            <a:endParaRPr lang="en-US" altLang="tr-TR" sz="5400" b="1" dirty="0" smtClean="0">
              <a:solidFill>
                <a:srgbClr val="00B0F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6B75E1B-7844-4A8F-B833-B00EE8BF26A1}" type="slidenum">
              <a:rPr lang="tr-TR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tr-TR">
              <a:gradFill>
                <a:gsLst>
                  <a:gs pos="0">
                    <a:schemeClr val="tx1">
                      <a:alpha val="10000"/>
                    </a:schemeClr>
                  </a:gs>
                  <a:gs pos="100000">
                    <a:schemeClr val="tx1">
                      <a:alpha val="10000"/>
                    </a:schemeClr>
                  </a:gs>
                </a:gsLst>
                <a:lin ang="5400000" scaled="0"/>
              </a:gra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77000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Hipotezin taşıması gereken özellikler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tr-TR" dirty="0"/>
              <a:t>Açık ve mümkün olduğunca </a:t>
            </a:r>
            <a:r>
              <a:rPr lang="tr-TR" dirty="0">
                <a:solidFill>
                  <a:srgbClr val="FF0000"/>
                </a:solidFill>
              </a:rPr>
              <a:t>anlaşılabilir</a:t>
            </a:r>
            <a:r>
              <a:rPr lang="tr-TR" dirty="0"/>
              <a:t> şekilde ifade edilebilmelidir. </a:t>
            </a:r>
          </a:p>
          <a:p>
            <a:pPr lvl="0" algn="just"/>
            <a:r>
              <a:rPr lang="tr-TR" b="1" dirty="0">
                <a:solidFill>
                  <a:srgbClr val="7030A0"/>
                </a:solidFill>
              </a:rPr>
              <a:t>Mantıksal olmalıdır</a:t>
            </a:r>
            <a:r>
              <a:rPr lang="tr-TR" dirty="0">
                <a:solidFill>
                  <a:srgbClr val="FF0000"/>
                </a:solidFill>
              </a:rPr>
              <a:t>. </a:t>
            </a:r>
          </a:p>
          <a:p>
            <a:pPr lvl="0" algn="just"/>
            <a:r>
              <a:rPr lang="tr-TR" dirty="0"/>
              <a:t>Hipotezde yer alan değişkenlerin </a:t>
            </a:r>
            <a:r>
              <a:rPr lang="tr-TR" dirty="0">
                <a:solidFill>
                  <a:srgbClr val="FF0000"/>
                </a:solidFill>
              </a:rPr>
              <a:t>ölçülebilir</a:t>
            </a:r>
            <a:r>
              <a:rPr lang="tr-TR" dirty="0"/>
              <a:t> olması gerekir. </a:t>
            </a:r>
          </a:p>
          <a:p>
            <a:pPr lvl="0" algn="just"/>
            <a:r>
              <a:rPr lang="tr-TR" dirty="0"/>
              <a:t>Bir </a:t>
            </a:r>
            <a:r>
              <a:rPr lang="tr-TR" dirty="0">
                <a:solidFill>
                  <a:srgbClr val="FF0000"/>
                </a:solidFill>
              </a:rPr>
              <a:t>istatistik yöntem ile test edilebilir </a:t>
            </a:r>
            <a:r>
              <a:rPr lang="tr-TR" dirty="0"/>
              <a:t>olmalıdır. </a:t>
            </a:r>
          </a:p>
          <a:p>
            <a:pPr lvl="0" algn="just"/>
            <a:r>
              <a:rPr lang="tr-TR" dirty="0"/>
              <a:t>Hipotezler, örnek verileriyle test edilmiş olmasına </a:t>
            </a:r>
            <a:r>
              <a:rPr lang="tr-TR" dirty="0" smtClean="0"/>
              <a:t>rağmen </a:t>
            </a:r>
            <a:r>
              <a:rPr lang="tr-TR" dirty="0" err="1" smtClean="0">
                <a:solidFill>
                  <a:srgbClr val="FF0000"/>
                </a:solidFill>
              </a:rPr>
              <a:t>anakütle</a:t>
            </a:r>
            <a:r>
              <a:rPr lang="tr-TR" dirty="0" smtClean="0">
                <a:solidFill>
                  <a:srgbClr val="FF0000"/>
                </a:solidFill>
              </a:rPr>
              <a:t> (evren) </a:t>
            </a:r>
            <a:r>
              <a:rPr lang="tr-TR" dirty="0">
                <a:solidFill>
                  <a:srgbClr val="FF0000"/>
                </a:solidFill>
              </a:rPr>
              <a:t>parametrelerini temel alarak kurulmalıdır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6499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ÖRNEKLERLE HİPOTEZLER…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68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Gerçekten Bir Hipotez mi?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B050"/>
                </a:solidFill>
              </a:rPr>
              <a:t>H</a:t>
            </a:r>
            <a:r>
              <a:rPr lang="tr-TR" sz="2000" dirty="0" smtClean="0">
                <a:solidFill>
                  <a:srgbClr val="00B050"/>
                </a:solidFill>
              </a:rPr>
              <a:t>1</a:t>
            </a:r>
            <a:r>
              <a:rPr lang="tr-TR" dirty="0" smtClean="0">
                <a:solidFill>
                  <a:srgbClr val="00B050"/>
                </a:solidFill>
              </a:rPr>
              <a:t>:</a:t>
            </a:r>
            <a:r>
              <a:rPr lang="tr-TR" dirty="0" smtClean="0"/>
              <a:t> Tavukların yumurtlama hızları ile insanların araba tercihleri arasında </a:t>
            </a:r>
            <a:r>
              <a:rPr lang="tr-TR" dirty="0" smtClean="0">
                <a:solidFill>
                  <a:srgbClr val="00B050"/>
                </a:solidFill>
              </a:rPr>
              <a:t>fark vardır</a:t>
            </a:r>
            <a:r>
              <a:rPr lang="tr-TR" dirty="0" smtClean="0"/>
              <a:t>.</a:t>
            </a:r>
          </a:p>
          <a:p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H</a:t>
            </a:r>
            <a:r>
              <a:rPr lang="tr-TR" sz="2000" dirty="0">
                <a:solidFill>
                  <a:srgbClr val="FF0000"/>
                </a:solidFill>
              </a:rPr>
              <a:t>0</a:t>
            </a:r>
            <a:r>
              <a:rPr lang="tr-TR" dirty="0" smtClean="0"/>
              <a:t>: </a:t>
            </a:r>
            <a:r>
              <a:rPr lang="tr-TR" dirty="0"/>
              <a:t>Tavukların yumurtlama hızları ile insanların araba tercihleri arasında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fark yoktur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156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7200" dirty="0" smtClean="0"/>
          </a:p>
          <a:p>
            <a:pPr marL="0" indent="0">
              <a:buNone/>
            </a:pPr>
            <a:r>
              <a:rPr lang="tr-TR" sz="7200" dirty="0" smtClean="0"/>
              <a:t>    KESİNLİKLE HAYIR!</a:t>
            </a:r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12144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Peki Bu Gerçekten Bir Hipotez mi?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00B050"/>
                </a:solidFill>
              </a:rPr>
              <a:t>H</a:t>
            </a:r>
            <a:r>
              <a:rPr lang="tr-TR" sz="2000" dirty="0" smtClean="0">
                <a:solidFill>
                  <a:srgbClr val="00B050"/>
                </a:solidFill>
              </a:rPr>
              <a:t>1</a:t>
            </a:r>
            <a:r>
              <a:rPr lang="tr-TR" dirty="0" smtClean="0">
                <a:solidFill>
                  <a:srgbClr val="00B050"/>
                </a:solidFill>
              </a:rPr>
              <a:t>:</a:t>
            </a:r>
            <a:r>
              <a:rPr lang="tr-TR" dirty="0" smtClean="0"/>
              <a:t> Doğu Anadolu Bölgesinde kış aylarında kayarak düşme sonucu kırık vakalarındaki artış hızı ile sıcak içecek tüketimindeki artış arasında </a:t>
            </a:r>
            <a:r>
              <a:rPr lang="tr-TR" dirty="0" smtClean="0">
                <a:solidFill>
                  <a:srgbClr val="00B050"/>
                </a:solidFill>
              </a:rPr>
              <a:t>ilişki vardır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H</a:t>
            </a:r>
            <a:r>
              <a:rPr lang="tr-TR" sz="2000" dirty="0">
                <a:solidFill>
                  <a:srgbClr val="FF0000"/>
                </a:solidFill>
              </a:rPr>
              <a:t>0</a:t>
            </a:r>
            <a:r>
              <a:rPr lang="tr-TR" dirty="0" smtClean="0"/>
              <a:t>: Doğu </a:t>
            </a:r>
            <a:r>
              <a:rPr lang="tr-TR" dirty="0"/>
              <a:t>Anadolu Bölgesinde kış aylarında kayarak düşme sonucu kırık vakalarındaki artış hızı ile sıcak içecek tüketimindeki artış arasında </a:t>
            </a:r>
            <a:r>
              <a:rPr lang="tr-TR" dirty="0" smtClean="0">
                <a:solidFill>
                  <a:srgbClr val="FF0000"/>
                </a:solidFill>
              </a:rPr>
              <a:t>ilişki yoktur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582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7200" dirty="0" smtClean="0"/>
          </a:p>
          <a:p>
            <a:pPr marL="0" indent="0">
              <a:buNone/>
            </a:pPr>
            <a:r>
              <a:rPr lang="tr-TR" sz="7200" dirty="0" smtClean="0"/>
              <a:t>    KESİNLİKLE HAYIR!</a:t>
            </a:r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49305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Dikkat 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Bundan sonraki hipotez örneklerinde hipotezin kuruluşuna (</a:t>
            </a:r>
            <a:r>
              <a:rPr lang="tr-TR" b="1" dirty="0" smtClean="0">
                <a:solidFill>
                  <a:srgbClr val="002060"/>
                </a:solidFill>
              </a:rPr>
              <a:t>fark</a:t>
            </a:r>
            <a:r>
              <a:rPr lang="tr-TR" dirty="0" smtClean="0"/>
              <a:t>/</a:t>
            </a:r>
            <a:r>
              <a:rPr lang="tr-TR" b="1" dirty="0" smtClean="0">
                <a:solidFill>
                  <a:srgbClr val="FF0000"/>
                </a:solidFill>
              </a:rPr>
              <a:t>ilişki</a:t>
            </a:r>
            <a:r>
              <a:rPr lang="tr-TR" dirty="0" smtClean="0"/>
              <a:t>) dikkat ediniz…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İleride kullanacağımız hipotez testi için fikir vermektedir.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85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Gerçek Bir Hipotez mi?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>H</a:t>
            </a:r>
            <a:r>
              <a:rPr lang="tr-TR" sz="1800" dirty="0" smtClean="0">
                <a:solidFill>
                  <a:srgbClr val="FF0000"/>
                </a:solidFill>
              </a:rPr>
              <a:t>1</a:t>
            </a:r>
            <a:r>
              <a:rPr lang="tr-TR" dirty="0" smtClean="0">
                <a:solidFill>
                  <a:srgbClr val="FF0000"/>
                </a:solidFill>
              </a:rPr>
              <a:t> hipotezi: </a:t>
            </a:r>
            <a:r>
              <a:rPr lang="tr-TR" u="sng" dirty="0" smtClean="0"/>
              <a:t>Sağlık yönetimi</a:t>
            </a:r>
            <a:r>
              <a:rPr lang="tr-TR" dirty="0" smtClean="0"/>
              <a:t> öğrencilerinin </a:t>
            </a:r>
            <a:r>
              <a:rPr lang="tr-TR" u="sng" dirty="0" smtClean="0"/>
              <a:t>genel kültür seviyeleri</a:t>
            </a:r>
            <a:r>
              <a:rPr lang="tr-TR" dirty="0" smtClean="0"/>
              <a:t> sınıflara göre </a:t>
            </a:r>
            <a:r>
              <a:rPr lang="tr-TR" b="1" i="1" dirty="0" smtClean="0">
                <a:solidFill>
                  <a:srgbClr val="00B050"/>
                </a:solidFill>
              </a:rPr>
              <a:t>farklılık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göstermektedir.</a:t>
            </a:r>
          </a:p>
          <a:p>
            <a:pPr algn="just"/>
            <a:endParaRPr lang="tr-TR" dirty="0" smtClean="0">
              <a:solidFill>
                <a:srgbClr val="FF0000"/>
              </a:solidFill>
            </a:endParaRPr>
          </a:p>
          <a:p>
            <a:pPr algn="just"/>
            <a:r>
              <a:rPr lang="tr-TR" dirty="0" smtClean="0">
                <a:solidFill>
                  <a:srgbClr val="0070C0"/>
                </a:solidFill>
              </a:rPr>
              <a:t>H</a:t>
            </a:r>
            <a:r>
              <a:rPr lang="tr-TR" sz="1600" dirty="0" smtClean="0">
                <a:solidFill>
                  <a:srgbClr val="0070C0"/>
                </a:solidFill>
              </a:rPr>
              <a:t>0 </a:t>
            </a:r>
            <a:r>
              <a:rPr lang="tr-TR" dirty="0" smtClean="0">
                <a:solidFill>
                  <a:srgbClr val="0070C0"/>
                </a:solidFill>
              </a:rPr>
              <a:t>hipotezi:</a:t>
            </a:r>
            <a:r>
              <a:rPr lang="tr-TR" dirty="0" smtClean="0"/>
              <a:t> </a:t>
            </a:r>
            <a:r>
              <a:rPr lang="tr-TR" u="sng" dirty="0" smtClean="0"/>
              <a:t>Sağlık yönetimi</a:t>
            </a:r>
            <a:r>
              <a:rPr lang="tr-TR" dirty="0" smtClean="0"/>
              <a:t> öğrencilerinin </a:t>
            </a:r>
            <a:r>
              <a:rPr lang="tr-TR" u="sng" dirty="0" smtClean="0"/>
              <a:t>genel kültür seviyeleri</a:t>
            </a:r>
            <a:r>
              <a:rPr lang="tr-TR" dirty="0" smtClean="0"/>
              <a:t> sınıflara göre </a:t>
            </a:r>
            <a:r>
              <a:rPr lang="tr-TR" b="1" i="1" dirty="0" smtClean="0">
                <a:solidFill>
                  <a:srgbClr val="00B050"/>
                </a:solidFill>
              </a:rPr>
              <a:t>farklılık </a:t>
            </a:r>
            <a:r>
              <a:rPr lang="tr-TR" dirty="0" smtClean="0">
                <a:solidFill>
                  <a:srgbClr val="0070C0"/>
                </a:solidFill>
              </a:rPr>
              <a:t>göstermemektedir</a:t>
            </a:r>
            <a:r>
              <a:rPr lang="tr-TR" dirty="0" smtClean="0">
                <a:solidFill>
                  <a:srgbClr val="0070C0"/>
                </a:solidFill>
              </a:rPr>
              <a:t>.</a:t>
            </a:r>
          </a:p>
          <a:p>
            <a:endParaRPr lang="tr-TR" sz="1600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3886200" y="5029200"/>
            <a:ext cx="1828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3886200" y="2895600"/>
            <a:ext cx="1828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5804079" y="2710934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Sınanan Hipotez(varsayım)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5808372" y="4844534"/>
            <a:ext cx="2810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Mevcut Hipotez(varsayım)</a:t>
            </a:r>
            <a:endParaRPr lang="tr-TR" dirty="0"/>
          </a:p>
        </p:txBody>
      </p:sp>
      <p:cxnSp>
        <p:nvCxnSpPr>
          <p:cNvPr id="13" name="Düz Ok Bağlayıcısı 12"/>
          <p:cNvCxnSpPr/>
          <p:nvPr/>
        </p:nvCxnSpPr>
        <p:spPr>
          <a:xfrm>
            <a:off x="1066800" y="3080266"/>
            <a:ext cx="6096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1171977" y="5213866"/>
            <a:ext cx="6096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1692499" y="3220826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Olumlar</a:t>
            </a:r>
            <a:endParaRPr lang="tr-TR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1781577" y="537686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Olumsuzlar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981200" y="6023019"/>
            <a:ext cx="6232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00B050"/>
                </a:solidFill>
              </a:rPr>
              <a:t>Gerekçelendirilme yapılırsa mantıklı bir hipotez olur.</a:t>
            </a:r>
            <a:endParaRPr lang="tr-T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7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Amaçları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algn="just"/>
            <a:r>
              <a:rPr lang="tr-TR" dirty="0" smtClean="0"/>
              <a:t>Hipotez kavramı ve ilişkili konuları işlemek.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49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Şimdi Gerçek Bir Hipotez mi?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>H</a:t>
            </a:r>
            <a:r>
              <a:rPr lang="tr-TR" sz="1800" dirty="0" smtClean="0">
                <a:solidFill>
                  <a:srgbClr val="FF0000"/>
                </a:solidFill>
              </a:rPr>
              <a:t>1</a:t>
            </a:r>
            <a:r>
              <a:rPr lang="tr-TR" dirty="0" smtClean="0">
                <a:solidFill>
                  <a:srgbClr val="FF0000"/>
                </a:solidFill>
              </a:rPr>
              <a:t> hipotezi: </a:t>
            </a:r>
            <a:r>
              <a:rPr lang="tr-TR" u="sng" dirty="0" smtClean="0"/>
              <a:t>Sağlık yönetimi</a:t>
            </a:r>
            <a:r>
              <a:rPr lang="tr-TR" dirty="0" smtClean="0"/>
              <a:t> öğrencilerinin </a:t>
            </a:r>
            <a:r>
              <a:rPr lang="tr-TR" u="sng" dirty="0" smtClean="0"/>
              <a:t>sağlık yönetimine ilişkin bilgi düzeyleri</a:t>
            </a:r>
            <a:r>
              <a:rPr lang="tr-TR" dirty="0" smtClean="0"/>
              <a:t> sınıflara göre </a:t>
            </a:r>
            <a:r>
              <a:rPr lang="tr-TR" b="1" i="1" dirty="0" smtClean="0">
                <a:solidFill>
                  <a:srgbClr val="00B050"/>
                </a:solidFill>
              </a:rPr>
              <a:t>farklılık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göstermektedir.</a:t>
            </a:r>
          </a:p>
          <a:p>
            <a:pPr algn="just"/>
            <a:endParaRPr lang="tr-TR" dirty="0" smtClean="0">
              <a:solidFill>
                <a:srgbClr val="FF0000"/>
              </a:solidFill>
            </a:endParaRPr>
          </a:p>
          <a:p>
            <a:pPr algn="just"/>
            <a:r>
              <a:rPr lang="tr-TR" dirty="0" smtClean="0">
                <a:solidFill>
                  <a:srgbClr val="0070C0"/>
                </a:solidFill>
              </a:rPr>
              <a:t>H</a:t>
            </a:r>
            <a:r>
              <a:rPr lang="tr-TR" sz="1600" dirty="0" smtClean="0">
                <a:solidFill>
                  <a:srgbClr val="0070C0"/>
                </a:solidFill>
              </a:rPr>
              <a:t>0 </a:t>
            </a:r>
            <a:r>
              <a:rPr lang="tr-TR" dirty="0" smtClean="0">
                <a:solidFill>
                  <a:srgbClr val="0070C0"/>
                </a:solidFill>
              </a:rPr>
              <a:t>hipotezi:</a:t>
            </a:r>
            <a:r>
              <a:rPr lang="tr-TR" dirty="0" smtClean="0"/>
              <a:t> </a:t>
            </a:r>
            <a:r>
              <a:rPr lang="tr-TR" u="sng" dirty="0" smtClean="0"/>
              <a:t>Sağlık yönetimi</a:t>
            </a:r>
            <a:r>
              <a:rPr lang="tr-TR" dirty="0" smtClean="0"/>
              <a:t> öğrencilerinin </a:t>
            </a:r>
            <a:r>
              <a:rPr lang="tr-TR" u="sng" dirty="0" smtClean="0"/>
              <a:t>sağlık yönetimi ilişkin bilgi düzeyleri </a:t>
            </a:r>
            <a:r>
              <a:rPr lang="tr-TR" dirty="0" smtClean="0"/>
              <a:t>sınıflara göre </a:t>
            </a:r>
            <a:r>
              <a:rPr lang="tr-TR" b="1" i="1" dirty="0" smtClean="0">
                <a:solidFill>
                  <a:srgbClr val="00B050"/>
                </a:solidFill>
              </a:rPr>
              <a:t>farklılık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0070C0"/>
                </a:solidFill>
              </a:rPr>
              <a:t>göstermemektedir.</a:t>
            </a:r>
          </a:p>
          <a:p>
            <a:endParaRPr lang="tr-TR" sz="1600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6134100" y="5029200"/>
            <a:ext cx="2065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5791200" y="2919211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6477000" y="273454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Sınanan Hipotez(varsayım)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6333186" y="4844534"/>
            <a:ext cx="2810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Mevcut Hipotez(varsayım)</a:t>
            </a:r>
            <a:endParaRPr lang="tr-TR" dirty="0"/>
          </a:p>
        </p:txBody>
      </p:sp>
      <p:cxnSp>
        <p:nvCxnSpPr>
          <p:cNvPr id="13" name="Düz Ok Bağlayıcısı 12"/>
          <p:cNvCxnSpPr/>
          <p:nvPr/>
        </p:nvCxnSpPr>
        <p:spPr>
          <a:xfrm>
            <a:off x="1066800" y="3080266"/>
            <a:ext cx="6096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1171977" y="5213866"/>
            <a:ext cx="6096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1692499" y="3220826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Olumlar</a:t>
            </a:r>
            <a:endParaRPr lang="tr-TR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1781577" y="537686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Olumsuzlar</a:t>
            </a:r>
            <a:endParaRPr lang="tr-TR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762000" y="60198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Araştırma sorusu: </a:t>
            </a:r>
            <a:r>
              <a:rPr lang="tr-TR" sz="2000" b="1" dirty="0" smtClean="0">
                <a:solidFill>
                  <a:srgbClr val="002060"/>
                </a:solidFill>
              </a:rPr>
              <a:t>Sağlık Yönetimi Bölümde öğrencilere katkı sağlayan bir eğitim veriliyor mu ?</a:t>
            </a:r>
            <a:endParaRPr lang="tr-T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60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Olarak…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Mantıksız bir hipotez kurulmaz.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Kuruluyorsa araştırmacının konuyla ilgili herhangi bir bilgisi olmadığı açıktır.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Eğer mantıksız gelen bir hipotez kurulmuşsa, araştırmacının bunu gözlem ve literatür bilgileriyle destekleyerek gerekçelendirmesi gerekir.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795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Hipotezi İncelerken…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Öncelikle bir hipotezin </a:t>
            </a:r>
            <a:r>
              <a:rPr lang="tr-TR" dirty="0" smtClean="0">
                <a:solidFill>
                  <a:srgbClr val="00B050"/>
                </a:solidFill>
              </a:rPr>
              <a:t>bağımlı ve bağımsız </a:t>
            </a:r>
            <a:r>
              <a:rPr lang="tr-TR" dirty="0" smtClean="0"/>
              <a:t>değişkenlerini belirlemek gerek.</a:t>
            </a:r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Daha sonra bu bağımlı ve bağımsız değişkenlerin </a:t>
            </a:r>
            <a:r>
              <a:rPr lang="tr-TR" dirty="0" smtClean="0">
                <a:solidFill>
                  <a:srgbClr val="002060"/>
                </a:solidFill>
              </a:rPr>
              <a:t>veri türünü </a:t>
            </a:r>
            <a:r>
              <a:rPr lang="tr-TR" dirty="0" smtClean="0"/>
              <a:t>belirlemek gerekir.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752600" y="5059251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0070C0"/>
                </a:solidFill>
              </a:rPr>
              <a:t>Ölçümsel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791200" y="510862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0070C0"/>
                </a:solidFill>
              </a:rPr>
              <a:t>Kategorik</a:t>
            </a:r>
            <a:endParaRPr lang="tr-TR" b="1" dirty="0">
              <a:solidFill>
                <a:srgbClr val="0070C0"/>
              </a:solidFill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 flipH="1">
            <a:off x="2438400" y="4191000"/>
            <a:ext cx="1981200" cy="8682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4419600" y="4191000"/>
            <a:ext cx="1828800" cy="9176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5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Ölçümsel ve Kategorik Veri Kavramları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Sayılabilen(numerik) veriler </a:t>
            </a:r>
            <a:r>
              <a:rPr lang="tr-TR" dirty="0" smtClean="0">
                <a:solidFill>
                  <a:srgbClr val="FF0000"/>
                </a:solidFill>
              </a:rPr>
              <a:t>ölçümsel</a:t>
            </a:r>
            <a:r>
              <a:rPr lang="tr-TR" dirty="0" smtClean="0"/>
              <a:t> veya </a:t>
            </a:r>
            <a:r>
              <a:rPr lang="tr-TR" dirty="0" smtClean="0">
                <a:solidFill>
                  <a:srgbClr val="FF0000"/>
                </a:solidFill>
              </a:rPr>
              <a:t>nicel veri </a:t>
            </a:r>
            <a:r>
              <a:rPr lang="tr-TR" dirty="0" smtClean="0"/>
              <a:t>olarak isimlendirilir.</a:t>
            </a:r>
          </a:p>
          <a:p>
            <a:r>
              <a:rPr lang="tr-TR" dirty="0" smtClean="0"/>
              <a:t>Sayılabilen veriler </a:t>
            </a:r>
            <a:r>
              <a:rPr lang="tr-TR" b="1" dirty="0" smtClean="0">
                <a:solidFill>
                  <a:srgbClr val="002060"/>
                </a:solidFill>
              </a:rPr>
              <a:t>sürekli</a:t>
            </a:r>
            <a:r>
              <a:rPr lang="tr-TR" dirty="0" smtClean="0"/>
              <a:t> (kesikli) ve </a:t>
            </a:r>
            <a:r>
              <a:rPr lang="tr-TR" b="1" dirty="0" smtClean="0">
                <a:solidFill>
                  <a:srgbClr val="002060"/>
                </a:solidFill>
              </a:rPr>
              <a:t>süreksiz</a:t>
            </a:r>
            <a:r>
              <a:rPr lang="tr-TR" dirty="0" smtClean="0"/>
              <a:t> (kesiksiz) olarak ayrılır.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Sürekli Ölçümsel Veri: </a:t>
            </a:r>
            <a:r>
              <a:rPr lang="tr-TR" dirty="0" smtClean="0"/>
              <a:t>1.87 cm, 78.2 kg gibi…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Süreksiz Ölçümsel Veri: </a:t>
            </a:r>
            <a:r>
              <a:rPr lang="tr-TR" dirty="0" smtClean="0"/>
              <a:t>1 adet yumurta, 5 araba gibi…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Sayılamayan, veriler ise </a:t>
            </a:r>
            <a:r>
              <a:rPr lang="tr-TR" dirty="0" smtClean="0">
                <a:solidFill>
                  <a:srgbClr val="FF0000"/>
                </a:solidFill>
              </a:rPr>
              <a:t>kategorik</a:t>
            </a:r>
            <a:r>
              <a:rPr lang="tr-TR" dirty="0" smtClean="0"/>
              <a:t> veri olarak isimlendirilir.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rgbClr val="00B050"/>
                </a:solidFill>
              </a:rPr>
              <a:t>Kategorik Veriler: </a:t>
            </a:r>
            <a:r>
              <a:rPr lang="tr-TR" dirty="0" smtClean="0"/>
              <a:t>renkler, markalar, meslek ve branşları, sigara kullanma veya kullanmama, eğitim düzeyleri gibi…</a:t>
            </a:r>
          </a:p>
          <a:p>
            <a:pPr algn="just"/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KULLANILACAK İSTATİSTİKSEL YÖNTEMİN BELİRLENMESİNE ÇOK ÖNEMLİDİR!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03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Bağımlı ve Bağımsız Değişken Kavramları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>
                <a:solidFill>
                  <a:srgbClr val="0070C0"/>
                </a:solidFill>
              </a:rPr>
              <a:t>Bağımsız Değişken: </a:t>
            </a:r>
            <a:r>
              <a:rPr lang="tr-TR" dirty="0" smtClean="0"/>
              <a:t>Kurulan bir hipotezde </a:t>
            </a:r>
            <a:r>
              <a:rPr lang="tr-TR" dirty="0" smtClean="0">
                <a:solidFill>
                  <a:srgbClr val="0070C0"/>
                </a:solidFill>
              </a:rPr>
              <a:t>olası ilişki veya farkı etkileyen </a:t>
            </a:r>
            <a:r>
              <a:rPr lang="tr-TR" dirty="0" smtClean="0"/>
              <a:t>değişkendir.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Bağımlı Değişken: </a:t>
            </a:r>
            <a:r>
              <a:rPr lang="tr-TR" dirty="0" smtClean="0"/>
              <a:t>Kurulan bir hipotezde </a:t>
            </a:r>
            <a:r>
              <a:rPr lang="tr-TR" dirty="0" smtClean="0">
                <a:solidFill>
                  <a:srgbClr val="FF0000"/>
                </a:solidFill>
              </a:rPr>
              <a:t>bağımsız değişken tarafından etkilenen </a:t>
            </a:r>
            <a:r>
              <a:rPr lang="tr-TR" dirty="0" smtClean="0"/>
              <a:t>değişkendir.</a:t>
            </a:r>
          </a:p>
          <a:p>
            <a:endParaRPr lang="tr-TR" dirty="0"/>
          </a:p>
          <a:p>
            <a:r>
              <a:rPr lang="tr-TR" dirty="0" smtClean="0"/>
              <a:t>Bağımlı veya bağımsız değişkenler, ölçümsel veya kategorik veriler olabilirler.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252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Bağımlı ve Bağımsız Değişken Kavramları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</a:t>
            </a:r>
            <a:r>
              <a:rPr lang="tr-TR" sz="1800" dirty="0" smtClean="0"/>
              <a:t>1</a:t>
            </a:r>
            <a:r>
              <a:rPr lang="tr-TR" dirty="0" smtClean="0"/>
              <a:t>/h</a:t>
            </a:r>
            <a:r>
              <a:rPr lang="tr-TR" sz="1800" dirty="0" smtClean="0"/>
              <a:t>0</a:t>
            </a:r>
            <a:r>
              <a:rPr lang="tr-TR" sz="2800" dirty="0"/>
              <a:t>=</a:t>
            </a:r>
            <a:r>
              <a:rPr lang="tr-TR" dirty="0" smtClean="0"/>
              <a:t>sağlık yönetimi öğrencilerinin </a:t>
            </a:r>
            <a:r>
              <a:rPr lang="tr-TR" b="1" u="sng" dirty="0" smtClean="0">
                <a:solidFill>
                  <a:srgbClr val="0070C0"/>
                </a:solidFill>
              </a:rPr>
              <a:t>sağlık yönetimi bilgileri</a:t>
            </a:r>
            <a:r>
              <a:rPr lang="tr-TR" dirty="0" smtClean="0"/>
              <a:t> </a:t>
            </a:r>
            <a:r>
              <a:rPr lang="tr-TR" b="1" u="sng" dirty="0" smtClean="0">
                <a:solidFill>
                  <a:srgbClr val="00B050"/>
                </a:solidFill>
              </a:rPr>
              <a:t>sınıflara</a:t>
            </a:r>
            <a:r>
              <a:rPr lang="tr-TR" b="1" dirty="0" smtClean="0">
                <a:solidFill>
                  <a:srgbClr val="00B050"/>
                </a:solidFill>
              </a:rPr>
              <a:t>(1.,2.,3. sınıf)</a:t>
            </a:r>
            <a:r>
              <a:rPr lang="tr-TR" dirty="0" smtClean="0"/>
              <a:t> göre farklılık gösterir/göstermez.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Sağlık yönetimi bilgileri: </a:t>
            </a:r>
            <a:r>
              <a:rPr lang="tr-TR" b="1" dirty="0" smtClean="0">
                <a:solidFill>
                  <a:srgbClr val="FF0000"/>
                </a:solidFill>
              </a:rPr>
              <a:t>bağımlı değişken</a:t>
            </a:r>
          </a:p>
          <a:p>
            <a:r>
              <a:rPr lang="tr-TR" b="1" dirty="0">
                <a:solidFill>
                  <a:srgbClr val="00B050"/>
                </a:solidFill>
              </a:rPr>
              <a:t>S</a:t>
            </a:r>
            <a:r>
              <a:rPr lang="tr-TR" b="1" dirty="0" smtClean="0">
                <a:solidFill>
                  <a:srgbClr val="00B050"/>
                </a:solidFill>
              </a:rPr>
              <a:t>ınıf: </a:t>
            </a:r>
            <a:r>
              <a:rPr lang="tr-TR" b="1" dirty="0" smtClean="0">
                <a:solidFill>
                  <a:srgbClr val="FF0000"/>
                </a:solidFill>
              </a:rPr>
              <a:t>bağımsız değişken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4876800" y="2590800"/>
            <a:ext cx="1828800" cy="2667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H="1">
            <a:off x="1676400" y="2590800"/>
            <a:ext cx="457200" cy="297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786685" y="56773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Ölçümsel veri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5943600" y="531018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Kategorik veri</a:t>
            </a:r>
            <a:endParaRPr lang="tr-TR" b="1" dirty="0">
              <a:solidFill>
                <a:srgbClr val="7030A0"/>
              </a:solidFill>
            </a:endParaRPr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2133600" y="2590800"/>
            <a:ext cx="1447800" cy="2514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Metin kutusu 11"/>
          <p:cNvSpPr txBox="1"/>
          <p:nvPr/>
        </p:nvSpPr>
        <p:spPr>
          <a:xfrm>
            <a:off x="2667000" y="5159792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Eğer sağlık yönetimi bilgi </a:t>
            </a:r>
            <a:r>
              <a:rPr lang="tr-TR" b="1" dirty="0" smtClean="0">
                <a:solidFill>
                  <a:srgbClr val="002060"/>
                </a:solidFill>
              </a:rPr>
              <a:t>düzeyi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 olarak hipotez ifade edilseydi ne olurdu?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381000" y="6074604"/>
            <a:ext cx="2070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002060"/>
                </a:solidFill>
              </a:rPr>
              <a:t>Kesikli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 ve </a:t>
            </a:r>
            <a:r>
              <a:rPr lang="tr-TR" b="1" dirty="0" smtClean="0">
                <a:solidFill>
                  <a:srgbClr val="002060"/>
                </a:solidFill>
              </a:rPr>
              <a:t>kesiksiz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 ölçümsel veri nedir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307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Bağımlı ve Bağımsız Değişken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</a:t>
            </a:r>
            <a:r>
              <a:rPr lang="tr-TR" sz="1800" dirty="0" smtClean="0"/>
              <a:t>1</a:t>
            </a:r>
            <a:r>
              <a:rPr lang="tr-TR" dirty="0" smtClean="0"/>
              <a:t>/h</a:t>
            </a:r>
            <a:r>
              <a:rPr lang="tr-TR" sz="1800" dirty="0" smtClean="0"/>
              <a:t>0</a:t>
            </a:r>
            <a:r>
              <a:rPr lang="tr-TR" sz="2800" dirty="0" smtClean="0"/>
              <a:t>=</a:t>
            </a:r>
            <a:r>
              <a:rPr lang="tr-TR" dirty="0" smtClean="0"/>
              <a:t> İş performansı X ve Y tipi sağlık çalışanları bakımından farklılık gösterir/göstermez.</a:t>
            </a:r>
            <a:endParaRPr lang="tr-TR" dirty="0"/>
          </a:p>
          <a:p>
            <a:r>
              <a:rPr lang="tr-TR" b="1" dirty="0">
                <a:solidFill>
                  <a:srgbClr val="FF0000"/>
                </a:solidFill>
              </a:rPr>
              <a:t>B</a:t>
            </a:r>
            <a:r>
              <a:rPr lang="tr-TR" b="1" dirty="0" smtClean="0">
                <a:solidFill>
                  <a:srgbClr val="FF0000"/>
                </a:solidFill>
              </a:rPr>
              <a:t>ağımlı değişken: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değişken: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Bağımlı değişkenin veri türü: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değişkenin veri türü: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19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Bağımlı ve Bağımsız Değişken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</a:t>
            </a:r>
            <a:r>
              <a:rPr lang="tr-TR" sz="1800" dirty="0" smtClean="0"/>
              <a:t>1</a:t>
            </a:r>
            <a:r>
              <a:rPr lang="tr-TR" dirty="0" smtClean="0"/>
              <a:t>/h</a:t>
            </a:r>
            <a:r>
              <a:rPr lang="tr-TR" sz="1800" dirty="0" smtClean="0"/>
              <a:t>0</a:t>
            </a:r>
            <a:r>
              <a:rPr lang="tr-TR" sz="2800" dirty="0" smtClean="0"/>
              <a:t>=</a:t>
            </a:r>
            <a:r>
              <a:rPr lang="tr-TR" dirty="0" smtClean="0"/>
              <a:t> İş performansı X ve Y tipi sağlık çalışanları bakımından farklılık gösterir/göstermez.</a:t>
            </a:r>
            <a:endParaRPr lang="tr-TR" dirty="0"/>
          </a:p>
          <a:p>
            <a:r>
              <a:rPr lang="tr-TR" b="1" dirty="0">
                <a:solidFill>
                  <a:srgbClr val="FF0000"/>
                </a:solidFill>
              </a:rPr>
              <a:t>B</a:t>
            </a:r>
            <a:r>
              <a:rPr lang="tr-TR" b="1" dirty="0" smtClean="0">
                <a:solidFill>
                  <a:srgbClr val="FF0000"/>
                </a:solidFill>
              </a:rPr>
              <a:t>ağımlı değişken: </a:t>
            </a:r>
            <a:r>
              <a:rPr lang="tr-TR" b="1" dirty="0" smtClean="0">
                <a:solidFill>
                  <a:srgbClr val="002060"/>
                </a:solidFill>
              </a:rPr>
              <a:t>iş performansı</a:t>
            </a:r>
            <a:endParaRPr lang="tr-TR" b="1" dirty="0">
              <a:solidFill>
                <a:srgbClr val="00206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değişken: </a:t>
            </a:r>
            <a:r>
              <a:rPr lang="tr-TR" b="1" dirty="0" smtClean="0">
                <a:solidFill>
                  <a:srgbClr val="002060"/>
                </a:solidFill>
              </a:rPr>
              <a:t>X ve Y durumu</a:t>
            </a:r>
          </a:p>
          <a:p>
            <a:r>
              <a:rPr lang="tr-TR" b="1" dirty="0">
                <a:solidFill>
                  <a:srgbClr val="FF0000"/>
                </a:solidFill>
              </a:rPr>
              <a:t>Bağımlı değişkenin veri türü</a:t>
            </a:r>
            <a:r>
              <a:rPr lang="tr-TR" b="1" dirty="0" smtClean="0">
                <a:solidFill>
                  <a:srgbClr val="FF0000"/>
                </a:solidFill>
              </a:rPr>
              <a:t>: </a:t>
            </a:r>
            <a:r>
              <a:rPr lang="tr-TR" b="1" dirty="0" smtClean="0">
                <a:solidFill>
                  <a:srgbClr val="00B050"/>
                </a:solidFill>
              </a:rPr>
              <a:t>ölçümsel</a:t>
            </a:r>
            <a:endParaRPr lang="tr-TR" b="1" dirty="0">
              <a:solidFill>
                <a:srgbClr val="00B050"/>
              </a:solidFill>
            </a:endParaRPr>
          </a:p>
          <a:p>
            <a:r>
              <a:rPr lang="tr-TR" b="1" dirty="0">
                <a:solidFill>
                  <a:srgbClr val="FF0000"/>
                </a:solidFill>
              </a:rPr>
              <a:t>Bağımsız değişkenin veri türü</a:t>
            </a:r>
            <a:r>
              <a:rPr lang="tr-TR" b="1" dirty="0" smtClean="0">
                <a:solidFill>
                  <a:srgbClr val="FF0000"/>
                </a:solidFill>
              </a:rPr>
              <a:t>: </a:t>
            </a:r>
            <a:r>
              <a:rPr lang="tr-TR" b="1" dirty="0" smtClean="0">
                <a:solidFill>
                  <a:srgbClr val="00B050"/>
                </a:solidFill>
              </a:rPr>
              <a:t>kategorik</a:t>
            </a:r>
            <a:endParaRPr lang="tr-TR" dirty="0">
              <a:solidFill>
                <a:srgbClr val="00B050"/>
              </a:solidFill>
            </a:endParaRPr>
          </a:p>
          <a:p>
            <a:endParaRPr lang="tr-TR" dirty="0">
              <a:solidFill>
                <a:srgbClr val="00206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996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Bağımlı ve Bağımsız Değişken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</a:t>
            </a:r>
            <a:r>
              <a:rPr lang="tr-TR" sz="1800" dirty="0" smtClean="0"/>
              <a:t>1</a:t>
            </a:r>
            <a:r>
              <a:rPr lang="tr-TR" dirty="0" smtClean="0"/>
              <a:t>/h</a:t>
            </a:r>
            <a:r>
              <a:rPr lang="tr-TR" sz="1800" dirty="0" smtClean="0"/>
              <a:t>0</a:t>
            </a:r>
            <a:r>
              <a:rPr lang="tr-TR" sz="2800" dirty="0" smtClean="0"/>
              <a:t>=</a:t>
            </a:r>
            <a:r>
              <a:rPr lang="tr-TR" dirty="0" smtClean="0"/>
              <a:t> Çalışanların iş doyumu ile örgütsel bağlılığı arasında ilişki vardır/yoktur.</a:t>
            </a:r>
            <a:endParaRPr lang="tr-TR" dirty="0"/>
          </a:p>
          <a:p>
            <a:r>
              <a:rPr lang="tr-TR" b="1" dirty="0">
                <a:solidFill>
                  <a:srgbClr val="FF0000"/>
                </a:solidFill>
              </a:rPr>
              <a:t>B</a:t>
            </a:r>
            <a:r>
              <a:rPr lang="tr-TR" b="1" dirty="0" smtClean="0">
                <a:solidFill>
                  <a:srgbClr val="FF0000"/>
                </a:solidFill>
              </a:rPr>
              <a:t>ağımlı değişken: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değişken: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Bağımlı değişkenin veri türü: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değişkenin veri türü: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414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Bağımlı ve Bağımsız Değişken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</a:t>
            </a:r>
            <a:r>
              <a:rPr lang="tr-TR" sz="1800" dirty="0" smtClean="0"/>
              <a:t>1</a:t>
            </a:r>
            <a:r>
              <a:rPr lang="tr-TR" dirty="0" smtClean="0"/>
              <a:t>/h</a:t>
            </a:r>
            <a:r>
              <a:rPr lang="tr-TR" sz="1800" dirty="0" smtClean="0"/>
              <a:t>0</a:t>
            </a:r>
            <a:r>
              <a:rPr lang="tr-TR" sz="2800" dirty="0" smtClean="0"/>
              <a:t>=</a:t>
            </a:r>
            <a:r>
              <a:rPr lang="tr-TR" dirty="0" smtClean="0"/>
              <a:t> Çalışanların iş doyumu ile örgütsel bağlılığı arasında ilişki vardır/yoktur.</a:t>
            </a:r>
            <a:endParaRPr lang="tr-TR" dirty="0"/>
          </a:p>
          <a:p>
            <a:r>
              <a:rPr lang="tr-TR" b="1" dirty="0">
                <a:solidFill>
                  <a:srgbClr val="FF0000"/>
                </a:solidFill>
              </a:rPr>
              <a:t>B</a:t>
            </a:r>
            <a:r>
              <a:rPr lang="tr-TR" b="1" dirty="0" smtClean="0">
                <a:solidFill>
                  <a:srgbClr val="FF0000"/>
                </a:solidFill>
              </a:rPr>
              <a:t>ağımlı değişken: </a:t>
            </a:r>
            <a:r>
              <a:rPr lang="tr-TR" b="1" dirty="0" smtClean="0">
                <a:solidFill>
                  <a:srgbClr val="002060"/>
                </a:solidFill>
              </a:rPr>
              <a:t>örgütsel bağlılık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değişken:</a:t>
            </a:r>
            <a:r>
              <a:rPr lang="tr-TR" b="1" dirty="0">
                <a:solidFill>
                  <a:srgbClr val="002060"/>
                </a:solidFill>
              </a:rPr>
              <a:t> </a:t>
            </a:r>
            <a:r>
              <a:rPr lang="tr-TR" b="1" dirty="0" smtClean="0">
                <a:solidFill>
                  <a:srgbClr val="002060"/>
                </a:solidFill>
              </a:rPr>
              <a:t>iş doyumu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Bağımlı değişkenin veri türü: </a:t>
            </a:r>
            <a:r>
              <a:rPr lang="tr-TR" b="1" dirty="0" smtClean="0">
                <a:solidFill>
                  <a:srgbClr val="00B050"/>
                </a:solidFill>
              </a:rPr>
              <a:t>ölçümsel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değişkenin veri türü: </a:t>
            </a:r>
            <a:r>
              <a:rPr lang="tr-TR" b="1" dirty="0" smtClean="0">
                <a:solidFill>
                  <a:srgbClr val="00B050"/>
                </a:solidFill>
              </a:rPr>
              <a:t>ölçümsel</a:t>
            </a:r>
            <a:endParaRPr lang="tr-TR" b="1" dirty="0">
              <a:solidFill>
                <a:srgbClr val="00B05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001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Başlık 1"/>
          <p:cNvSpPr>
            <a:spLocks noGrp="1"/>
          </p:cNvSpPr>
          <p:nvPr>
            <p:ph type="title"/>
          </p:nvPr>
        </p:nvSpPr>
        <p:spPr>
          <a:xfrm>
            <a:off x="280988" y="133351"/>
            <a:ext cx="7886700" cy="1325563"/>
          </a:xfrm>
        </p:spPr>
        <p:txBody>
          <a:bodyPr/>
          <a:lstStyle/>
          <a:p>
            <a:pPr eaLnBrk="1" hangingPunct="1"/>
            <a:r>
              <a:rPr lang="tr-TR" altLang="en-US" sz="4000" b="1" smtClean="0">
                <a:solidFill>
                  <a:srgbClr val="000000"/>
                </a:solidFill>
              </a:rPr>
              <a:t>Araştırma Yöntemi</a:t>
            </a:r>
            <a:endParaRPr lang="en-GB" altLang="en-US" smtClean="0"/>
          </a:p>
        </p:txBody>
      </p:sp>
      <p:sp>
        <p:nvSpPr>
          <p:cNvPr id="7171" name="İçerik Yer Tutucusu 2"/>
          <p:cNvSpPr>
            <a:spLocks noGrp="1"/>
          </p:cNvSpPr>
          <p:nvPr>
            <p:ph idx="1"/>
          </p:nvPr>
        </p:nvSpPr>
        <p:spPr>
          <a:xfrm>
            <a:off x="328612" y="1825625"/>
            <a:ext cx="8186738" cy="4351338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tr-TR" altLang="en-US" b="1" dirty="0" smtClean="0"/>
              <a:t>Bilimsel Bakış Döngüsü</a:t>
            </a:r>
          </a:p>
          <a:p>
            <a:pPr marL="0" indent="0" algn="ctr" eaLnBrk="1" hangingPunct="1">
              <a:buFont typeface="Arial" charset="0"/>
              <a:buNone/>
            </a:pPr>
            <a:endParaRPr lang="tr-TR" altLang="en-US" dirty="0" smtClean="0"/>
          </a:p>
          <a:p>
            <a:pPr marL="0" indent="0" algn="ctr" eaLnBrk="1" hangingPunct="1">
              <a:buFont typeface="Arial" charset="0"/>
              <a:buNone/>
            </a:pPr>
            <a:r>
              <a:rPr lang="tr-TR" altLang="en-US" dirty="0" smtClean="0"/>
              <a:t>Bilgi                Gözlem             Farkındalık </a:t>
            </a:r>
          </a:p>
          <a:p>
            <a:pPr marL="0" indent="0" algn="ctr" eaLnBrk="1" hangingPunct="1">
              <a:buFont typeface="Arial" charset="0"/>
              <a:buNone/>
            </a:pPr>
            <a:endParaRPr lang="tr-TR" altLang="en-US" dirty="0" smtClean="0"/>
          </a:p>
          <a:p>
            <a:pPr marL="0" indent="0" algn="ctr" eaLnBrk="1" hangingPunct="1">
              <a:buFont typeface="Arial" charset="0"/>
              <a:buNone/>
            </a:pPr>
            <a:r>
              <a:rPr lang="tr-TR" altLang="en-US" dirty="0" smtClean="0"/>
              <a:t>Sonuç           Araştırma            Sorgulama</a:t>
            </a:r>
          </a:p>
        </p:txBody>
      </p:sp>
      <p:sp>
        <p:nvSpPr>
          <p:cNvPr id="9" name="Sağ Ok 8"/>
          <p:cNvSpPr/>
          <p:nvPr/>
        </p:nvSpPr>
        <p:spPr>
          <a:xfrm>
            <a:off x="2310554" y="3167331"/>
            <a:ext cx="666154" cy="231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Sağ Ok 9"/>
          <p:cNvSpPr/>
          <p:nvPr/>
        </p:nvSpPr>
        <p:spPr>
          <a:xfrm>
            <a:off x="5105400" y="3166907"/>
            <a:ext cx="551260" cy="231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Aşağı Ok 10"/>
          <p:cNvSpPr/>
          <p:nvPr/>
        </p:nvSpPr>
        <p:spPr>
          <a:xfrm>
            <a:off x="6629400" y="3541714"/>
            <a:ext cx="173831" cy="657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Sol Ok 11"/>
          <p:cNvSpPr/>
          <p:nvPr/>
        </p:nvSpPr>
        <p:spPr>
          <a:xfrm>
            <a:off x="5136524" y="4327616"/>
            <a:ext cx="589360" cy="2444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Sol Ok 12"/>
          <p:cNvSpPr/>
          <p:nvPr/>
        </p:nvSpPr>
        <p:spPr>
          <a:xfrm>
            <a:off x="2397172" y="4347114"/>
            <a:ext cx="492919" cy="2444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Yukarı Ok 13"/>
          <p:cNvSpPr/>
          <p:nvPr/>
        </p:nvSpPr>
        <p:spPr>
          <a:xfrm>
            <a:off x="1432607" y="3613151"/>
            <a:ext cx="183356" cy="488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Aşağı Ok 14"/>
          <p:cNvSpPr/>
          <p:nvPr/>
        </p:nvSpPr>
        <p:spPr>
          <a:xfrm>
            <a:off x="6629400" y="4800600"/>
            <a:ext cx="173831" cy="657225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Metin kutusu 1"/>
          <p:cNvSpPr txBox="1"/>
          <p:nvPr/>
        </p:nvSpPr>
        <p:spPr>
          <a:xfrm>
            <a:off x="5437643" y="5562600"/>
            <a:ext cx="27598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altLang="en-US" sz="3200" b="1" dirty="0" smtClean="0">
                <a:solidFill>
                  <a:srgbClr val="FF0000"/>
                </a:solidFill>
              </a:rPr>
              <a:t>Hipotezlere Dönüştürme</a:t>
            </a:r>
            <a:endParaRPr lang="tr-TR" altLang="en-US" sz="3200" b="1" dirty="0">
              <a:solidFill>
                <a:srgbClr val="FF0000"/>
              </a:solidFill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 flipH="1" flipV="1">
            <a:off x="4267200" y="4800601"/>
            <a:ext cx="1170443" cy="10667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1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Bağımlı ve Bağımsız Değişken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</a:t>
            </a:r>
            <a:r>
              <a:rPr lang="tr-TR" sz="1800" dirty="0" smtClean="0"/>
              <a:t>1</a:t>
            </a:r>
            <a:r>
              <a:rPr lang="tr-TR" dirty="0" smtClean="0"/>
              <a:t>/h</a:t>
            </a:r>
            <a:r>
              <a:rPr lang="tr-TR" sz="1800" dirty="0" smtClean="0"/>
              <a:t>0</a:t>
            </a:r>
            <a:r>
              <a:rPr lang="tr-TR" sz="2800" dirty="0" smtClean="0"/>
              <a:t>=</a:t>
            </a:r>
            <a:r>
              <a:rPr lang="tr-TR" dirty="0" smtClean="0"/>
              <a:t> Hastanelerin özel/kamu ayrımına göre </a:t>
            </a:r>
            <a:r>
              <a:rPr lang="tr-TR" dirty="0" smtClean="0"/>
              <a:t>dış </a:t>
            </a:r>
            <a:r>
              <a:rPr lang="tr-TR" smtClean="0"/>
              <a:t>kaynaklardan yararlanma alanları </a:t>
            </a:r>
            <a:r>
              <a:rPr lang="tr-TR" dirty="0" smtClean="0"/>
              <a:t>farklılık göstermektedir/göstermemektedir.</a:t>
            </a:r>
            <a:endParaRPr lang="tr-TR" dirty="0"/>
          </a:p>
          <a:p>
            <a:r>
              <a:rPr lang="tr-TR" b="1" dirty="0">
                <a:solidFill>
                  <a:srgbClr val="FF0000"/>
                </a:solidFill>
              </a:rPr>
              <a:t>B</a:t>
            </a:r>
            <a:r>
              <a:rPr lang="tr-TR" b="1" dirty="0" smtClean="0">
                <a:solidFill>
                  <a:srgbClr val="FF0000"/>
                </a:solidFill>
              </a:rPr>
              <a:t>ağımlı değişken: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değişken: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Bağımlı değişkenin veri türü: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değişkenin veri türü: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753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Bağımlı ve Bağımsız Değişken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h</a:t>
            </a:r>
            <a:r>
              <a:rPr lang="tr-TR" sz="1800" dirty="0" smtClean="0"/>
              <a:t>1</a:t>
            </a:r>
            <a:r>
              <a:rPr lang="tr-TR" dirty="0" smtClean="0"/>
              <a:t>/h</a:t>
            </a:r>
            <a:r>
              <a:rPr lang="tr-TR" sz="1800" dirty="0" smtClean="0"/>
              <a:t>0</a:t>
            </a:r>
            <a:r>
              <a:rPr lang="tr-TR" sz="2800" dirty="0" smtClean="0"/>
              <a:t>=</a:t>
            </a:r>
            <a:r>
              <a:rPr lang="tr-TR" dirty="0" smtClean="0"/>
              <a:t> Hastanelerin özel/kamu ayrımına göre dış kaynaklardan yararlandıkları alanlar farklılık göstermektedir/göstermemektedir.</a:t>
            </a:r>
            <a:endParaRPr lang="tr-TR" dirty="0"/>
          </a:p>
          <a:p>
            <a:r>
              <a:rPr lang="tr-TR" b="1" dirty="0">
                <a:solidFill>
                  <a:srgbClr val="FF0000"/>
                </a:solidFill>
              </a:rPr>
              <a:t>B</a:t>
            </a:r>
            <a:r>
              <a:rPr lang="tr-TR" b="1" dirty="0" smtClean="0">
                <a:solidFill>
                  <a:srgbClr val="FF0000"/>
                </a:solidFill>
              </a:rPr>
              <a:t>ağımlı değişken: </a:t>
            </a:r>
            <a:r>
              <a:rPr lang="tr-TR" b="1" dirty="0" smtClean="0">
                <a:solidFill>
                  <a:srgbClr val="002060"/>
                </a:solidFill>
              </a:rPr>
              <a:t>dış kaynak yararlanma alanları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değişken: </a:t>
            </a:r>
            <a:r>
              <a:rPr lang="tr-TR" b="1" dirty="0" smtClean="0">
                <a:solidFill>
                  <a:srgbClr val="002060"/>
                </a:solidFill>
              </a:rPr>
              <a:t>hastanelerin mülkiyeti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Bağımlı değişkenin veri türü: </a:t>
            </a:r>
            <a:r>
              <a:rPr lang="tr-TR" b="1" dirty="0" smtClean="0">
                <a:solidFill>
                  <a:srgbClr val="00B050"/>
                </a:solidFill>
              </a:rPr>
              <a:t>kategorik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değişkenin veri türü: </a:t>
            </a:r>
            <a:r>
              <a:rPr lang="tr-TR" b="1" dirty="0" smtClean="0">
                <a:solidFill>
                  <a:srgbClr val="00B050"/>
                </a:solidFill>
              </a:rPr>
              <a:t>kategorik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42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Bağımlı ve Bağımsız Değişken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</a:t>
            </a:r>
            <a:r>
              <a:rPr lang="tr-TR" sz="1800" dirty="0" smtClean="0"/>
              <a:t>1</a:t>
            </a:r>
            <a:r>
              <a:rPr lang="tr-TR" dirty="0" smtClean="0"/>
              <a:t>/h</a:t>
            </a:r>
            <a:r>
              <a:rPr lang="tr-TR" sz="1800" dirty="0" smtClean="0"/>
              <a:t>0</a:t>
            </a:r>
            <a:r>
              <a:rPr lang="tr-TR" sz="2800" dirty="0" smtClean="0"/>
              <a:t>=</a:t>
            </a:r>
            <a:r>
              <a:rPr lang="tr-TR" dirty="0" smtClean="0"/>
              <a:t> Hastanelerin özel/kamu ayrımına göre  dış kaynaklardan sağladıkları mal/hizmetlerin süre ortalamaları farklılık göstermektedir.</a:t>
            </a:r>
            <a:endParaRPr lang="tr-TR" dirty="0"/>
          </a:p>
          <a:p>
            <a:r>
              <a:rPr lang="tr-TR" b="1" dirty="0">
                <a:solidFill>
                  <a:srgbClr val="FF0000"/>
                </a:solidFill>
              </a:rPr>
              <a:t>B</a:t>
            </a:r>
            <a:r>
              <a:rPr lang="tr-TR" b="1" dirty="0" smtClean="0">
                <a:solidFill>
                  <a:srgbClr val="FF0000"/>
                </a:solidFill>
              </a:rPr>
              <a:t>ağımlı değişken: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değişken: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Bağımlı değişkenin veri türü: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değişkenin veri türü: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41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Bağımlı ve Bağımsız Değişken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h</a:t>
            </a:r>
            <a:r>
              <a:rPr lang="tr-TR" sz="1800" dirty="0" smtClean="0"/>
              <a:t>1</a:t>
            </a:r>
            <a:r>
              <a:rPr lang="tr-TR" dirty="0" smtClean="0"/>
              <a:t>/h</a:t>
            </a:r>
            <a:r>
              <a:rPr lang="tr-TR" sz="1800" dirty="0" smtClean="0"/>
              <a:t>0</a:t>
            </a:r>
            <a:r>
              <a:rPr lang="tr-TR" sz="2800" dirty="0" smtClean="0"/>
              <a:t>=</a:t>
            </a:r>
            <a:r>
              <a:rPr lang="tr-TR" dirty="0" smtClean="0"/>
              <a:t> Hastanelerin özel/kamu ayrımına göre  dış kaynaklardan sağladıkları mal/hizmetlerin süre ortalamaları farklılık göstermektedir/göstermemektedir.</a:t>
            </a:r>
            <a:endParaRPr lang="tr-TR" dirty="0"/>
          </a:p>
          <a:p>
            <a:r>
              <a:rPr lang="tr-TR" b="1" dirty="0">
                <a:solidFill>
                  <a:srgbClr val="FF0000"/>
                </a:solidFill>
              </a:rPr>
              <a:t>B</a:t>
            </a:r>
            <a:r>
              <a:rPr lang="tr-TR" b="1" dirty="0" smtClean="0">
                <a:solidFill>
                  <a:srgbClr val="FF0000"/>
                </a:solidFill>
              </a:rPr>
              <a:t>ağımlı değişken: </a:t>
            </a:r>
            <a:r>
              <a:rPr lang="tr-TR" b="1" dirty="0" smtClean="0">
                <a:solidFill>
                  <a:srgbClr val="002060"/>
                </a:solidFill>
              </a:rPr>
              <a:t>süre ortalamaları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değişken: </a:t>
            </a:r>
            <a:r>
              <a:rPr lang="tr-TR" b="1" dirty="0" smtClean="0">
                <a:solidFill>
                  <a:srgbClr val="002060"/>
                </a:solidFill>
              </a:rPr>
              <a:t>hastanelerin mülkiyeti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Bağımlı değişkenin veri türü: </a:t>
            </a:r>
            <a:r>
              <a:rPr lang="tr-TR" b="1" dirty="0" smtClean="0">
                <a:solidFill>
                  <a:srgbClr val="00B050"/>
                </a:solidFill>
              </a:rPr>
              <a:t>ölçümsel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Bağımsız değişkenin veri türü: </a:t>
            </a:r>
            <a:r>
              <a:rPr lang="tr-TR" b="1" dirty="0" smtClean="0">
                <a:solidFill>
                  <a:srgbClr val="00B050"/>
                </a:solidFill>
              </a:rPr>
              <a:t>kategorik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424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Sıra sizde…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395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Başlık 1"/>
          <p:cNvSpPr>
            <a:spLocks noGrp="1"/>
          </p:cNvSpPr>
          <p:nvPr>
            <p:ph type="title"/>
          </p:nvPr>
        </p:nvSpPr>
        <p:spPr>
          <a:xfrm>
            <a:off x="88106" y="-304800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en-US" sz="3200" b="1" dirty="0" smtClean="0"/>
              <a:t>Hipotez Kurulduktan Sonra İzlenen Aşamalar</a:t>
            </a:r>
            <a:endParaRPr lang="en-GB" altLang="en-US" sz="3200" b="1" dirty="0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2444" y="876301"/>
            <a:ext cx="8012906" cy="53006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sz="2400" dirty="0" smtClean="0"/>
              <a:t>Hipotezi sınamaya yönelik olan veriler toplanır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 smtClean="0"/>
              <a:t>Uygun istatistiksel testler ile veriler analiz edilir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 smtClean="0"/>
              <a:t>Eğer sonuçlar hipotezi destekliyorsa araştırmacının hipotezi kabul edilir.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47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Başlık 1"/>
          <p:cNvSpPr>
            <a:spLocks noGrp="1"/>
          </p:cNvSpPr>
          <p:nvPr>
            <p:ph type="title"/>
          </p:nvPr>
        </p:nvSpPr>
        <p:spPr>
          <a:xfrm>
            <a:off x="232172" y="-395288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en-US" sz="2800" b="1" dirty="0" smtClean="0"/>
              <a:t>Ana Hatları ile Araştırma Metodolojisi Planlaması</a:t>
            </a:r>
            <a:endParaRPr lang="en-GB" altLang="en-US" sz="2800" b="1" dirty="0" smtClean="0"/>
          </a:p>
        </p:txBody>
      </p:sp>
      <p:sp>
        <p:nvSpPr>
          <p:cNvPr id="11267" name="İçerik Yer Tutucusu 2"/>
          <p:cNvSpPr>
            <a:spLocks noGrp="1"/>
          </p:cNvSpPr>
          <p:nvPr>
            <p:ph idx="1"/>
          </p:nvPr>
        </p:nvSpPr>
        <p:spPr>
          <a:xfrm>
            <a:off x="513160" y="836614"/>
            <a:ext cx="8005763" cy="5538787"/>
          </a:xfrm>
        </p:spPr>
        <p:txBody>
          <a:bodyPr/>
          <a:lstStyle/>
          <a:p>
            <a:pPr marL="514350" indent="-514350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tr-TR" altLang="en-US" sz="2400" dirty="0" smtClean="0"/>
              <a:t>Gözlem ve araştırma konusunun belirlenebilmesi için problemi görme</a:t>
            </a:r>
          </a:p>
          <a:p>
            <a:pPr marL="514350" indent="-514350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tr-TR" altLang="en-US" sz="2400" dirty="0" smtClean="0"/>
              <a:t>Araştırma problemini tanımlama ve yazma</a:t>
            </a:r>
          </a:p>
          <a:p>
            <a:pPr marL="514350" indent="-514350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tr-TR" altLang="en-US" sz="2400" dirty="0" smtClean="0"/>
              <a:t>Konuyla ilgili kaynakların bulunması ve taranması, konu hakkında derinlemesine bilgi sahibi olunması</a:t>
            </a:r>
          </a:p>
          <a:p>
            <a:pPr marL="514350" indent="-514350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tr-TR" altLang="en-US" sz="2400" dirty="0" smtClean="0">
                <a:solidFill>
                  <a:srgbClr val="FF0000"/>
                </a:solidFill>
              </a:rPr>
              <a:t>Problemlerden yola çıkarak hipotezler oluşturma ve hipotezlerin yapılabilirliği konusunda uzman görüşü alma</a:t>
            </a:r>
          </a:p>
          <a:p>
            <a:pPr marL="514350" indent="-514350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tr-TR" altLang="en-US" sz="2400" dirty="0" smtClean="0"/>
              <a:t>Araştırma yöntem ve modelini belirleme</a:t>
            </a:r>
          </a:p>
          <a:p>
            <a:pPr marL="514350" indent="-514350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tr-TR" altLang="en-US" sz="2400" dirty="0" smtClean="0"/>
              <a:t>Verilerin bilimsel yöntemlerle toplanması</a:t>
            </a:r>
          </a:p>
          <a:p>
            <a:pPr marL="514350" indent="-514350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tr-TR" altLang="en-US" sz="2400" dirty="0" smtClean="0"/>
              <a:t>Verilerin uygun istatistiksel yöntemler ile analizi</a:t>
            </a:r>
          </a:p>
          <a:p>
            <a:pPr marL="514350" indent="-514350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tr-TR" altLang="en-US" sz="2400" dirty="0" smtClean="0"/>
              <a:t>Araştırmanın sonuçlandırılması</a:t>
            </a:r>
          </a:p>
          <a:p>
            <a:pPr marL="514350" indent="-514350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tr-TR" altLang="en-US" sz="2400" dirty="0" smtClean="0"/>
              <a:t>Araştırma raporunun yazılması</a:t>
            </a:r>
          </a:p>
          <a:p>
            <a:pPr marL="514350" indent="-514350" eaLnBrk="1" hangingPunct="1">
              <a:buFont typeface="Calibri Light" pitchFamily="34" charset="0"/>
              <a:buAutoNum type="arabicPeriod"/>
            </a:pPr>
            <a:endParaRPr lang="tr-TR" altLang="en-US" dirty="0" smtClean="0"/>
          </a:p>
          <a:p>
            <a:pPr marL="514350" indent="-514350" eaLnBrk="1" hangingPunct="1">
              <a:buFont typeface="Calibri Light" pitchFamily="34" charset="0"/>
              <a:buAutoNum type="arabicPeriod"/>
            </a:pP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237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Başlık 1"/>
          <p:cNvSpPr>
            <a:spLocks noGrp="1"/>
          </p:cNvSpPr>
          <p:nvPr>
            <p:ph type="title"/>
          </p:nvPr>
        </p:nvSpPr>
        <p:spPr>
          <a:xfrm>
            <a:off x="175022" y="158751"/>
            <a:ext cx="7886700" cy="1325563"/>
          </a:xfrm>
        </p:spPr>
        <p:txBody>
          <a:bodyPr/>
          <a:lstStyle/>
          <a:p>
            <a:pPr eaLnBrk="1" hangingPunct="1"/>
            <a:r>
              <a:rPr lang="tr-TR" altLang="en-US" sz="4000" b="1" smtClean="0">
                <a:solidFill>
                  <a:srgbClr val="000000"/>
                </a:solidFill>
              </a:rPr>
              <a:t>Araştırma Yöntemi</a:t>
            </a:r>
            <a:endParaRPr lang="en-GB" altLang="en-US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8137" y="1644650"/>
            <a:ext cx="8177213" cy="4351338"/>
          </a:xfrm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tr-TR" dirty="0" smtClean="0"/>
              <a:t>Sağlık sahasında veri toplama araştırma değildir. </a:t>
            </a:r>
            <a:r>
              <a:rPr lang="tr-TR" dirty="0" smtClean="0">
                <a:solidFill>
                  <a:srgbClr val="FF0000"/>
                </a:solidFill>
              </a:rPr>
              <a:t>Hipotez olmadan ve hipotez doğrultusunda örneklemler seçilmeden araştırma yapılamaz</a:t>
            </a:r>
            <a:r>
              <a:rPr lang="tr-TR" dirty="0" smtClean="0"/>
              <a:t>. Ancak bu tip araştırmaların verilerine istatistik bilimi uygulanırsa sonuç alınabilir.</a:t>
            </a:r>
            <a:endParaRPr lang="en-GB" dirty="0" smtClean="0"/>
          </a:p>
          <a:p>
            <a:pPr eaLnBrk="1" hangingPunct="1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04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Hipotez Geliştirme Süreci</a:t>
            </a:r>
            <a:endParaRPr lang="tr-TR" dirty="0"/>
          </a:p>
        </p:txBody>
      </p:sp>
      <p:pic>
        <p:nvPicPr>
          <p:cNvPr id="2150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4438" y="1628775"/>
            <a:ext cx="7143750" cy="4657725"/>
          </a:xfrm>
          <a:noFill/>
        </p:spPr>
      </p:pic>
    </p:spTree>
    <p:extLst>
      <p:ext uri="{BB962C8B-B14F-4D97-AF65-F5344CB8AC3E}">
        <p14:creationId xmlns:p14="http://schemas.microsoft.com/office/powerpoint/2010/main" val="256835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Analitik Model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8001000" cy="4853782"/>
          </a:xfrm>
        </p:spPr>
      </p:pic>
    </p:spTree>
    <p:extLst>
      <p:ext uri="{BB962C8B-B14F-4D97-AF65-F5344CB8AC3E}">
        <p14:creationId xmlns:p14="http://schemas.microsoft.com/office/powerpoint/2010/main" val="201314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Araştırmanın Analitik Modeli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0925"/>
            <a:ext cx="8229600" cy="4124512"/>
          </a:xfrm>
        </p:spPr>
      </p:pic>
    </p:spTree>
    <p:extLst>
      <p:ext uri="{BB962C8B-B14F-4D97-AF65-F5344CB8AC3E}">
        <p14:creationId xmlns:p14="http://schemas.microsoft.com/office/powerpoint/2010/main" val="196557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Başlık 1"/>
          <p:cNvSpPr>
            <a:spLocks noGrp="1"/>
          </p:cNvSpPr>
          <p:nvPr>
            <p:ph type="title"/>
          </p:nvPr>
        </p:nvSpPr>
        <p:spPr>
          <a:xfrm>
            <a:off x="241697" y="133351"/>
            <a:ext cx="7886700" cy="1325563"/>
          </a:xfrm>
        </p:spPr>
        <p:txBody>
          <a:bodyPr/>
          <a:lstStyle/>
          <a:p>
            <a:pPr eaLnBrk="1" hangingPunct="1"/>
            <a:r>
              <a:rPr lang="tr-TR" altLang="en-US" sz="4000" b="1" smtClean="0">
                <a:solidFill>
                  <a:srgbClr val="000000"/>
                </a:solidFill>
              </a:rPr>
              <a:t>Araştırma Yöntemi</a:t>
            </a:r>
            <a:endParaRPr lang="en-GB" altLang="en-US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377950"/>
            <a:ext cx="7886700" cy="4799013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tr-TR" dirty="0" smtClean="0"/>
              <a:t>Bilimsel Gözlem ve Farkındalık Sonucu Sorulan Sorular </a:t>
            </a:r>
            <a:r>
              <a:rPr lang="tr-TR" b="1" dirty="0" smtClean="0">
                <a:solidFill>
                  <a:srgbClr val="7030A0"/>
                </a:solidFill>
              </a:rPr>
              <a:t>(Araştırma Soruları)</a:t>
            </a:r>
            <a:r>
              <a:rPr lang="tr-TR" dirty="0" smtClean="0"/>
              <a:t> Başlıca Üç Temel Başlık Altında Toplanır:</a:t>
            </a:r>
            <a:endParaRPr lang="tr-TR" dirty="0"/>
          </a:p>
          <a:p>
            <a:pPr algn="just" eaLnBrk="1" hangingPunct="1">
              <a:lnSpc>
                <a:spcPct val="100000"/>
              </a:lnSpc>
              <a:defRPr/>
            </a:pPr>
            <a:r>
              <a:rPr lang="tr-TR" sz="2400" dirty="0" smtClean="0">
                <a:solidFill>
                  <a:srgbClr val="FF0000"/>
                </a:solidFill>
              </a:rPr>
              <a:t>Farklılık Sorusu:</a:t>
            </a:r>
            <a:r>
              <a:rPr lang="tr-TR" sz="2400" dirty="0" smtClean="0"/>
              <a:t> Üniversite öğrencilerinin okudukları bölüme, cinsiyete göre girişimcilik eğilimleri üzerinde fark var mıdır?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tr-TR" sz="2400" dirty="0" smtClean="0">
                <a:solidFill>
                  <a:srgbClr val="FF0000"/>
                </a:solidFill>
              </a:rPr>
              <a:t>İlişki Sorusu: </a:t>
            </a:r>
            <a:r>
              <a:rPr lang="tr-TR" sz="2400" dirty="0" smtClean="0"/>
              <a:t>Glokomun sigara içme ile bir ilişkisi var mıdır?</a:t>
            </a:r>
          </a:p>
          <a:p>
            <a:pPr algn="just" eaLnBrk="1" hangingPunct="1">
              <a:defRPr/>
            </a:pPr>
            <a:r>
              <a:rPr lang="tr-TR" sz="2400" dirty="0" smtClean="0">
                <a:solidFill>
                  <a:srgbClr val="FF0000"/>
                </a:solidFill>
              </a:rPr>
              <a:t>Tanımlayıcı Soru:</a:t>
            </a:r>
            <a:r>
              <a:rPr lang="tr-TR" sz="2400" dirty="0" smtClean="0"/>
              <a:t> Hemşirelik öğrencilerinin kendi kendilerine meme muayenesine yönelik bilgileri, uygulamaları ve sağlık inançları nasıldır?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5691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1112</Words>
  <Application>Microsoft Office PowerPoint</Application>
  <PresentationFormat>Ekran Gösterisi (4:3)</PresentationFormat>
  <Paragraphs>170</Paragraphs>
  <Slides>35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Ofis Teması</vt:lpstr>
      <vt:lpstr>Hipotez ve İlişkili Kavramlar</vt:lpstr>
      <vt:lpstr>Dersin Amaçları</vt:lpstr>
      <vt:lpstr>Araştırma Yöntemi</vt:lpstr>
      <vt:lpstr>Ana Hatları ile Araştırma Metodolojisi Planlaması</vt:lpstr>
      <vt:lpstr>Araştırma Yöntemi</vt:lpstr>
      <vt:lpstr>Hipotez Geliştirme Süreci</vt:lpstr>
      <vt:lpstr>Analitik Model</vt:lpstr>
      <vt:lpstr>Araştırmanın Analitik Modeli</vt:lpstr>
      <vt:lpstr>Araştırma Yöntemi</vt:lpstr>
      <vt:lpstr>Hipotez ?</vt:lpstr>
      <vt:lpstr>Araştırma hipotezi, bizim evrendeki ortalamalarda ve dağılımda bir fark olduğu şüphe ve gözlemimize dayanır.</vt:lpstr>
      <vt:lpstr>Hipotezin taşıması gereken özellikler</vt:lpstr>
      <vt:lpstr>PowerPoint Sunusu</vt:lpstr>
      <vt:lpstr>Gerçekten Bir Hipotez mi?</vt:lpstr>
      <vt:lpstr>PowerPoint Sunusu</vt:lpstr>
      <vt:lpstr>Peki Bu Gerçekten Bir Hipotez mi?</vt:lpstr>
      <vt:lpstr>PowerPoint Sunusu</vt:lpstr>
      <vt:lpstr>Dikkat !</vt:lpstr>
      <vt:lpstr>Gerçek Bir Hipotez mi?</vt:lpstr>
      <vt:lpstr>Şimdi Gerçek Bir Hipotez mi?</vt:lpstr>
      <vt:lpstr>Sonuç Olarak…</vt:lpstr>
      <vt:lpstr>Bir Hipotezi İncelerken…</vt:lpstr>
      <vt:lpstr>Ölçümsel ve Kategorik Veri Kavramları</vt:lpstr>
      <vt:lpstr>Bağımlı ve Bağımsız Değişken Kavramları</vt:lpstr>
      <vt:lpstr>Bağımlı ve Bağımsız Değişken Kavramları</vt:lpstr>
      <vt:lpstr>Bağımlı ve Bağımsız Değişken</vt:lpstr>
      <vt:lpstr>Bağımlı ve Bağımsız Değişken</vt:lpstr>
      <vt:lpstr>Bağımlı ve Bağımsız Değişken</vt:lpstr>
      <vt:lpstr>Bağımlı ve Bağımsız Değişken</vt:lpstr>
      <vt:lpstr>Bağımlı ve Bağımsız Değişken</vt:lpstr>
      <vt:lpstr>Bağımlı ve Bağımsız Değişken</vt:lpstr>
      <vt:lpstr>Bağımlı ve Bağımsız Değişken</vt:lpstr>
      <vt:lpstr>Bağımlı ve Bağımsız Değişken</vt:lpstr>
      <vt:lpstr>PowerPoint Sunusu</vt:lpstr>
      <vt:lpstr>Hipotez Kurulduktan Sonra İzlenen Aşamalar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HÜSEYİN ARI</dc:creator>
  <cp:lastModifiedBy>Lenovo</cp:lastModifiedBy>
  <cp:revision>53</cp:revision>
  <dcterms:created xsi:type="dcterms:W3CDTF">2016-09-27T17:39:43Z</dcterms:created>
  <dcterms:modified xsi:type="dcterms:W3CDTF">2016-10-07T12:00:04Z</dcterms:modified>
</cp:coreProperties>
</file>