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68" r:id="rId5"/>
    <p:sldId id="269" r:id="rId6"/>
    <p:sldId id="259" r:id="rId7"/>
    <p:sldId id="296" r:id="rId8"/>
    <p:sldId id="303" r:id="rId9"/>
    <p:sldId id="299" r:id="rId10"/>
    <p:sldId id="298" r:id="rId11"/>
    <p:sldId id="270" r:id="rId12"/>
    <p:sldId id="264" r:id="rId13"/>
    <p:sldId id="265" r:id="rId14"/>
    <p:sldId id="266" r:id="rId15"/>
    <p:sldId id="267" r:id="rId16"/>
    <p:sldId id="260" r:id="rId17"/>
    <p:sldId id="261" r:id="rId18"/>
    <p:sldId id="262" r:id="rId19"/>
    <p:sldId id="294" r:id="rId20"/>
    <p:sldId id="287" r:id="rId21"/>
    <p:sldId id="271" r:id="rId22"/>
    <p:sldId id="272" r:id="rId23"/>
    <p:sldId id="288" r:id="rId24"/>
    <p:sldId id="301" r:id="rId25"/>
    <p:sldId id="305" r:id="rId26"/>
    <p:sldId id="304"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8A4B56-EB20-44E9-B99B-B9B47FFFAC9C}" type="datetimeFigureOut">
              <a:rPr lang="tr-TR" smtClean="0"/>
              <a:t>6.10.2016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AB609C-9405-4138-901D-8B3D5A79E63F}" type="slidenum">
              <a:rPr lang="tr-TR" smtClean="0"/>
              <a:t>‹#›</a:t>
            </a:fld>
            <a:endParaRPr lang="tr-TR"/>
          </a:p>
        </p:txBody>
      </p:sp>
    </p:spTree>
    <p:extLst>
      <p:ext uri="{BB962C8B-B14F-4D97-AF65-F5344CB8AC3E}">
        <p14:creationId xmlns:p14="http://schemas.microsoft.com/office/powerpoint/2010/main" val="253795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latin typeface="Arial"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80DEFD0-9A5D-411B-9AFA-3291400F7CC6}" type="datetimeFigureOut">
              <a:rPr lang="tr-TR" smtClean="0"/>
              <a:t>6.10.2016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2592586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0DEFD0-9A5D-411B-9AFA-3291400F7CC6}" type="datetimeFigureOut">
              <a:rPr lang="tr-TR" smtClean="0"/>
              <a:t>6.10.2016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337057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0DEFD0-9A5D-411B-9AFA-3291400F7CC6}" type="datetimeFigureOut">
              <a:rPr lang="tr-TR" smtClean="0"/>
              <a:t>6.10.2016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1394899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0DEFD0-9A5D-411B-9AFA-3291400F7CC6}" type="datetimeFigureOut">
              <a:rPr lang="tr-TR" smtClean="0"/>
              <a:t>6.10.2016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2295271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0DEFD0-9A5D-411B-9AFA-3291400F7CC6}" type="datetimeFigureOut">
              <a:rPr lang="tr-TR" smtClean="0"/>
              <a:t>6.10.2016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40852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0DEFD0-9A5D-411B-9AFA-3291400F7CC6}" type="datetimeFigureOut">
              <a:rPr lang="tr-TR" smtClean="0"/>
              <a:t>6.10.2016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389178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0DEFD0-9A5D-411B-9AFA-3291400F7CC6}" type="datetimeFigureOut">
              <a:rPr lang="tr-TR" smtClean="0"/>
              <a:t>6.10.2016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15295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0DEFD0-9A5D-411B-9AFA-3291400F7CC6}" type="datetimeFigureOut">
              <a:rPr lang="tr-TR" smtClean="0"/>
              <a:t>6.10.2016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272142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0DEFD0-9A5D-411B-9AFA-3291400F7CC6}" type="datetimeFigureOut">
              <a:rPr lang="tr-TR" smtClean="0"/>
              <a:t>6.10.2016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52306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0DEFD0-9A5D-411B-9AFA-3291400F7CC6}" type="datetimeFigureOut">
              <a:rPr lang="tr-TR" smtClean="0"/>
              <a:t>6.10.2016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4051565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0DEFD0-9A5D-411B-9AFA-3291400F7CC6}" type="datetimeFigureOut">
              <a:rPr lang="tr-TR" smtClean="0"/>
              <a:t>6.10.2016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BF952-7122-4D8A-82BB-585972165284}" type="slidenum">
              <a:rPr lang="tr-TR" smtClean="0"/>
              <a:t>‹#›</a:t>
            </a:fld>
            <a:endParaRPr lang="tr-TR"/>
          </a:p>
        </p:txBody>
      </p:sp>
    </p:spTree>
    <p:extLst>
      <p:ext uri="{BB962C8B-B14F-4D97-AF65-F5344CB8AC3E}">
        <p14:creationId xmlns:p14="http://schemas.microsoft.com/office/powerpoint/2010/main" val="55833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DEFD0-9A5D-411B-9AFA-3291400F7CC6}" type="datetimeFigureOut">
              <a:rPr lang="tr-TR" smtClean="0"/>
              <a:t>6.10.2016</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BF952-7122-4D8A-82BB-585972165284}" type="slidenum">
              <a:rPr lang="tr-TR" smtClean="0"/>
              <a:t>‹#›</a:t>
            </a:fld>
            <a:endParaRPr lang="tr-TR"/>
          </a:p>
        </p:txBody>
      </p:sp>
    </p:spTree>
    <p:extLst>
      <p:ext uri="{BB962C8B-B14F-4D97-AF65-F5344CB8AC3E}">
        <p14:creationId xmlns:p14="http://schemas.microsoft.com/office/powerpoint/2010/main" val="2553557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Bilimsel Araştırma ve Metodoloji</a:t>
            </a:r>
            <a:endParaRPr lang="tr-TR" dirty="0"/>
          </a:p>
        </p:txBody>
      </p:sp>
      <p:sp>
        <p:nvSpPr>
          <p:cNvPr id="3" name="Alt Başlık 2"/>
          <p:cNvSpPr>
            <a:spLocks noGrp="1"/>
          </p:cNvSpPr>
          <p:nvPr>
            <p:ph type="subTitle" idx="1"/>
          </p:nvPr>
        </p:nvSpPr>
        <p:spPr/>
        <p:txBody>
          <a:bodyPr/>
          <a:lstStyle/>
          <a:p>
            <a:r>
              <a:rPr lang="tr-TR" dirty="0" smtClean="0"/>
              <a:t>Araştırma Yöntemleri Ders-1</a:t>
            </a:r>
            <a:endParaRPr lang="tr-TR" dirty="0"/>
          </a:p>
        </p:txBody>
      </p:sp>
    </p:spTree>
    <p:extLst>
      <p:ext uri="{BB962C8B-B14F-4D97-AF65-F5344CB8AC3E}">
        <p14:creationId xmlns:p14="http://schemas.microsoft.com/office/powerpoint/2010/main" val="299467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a:xfrm>
            <a:off x="175022" y="158751"/>
            <a:ext cx="7886700" cy="1325563"/>
          </a:xfrm>
        </p:spPr>
        <p:txBody>
          <a:bodyPr/>
          <a:lstStyle/>
          <a:p>
            <a:pPr eaLnBrk="1" hangingPunct="1"/>
            <a:r>
              <a:rPr lang="tr-TR" altLang="en-US" sz="4000" b="1" smtClean="0">
                <a:solidFill>
                  <a:srgbClr val="000000"/>
                </a:solidFill>
              </a:rPr>
              <a:t>Araştırma Yöntemi</a:t>
            </a:r>
            <a:endParaRPr lang="en-GB" altLang="en-US" smtClean="0"/>
          </a:p>
        </p:txBody>
      </p:sp>
      <p:sp>
        <p:nvSpPr>
          <p:cNvPr id="3" name="İçerik Yer Tutucusu 2"/>
          <p:cNvSpPr>
            <a:spLocks noGrp="1"/>
          </p:cNvSpPr>
          <p:nvPr>
            <p:ph idx="1"/>
          </p:nvPr>
        </p:nvSpPr>
        <p:spPr>
          <a:xfrm>
            <a:off x="338137" y="1644650"/>
            <a:ext cx="8177213" cy="4351338"/>
          </a:xfrm>
        </p:spPr>
        <p:txBody>
          <a:bodyPr/>
          <a:lstStyle/>
          <a:p>
            <a:pPr marL="0" indent="0" algn="just" eaLnBrk="1" hangingPunct="1">
              <a:lnSpc>
                <a:spcPct val="150000"/>
              </a:lnSpc>
              <a:buFont typeface="Arial" charset="0"/>
              <a:buNone/>
              <a:defRPr/>
            </a:pPr>
            <a:r>
              <a:rPr lang="tr-TR" dirty="0" smtClean="0"/>
              <a:t>Sağlık sahasında veri toplama araştırma değildir. Hipotez olmadan ve hipotez doğrultusunda örneklemler seçilmeden araştırma yapılamaz. Ancak bu tip araştırmaların verilerine istatistik bilimi uygulanırsa sonuç alınabilir.</a:t>
            </a:r>
            <a:endParaRPr lang="en-GB" dirty="0" smtClean="0"/>
          </a:p>
          <a:p>
            <a:pPr eaLnBrk="1" hangingPunct="1">
              <a:defRPr/>
            </a:pPr>
            <a:endParaRPr lang="en-GB" dirty="0"/>
          </a:p>
        </p:txBody>
      </p:sp>
    </p:spTree>
    <p:extLst>
      <p:ext uri="{BB962C8B-B14F-4D97-AF65-F5344CB8AC3E}">
        <p14:creationId xmlns:p14="http://schemas.microsoft.com/office/powerpoint/2010/main" val="1093044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p:txBody>
          <a:bodyPr/>
          <a:lstStyle/>
          <a:p>
            <a:r>
              <a:rPr lang="tr-TR" dirty="0" smtClean="0">
                <a:solidFill>
                  <a:srgbClr val="00B0F0"/>
                </a:solidFill>
              </a:rPr>
              <a:t>Nicel Araştırmalar</a:t>
            </a:r>
          </a:p>
          <a:p>
            <a:endParaRPr lang="tr-TR" dirty="0"/>
          </a:p>
          <a:p>
            <a:endParaRPr lang="tr-TR" dirty="0" smtClean="0"/>
          </a:p>
          <a:p>
            <a:r>
              <a:rPr lang="tr-TR" dirty="0" smtClean="0">
                <a:solidFill>
                  <a:srgbClr val="FF0000"/>
                </a:solidFill>
              </a:rPr>
              <a:t>Nitel Araştırmalar</a:t>
            </a:r>
            <a:endParaRPr lang="tr-TR" dirty="0">
              <a:solidFill>
                <a:srgbClr val="FF0000"/>
              </a:solidFill>
            </a:endParaRPr>
          </a:p>
        </p:txBody>
      </p:sp>
    </p:spTree>
    <p:extLst>
      <p:ext uri="{BB962C8B-B14F-4D97-AF65-F5344CB8AC3E}">
        <p14:creationId xmlns:p14="http://schemas.microsoft.com/office/powerpoint/2010/main" val="2900220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p:txBody>
          <a:bodyPr>
            <a:normAutofit fontScale="85000" lnSpcReduction="10000"/>
          </a:bodyPr>
          <a:lstStyle/>
          <a:p>
            <a:pPr marL="0" indent="0" algn="just">
              <a:buNone/>
            </a:pPr>
            <a:r>
              <a:rPr lang="tr-TR" b="1" dirty="0" smtClean="0">
                <a:solidFill>
                  <a:srgbClr val="C00000"/>
                </a:solidFill>
              </a:rPr>
              <a:t>Niceliksel Araştırmalar: </a:t>
            </a:r>
          </a:p>
          <a:p>
            <a:pPr algn="just"/>
            <a:r>
              <a:rPr lang="tr-TR" dirty="0"/>
              <a:t>Gözlem ve ölçmelerin tekrarlanabildiği ve objektif yapıldığı </a:t>
            </a:r>
            <a:r>
              <a:rPr lang="tr-TR" dirty="0" err="1"/>
              <a:t>araştırmalara</a:t>
            </a:r>
            <a:r>
              <a:rPr lang="tr-TR" dirty="0" err="1" smtClean="0"/>
              <a:t>,“</a:t>
            </a:r>
            <a:r>
              <a:rPr lang="tr-TR" b="1" dirty="0" err="1"/>
              <a:t>niceliksel</a:t>
            </a:r>
            <a:r>
              <a:rPr lang="tr-TR" b="1" dirty="0"/>
              <a:t>-sayısal-</a:t>
            </a:r>
            <a:r>
              <a:rPr lang="tr-TR" b="1" dirty="0" err="1"/>
              <a:t>quantitative</a:t>
            </a:r>
            <a:r>
              <a:rPr lang="tr-TR" dirty="0"/>
              <a:t>” araştırma denir </a:t>
            </a:r>
            <a:r>
              <a:rPr lang="tr-TR" dirty="0" smtClean="0"/>
              <a:t>.</a:t>
            </a:r>
          </a:p>
          <a:p>
            <a:pPr algn="just"/>
            <a:r>
              <a:rPr lang="tr-TR" dirty="0" smtClean="0"/>
              <a:t>Niceliksel araştırmaların en önemli özelliği, “</a:t>
            </a:r>
            <a:r>
              <a:rPr lang="tr-TR" b="1" dirty="0" smtClean="0">
                <a:solidFill>
                  <a:srgbClr val="FF0000"/>
                </a:solidFill>
              </a:rPr>
              <a:t>araştırmanın </a:t>
            </a:r>
            <a:r>
              <a:rPr lang="tr-TR" b="1" dirty="0">
                <a:solidFill>
                  <a:srgbClr val="FF0000"/>
                </a:solidFill>
              </a:rPr>
              <a:t>başında çalışmanın sonucunu tahmin etmek üzere </a:t>
            </a:r>
            <a:r>
              <a:rPr lang="tr-TR" b="1" dirty="0">
                <a:solidFill>
                  <a:srgbClr val="0070C0"/>
                </a:solidFill>
              </a:rPr>
              <a:t>geliştirilen hipotezlerin, çalışmayı etkileyebilecek faktörler kontrol altına alınarak, yeterli sayıda katılımcıdan</a:t>
            </a:r>
            <a:r>
              <a:rPr lang="tr-TR" b="1" dirty="0"/>
              <a:t> </a:t>
            </a:r>
            <a:r>
              <a:rPr lang="tr-TR" b="1" dirty="0">
                <a:solidFill>
                  <a:schemeClr val="accent2"/>
                </a:solidFill>
              </a:rPr>
              <a:t>veri toplanarak </a:t>
            </a:r>
            <a:r>
              <a:rPr lang="tr-TR" b="1" dirty="0">
                <a:solidFill>
                  <a:srgbClr val="7030A0"/>
                </a:solidFill>
              </a:rPr>
              <a:t>toplanan bu verilerle istatistik tekniklerini kullanarak </a:t>
            </a:r>
            <a:r>
              <a:rPr lang="tr-TR" b="1" dirty="0">
                <a:solidFill>
                  <a:srgbClr val="00B050"/>
                </a:solidFill>
              </a:rPr>
              <a:t>analiz etmeyi</a:t>
            </a:r>
            <a:r>
              <a:rPr lang="tr-TR" dirty="0" smtClean="0"/>
              <a:t> ” içermektedir.</a:t>
            </a:r>
          </a:p>
        </p:txBody>
      </p:sp>
    </p:spTree>
    <p:extLst>
      <p:ext uri="{BB962C8B-B14F-4D97-AF65-F5344CB8AC3E}">
        <p14:creationId xmlns:p14="http://schemas.microsoft.com/office/powerpoint/2010/main" val="1739838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a:xfrm>
            <a:off x="457200" y="1600200"/>
            <a:ext cx="8458200" cy="4525963"/>
          </a:xfrm>
        </p:spPr>
        <p:txBody>
          <a:bodyPr>
            <a:normAutofit/>
          </a:bodyPr>
          <a:lstStyle/>
          <a:p>
            <a:r>
              <a:rPr lang="tr-TR" dirty="0">
                <a:solidFill>
                  <a:srgbClr val="FF0000"/>
                </a:solidFill>
              </a:rPr>
              <a:t>Yönetsel karar almada</a:t>
            </a:r>
            <a:r>
              <a:rPr lang="tr-TR" dirty="0"/>
              <a:t>, bilimsel bir yaklaşım olarak kabul edilen niceliksel araştırmanın </a:t>
            </a:r>
            <a:r>
              <a:rPr lang="tr-TR" dirty="0">
                <a:solidFill>
                  <a:srgbClr val="FF0000"/>
                </a:solidFill>
              </a:rPr>
              <a:t>avantajları</a:t>
            </a:r>
            <a:r>
              <a:rPr lang="tr-TR" dirty="0"/>
              <a:t> </a:t>
            </a:r>
            <a:r>
              <a:rPr lang="tr-TR" dirty="0" smtClean="0"/>
              <a:t>şunlardır:</a:t>
            </a:r>
          </a:p>
          <a:p>
            <a:pPr lvl="1"/>
            <a:r>
              <a:rPr lang="tr-TR" b="1" dirty="0">
                <a:solidFill>
                  <a:schemeClr val="tx2">
                    <a:lumMod val="60000"/>
                    <a:lumOff val="40000"/>
                  </a:schemeClr>
                </a:solidFill>
              </a:rPr>
              <a:t>Genelleştirilmiş sonuçlar üretir, </a:t>
            </a:r>
          </a:p>
          <a:p>
            <a:pPr lvl="1"/>
            <a:r>
              <a:rPr lang="tr-TR" b="1" dirty="0">
                <a:solidFill>
                  <a:schemeClr val="tx2">
                    <a:lumMod val="60000"/>
                    <a:lumOff val="40000"/>
                  </a:schemeClr>
                </a:solidFill>
              </a:rPr>
              <a:t>Farklı gruplar arasında karşılaştırmalar yapılabilir, </a:t>
            </a:r>
          </a:p>
          <a:p>
            <a:pPr lvl="1"/>
            <a:r>
              <a:rPr lang="tr-TR" b="1" dirty="0">
                <a:solidFill>
                  <a:schemeClr val="tx2">
                    <a:lumMod val="60000"/>
                    <a:lumOff val="40000"/>
                  </a:schemeClr>
                </a:solidFill>
              </a:rPr>
              <a:t>Kuramların doğruluk dereceleri test edilebilir, </a:t>
            </a:r>
          </a:p>
          <a:p>
            <a:pPr lvl="1"/>
            <a:r>
              <a:rPr lang="tr-TR" b="1" dirty="0">
                <a:solidFill>
                  <a:schemeClr val="tx2">
                    <a:lumMod val="60000"/>
                    <a:lumOff val="40000"/>
                  </a:schemeClr>
                </a:solidFill>
              </a:rPr>
              <a:t>Belirli yapı içindeki ilişkilerin incelenmesini sağlar. </a:t>
            </a:r>
          </a:p>
          <a:p>
            <a:endParaRPr lang="tr-TR" dirty="0"/>
          </a:p>
        </p:txBody>
      </p:sp>
    </p:spTree>
    <p:extLst>
      <p:ext uri="{BB962C8B-B14F-4D97-AF65-F5344CB8AC3E}">
        <p14:creationId xmlns:p14="http://schemas.microsoft.com/office/powerpoint/2010/main" val="2077918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a:xfrm>
            <a:off x="457200" y="1600200"/>
            <a:ext cx="8534400" cy="4525963"/>
          </a:xfrm>
        </p:spPr>
        <p:txBody>
          <a:bodyPr/>
          <a:lstStyle/>
          <a:p>
            <a:r>
              <a:rPr lang="tr-TR" dirty="0" smtClean="0"/>
              <a:t>Nicel araştırmaların </a:t>
            </a:r>
            <a:r>
              <a:rPr lang="tr-TR" dirty="0" smtClean="0">
                <a:solidFill>
                  <a:srgbClr val="FF0000"/>
                </a:solidFill>
              </a:rPr>
              <a:t>dezavantajları</a:t>
            </a:r>
            <a:r>
              <a:rPr lang="tr-TR" dirty="0" smtClean="0"/>
              <a:t> ise;</a:t>
            </a:r>
          </a:p>
          <a:p>
            <a:pPr lvl="1"/>
            <a:r>
              <a:rPr lang="tr-TR" b="1" dirty="0">
                <a:solidFill>
                  <a:srgbClr val="0070C0"/>
                </a:solidFill>
              </a:rPr>
              <a:t>Mükemmel örnek almak güçtür, </a:t>
            </a:r>
          </a:p>
          <a:p>
            <a:pPr lvl="1"/>
            <a:r>
              <a:rPr lang="tr-TR" b="1" dirty="0">
                <a:solidFill>
                  <a:srgbClr val="0070C0"/>
                </a:solidFill>
              </a:rPr>
              <a:t>Yeterli sayıda veri toplamak zordur, </a:t>
            </a:r>
            <a:r>
              <a:rPr lang="tr-TR" b="1" dirty="0" smtClean="0">
                <a:solidFill>
                  <a:srgbClr val="0070C0"/>
                </a:solidFill>
              </a:rPr>
              <a:t> </a:t>
            </a:r>
            <a:endParaRPr lang="tr-TR" b="1" dirty="0">
              <a:solidFill>
                <a:srgbClr val="0070C0"/>
              </a:solidFill>
            </a:endParaRPr>
          </a:p>
          <a:p>
            <a:pPr lvl="1"/>
            <a:r>
              <a:rPr lang="tr-TR" b="1" dirty="0">
                <a:solidFill>
                  <a:srgbClr val="0070C0"/>
                </a:solidFill>
              </a:rPr>
              <a:t>Ölçme araçları önyargıyı da yansıtmaktadır </a:t>
            </a:r>
          </a:p>
          <a:p>
            <a:pPr lvl="1"/>
            <a:r>
              <a:rPr lang="tr-TR" b="1" dirty="0">
                <a:solidFill>
                  <a:srgbClr val="0070C0"/>
                </a:solidFill>
              </a:rPr>
              <a:t>Oluşturulan modelde kullanılan verilerin dışındaki verilerle ilgilenmez </a:t>
            </a:r>
          </a:p>
          <a:p>
            <a:endParaRPr lang="tr-TR" dirty="0"/>
          </a:p>
        </p:txBody>
      </p:sp>
    </p:spTree>
    <p:extLst>
      <p:ext uri="{BB962C8B-B14F-4D97-AF65-F5344CB8AC3E}">
        <p14:creationId xmlns:p14="http://schemas.microsoft.com/office/powerpoint/2010/main" val="1414528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accent2">
                    <a:lumMod val="75000"/>
                  </a:schemeClr>
                </a:solidFill>
              </a:rPr>
              <a:t>Niteliksel Araştırmalar</a:t>
            </a:r>
          </a:p>
          <a:p>
            <a:pPr algn="just"/>
            <a:r>
              <a:rPr lang="tr-TR" dirty="0"/>
              <a:t>İnsan davranışlarını, içinde bulunduğu ortamda araştırmayı ve çok yönlü açıklamayı amaçlayan bir yöntem </a:t>
            </a:r>
            <a:r>
              <a:rPr lang="tr-TR" dirty="0" smtClean="0"/>
              <a:t>.</a:t>
            </a:r>
          </a:p>
          <a:p>
            <a:r>
              <a:rPr lang="tr-TR" dirty="0" smtClean="0">
                <a:solidFill>
                  <a:srgbClr val="FF0000"/>
                </a:solidFill>
              </a:rPr>
              <a:t>‘</a:t>
            </a:r>
            <a:r>
              <a:rPr lang="tr-TR" dirty="0" err="1" smtClean="0">
                <a:solidFill>
                  <a:srgbClr val="FF0000"/>
                </a:solidFill>
              </a:rPr>
              <a:t>Niçin’i</a:t>
            </a:r>
            <a:r>
              <a:rPr lang="tr-TR" dirty="0" smtClean="0">
                <a:solidFill>
                  <a:srgbClr val="FF0000"/>
                </a:solidFill>
              </a:rPr>
              <a:t> </a:t>
            </a:r>
            <a:r>
              <a:rPr lang="tr-TR" dirty="0" smtClean="0"/>
              <a:t>anlamaya yönelik araştırmalardır.</a:t>
            </a:r>
          </a:p>
          <a:p>
            <a:pPr algn="just"/>
            <a:r>
              <a:rPr lang="tr-TR" dirty="0" smtClean="0"/>
              <a:t>Derinlemesine betimleme, katılanların düşünce ve davranışlarından kuramlar ve modelleme hedeflenmektedir.</a:t>
            </a:r>
            <a:endParaRPr lang="tr-TR" dirty="0"/>
          </a:p>
        </p:txBody>
      </p:sp>
    </p:spTree>
    <p:extLst>
      <p:ext uri="{BB962C8B-B14F-4D97-AF65-F5344CB8AC3E}">
        <p14:creationId xmlns:p14="http://schemas.microsoft.com/office/powerpoint/2010/main" val="331962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p:txBody>
          <a:bodyPr>
            <a:normAutofit/>
          </a:bodyPr>
          <a:lstStyle/>
          <a:p>
            <a:r>
              <a:rPr lang="tr-TR" dirty="0" smtClean="0"/>
              <a:t>Nitel araştırmaların </a:t>
            </a:r>
            <a:r>
              <a:rPr lang="tr-TR" dirty="0" smtClean="0">
                <a:solidFill>
                  <a:srgbClr val="FF0000"/>
                </a:solidFill>
              </a:rPr>
              <a:t>avantajları</a:t>
            </a:r>
            <a:r>
              <a:rPr lang="tr-TR" dirty="0" smtClean="0"/>
              <a:t>;</a:t>
            </a:r>
          </a:p>
          <a:p>
            <a:pPr lvl="1"/>
            <a:r>
              <a:rPr lang="tr-TR" dirty="0"/>
              <a:t>Özel durumların tüm gerçekliğini yansıtmaktadır, </a:t>
            </a:r>
          </a:p>
          <a:p>
            <a:pPr lvl="1"/>
            <a:r>
              <a:rPr lang="tr-TR" dirty="0"/>
              <a:t>Sonuçları ile kuramların üretilmesini kolaylaştırmaktadır, </a:t>
            </a:r>
          </a:p>
          <a:p>
            <a:pPr lvl="1"/>
            <a:r>
              <a:rPr lang="tr-TR" dirty="0"/>
              <a:t>Ortamdaki çok farklı faktörlerin anlaşılmasını sağlamaktadır, </a:t>
            </a:r>
          </a:p>
          <a:p>
            <a:pPr lvl="1"/>
            <a:r>
              <a:rPr lang="tr-TR" dirty="0"/>
              <a:t>Araştırma sonuçlarının uygulanabilirliği daha </a:t>
            </a:r>
            <a:r>
              <a:rPr lang="tr-TR" dirty="0" smtClean="0"/>
              <a:t>yüksektir.</a:t>
            </a:r>
          </a:p>
          <a:p>
            <a:pPr lvl="1"/>
            <a:endParaRPr lang="tr-TR" dirty="0" smtClean="0"/>
          </a:p>
          <a:p>
            <a:pPr marL="914400" lvl="2" indent="0">
              <a:buNone/>
            </a:pPr>
            <a:endParaRPr lang="tr-TR" dirty="0" smtClean="0"/>
          </a:p>
          <a:p>
            <a:pPr marL="457200" lvl="1" indent="0">
              <a:buNone/>
            </a:pPr>
            <a:endParaRPr lang="tr-TR" dirty="0"/>
          </a:p>
          <a:p>
            <a:endParaRPr lang="tr-TR" dirty="0" smtClean="0"/>
          </a:p>
          <a:p>
            <a:endParaRPr lang="tr-TR" dirty="0"/>
          </a:p>
        </p:txBody>
      </p:sp>
    </p:spTree>
    <p:extLst>
      <p:ext uri="{BB962C8B-B14F-4D97-AF65-F5344CB8AC3E}">
        <p14:creationId xmlns:p14="http://schemas.microsoft.com/office/powerpoint/2010/main" val="37967869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 Çeşitleri</a:t>
            </a:r>
            <a:endParaRPr lang="tr-TR" dirty="0"/>
          </a:p>
        </p:txBody>
      </p:sp>
      <p:sp>
        <p:nvSpPr>
          <p:cNvPr id="3" name="İçerik Yer Tutucusu 2"/>
          <p:cNvSpPr>
            <a:spLocks noGrp="1"/>
          </p:cNvSpPr>
          <p:nvPr>
            <p:ph idx="1"/>
          </p:nvPr>
        </p:nvSpPr>
        <p:spPr/>
        <p:txBody>
          <a:bodyPr/>
          <a:lstStyle/>
          <a:p>
            <a:r>
              <a:rPr lang="tr-TR" dirty="0" smtClean="0"/>
              <a:t>Nitel araştırmaların </a:t>
            </a:r>
            <a:r>
              <a:rPr lang="tr-TR" dirty="0" smtClean="0">
                <a:solidFill>
                  <a:srgbClr val="FF0000"/>
                </a:solidFill>
              </a:rPr>
              <a:t>dezavantajları</a:t>
            </a:r>
            <a:r>
              <a:rPr lang="tr-TR" dirty="0" smtClean="0"/>
              <a:t>;</a:t>
            </a:r>
          </a:p>
          <a:p>
            <a:r>
              <a:rPr lang="tr-TR" dirty="0" smtClean="0"/>
              <a:t>Denekler yaşadıkları deneyimleri açıkça ifade edemeyebilirler.</a:t>
            </a:r>
          </a:p>
          <a:p>
            <a:r>
              <a:rPr lang="tr-TR" dirty="0" smtClean="0"/>
              <a:t>Bireylerin ön yargıları da söz konusu olmaktadır.</a:t>
            </a:r>
            <a:endParaRPr lang="tr-TR" dirty="0"/>
          </a:p>
        </p:txBody>
      </p:sp>
    </p:spTree>
    <p:extLst>
      <p:ext uri="{BB962C8B-B14F-4D97-AF65-F5344CB8AC3E}">
        <p14:creationId xmlns:p14="http://schemas.microsoft.com/office/powerpoint/2010/main" val="4023362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Hipotez ?</a:t>
            </a:r>
            <a:endParaRPr lang="tr-TR" dirty="0"/>
          </a:p>
        </p:txBody>
      </p:sp>
      <p:sp>
        <p:nvSpPr>
          <p:cNvPr id="3" name="İçerik Yer Tutucusu 2"/>
          <p:cNvSpPr>
            <a:spLocks noGrp="1"/>
          </p:cNvSpPr>
          <p:nvPr>
            <p:ph idx="1"/>
          </p:nvPr>
        </p:nvSpPr>
        <p:spPr/>
        <p:txBody>
          <a:bodyPr/>
          <a:lstStyle/>
          <a:p>
            <a:r>
              <a:rPr lang="tr-TR" dirty="0" smtClean="0"/>
              <a:t>Araştırma </a:t>
            </a:r>
            <a:r>
              <a:rPr lang="tr-TR" dirty="0"/>
              <a:t>sonuna kadar geçici olarak düşündüğümüz test edilebilir </a:t>
            </a:r>
            <a:r>
              <a:rPr lang="tr-TR" dirty="0" smtClean="0"/>
              <a:t>varsayım.</a:t>
            </a:r>
          </a:p>
          <a:p>
            <a:r>
              <a:rPr lang="tr-TR" dirty="0" smtClean="0"/>
              <a:t>Hipotez olmaksızın yola çıkılmaz !</a:t>
            </a:r>
          </a:p>
          <a:p>
            <a:r>
              <a:rPr lang="tr-TR" dirty="0" smtClean="0"/>
              <a:t>Hipotezin araştırmaya katkıları ise;</a:t>
            </a:r>
          </a:p>
          <a:p>
            <a:pPr lvl="1"/>
            <a:r>
              <a:rPr lang="tr-TR" dirty="0" smtClean="0">
                <a:solidFill>
                  <a:srgbClr val="FF0000"/>
                </a:solidFill>
              </a:rPr>
              <a:t>Araştırma için veri toplama sürecini sistemleştirir.</a:t>
            </a:r>
          </a:p>
          <a:p>
            <a:pPr lvl="1"/>
            <a:r>
              <a:rPr lang="tr-TR" dirty="0" smtClean="0">
                <a:solidFill>
                  <a:srgbClr val="FF0000"/>
                </a:solidFill>
              </a:rPr>
              <a:t>Araştırmada yansızlık sağlar.</a:t>
            </a:r>
          </a:p>
          <a:p>
            <a:pPr lvl="1"/>
            <a:r>
              <a:rPr lang="tr-TR" dirty="0" smtClean="0">
                <a:solidFill>
                  <a:srgbClr val="FF0000"/>
                </a:solidFill>
              </a:rPr>
              <a:t>Kuram geliştirilmesini sağlar.</a:t>
            </a:r>
          </a:p>
        </p:txBody>
      </p:sp>
    </p:spTree>
    <p:extLst>
      <p:ext uri="{BB962C8B-B14F-4D97-AF65-F5344CB8AC3E}">
        <p14:creationId xmlns:p14="http://schemas.microsoft.com/office/powerpoint/2010/main" val="1212134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1027"/>
          <p:cNvSpPr>
            <a:spLocks noGrp="1" noChangeArrowheads="1"/>
          </p:cNvSpPr>
          <p:nvPr>
            <p:ph type="title"/>
          </p:nvPr>
        </p:nvSpPr>
        <p:spPr>
          <a:xfrm>
            <a:off x="1600200" y="381000"/>
            <a:ext cx="5943600" cy="5791200"/>
          </a:xfrm>
        </p:spPr>
        <p:txBody>
          <a:bodyPr>
            <a:normAutofit fontScale="90000"/>
          </a:bodyPr>
          <a:lstStyle/>
          <a:p>
            <a:pPr eaLnBrk="1" hangingPunct="1"/>
            <a:r>
              <a:rPr lang="tr-TR" altLang="tr-TR" sz="5400" b="1" smtClean="0">
                <a:solidFill>
                  <a:srgbClr val="000000"/>
                </a:solidFill>
                <a:latin typeface="Arial" charset="0"/>
                <a:ea typeface="ＭＳ Ｐゴシック" pitchFamily="34" charset="-128"/>
              </a:rPr>
              <a:t>Araştırma hipotezi, bizim evrendeki ortalamalarda ve dağılımda bir fark olduğu şüphe ve gözlemimize dayanır.</a:t>
            </a:r>
            <a:endParaRPr lang="en-US" altLang="tr-TR" sz="5400" b="1" smtClean="0">
              <a:solidFill>
                <a:srgbClr val="000000"/>
              </a:solidFill>
              <a:latin typeface="Arial" charset="0"/>
              <a:ea typeface="ＭＳ Ｐゴシック" pitchFamily="34" charset="-128"/>
              <a:cs typeface="Arial" charset="0"/>
            </a:endParaRPr>
          </a:p>
        </p:txBody>
      </p:sp>
      <p:sp>
        <p:nvSpPr>
          <p:cNvPr id="6" name="Slide Number Placeholder 5"/>
          <p:cNvSpPr>
            <a:spLocks noGrp="1"/>
          </p:cNvSpPr>
          <p:nvPr>
            <p:ph type="sldNum" sz="quarter" idx="12"/>
          </p:nvPr>
        </p:nvSpPr>
        <p:spPr/>
        <p:txBody>
          <a:bodyPr rtlCol="0"/>
          <a:lstStyle/>
          <a:p>
            <a:pPr fontAlgn="auto">
              <a:spcBef>
                <a:spcPts val="0"/>
              </a:spcBef>
              <a:spcAft>
                <a:spcPts val="0"/>
              </a:spcAft>
              <a:defRPr/>
            </a:pPr>
            <a:fld id="{B6B75E1B-7844-4A8F-B833-B00EE8BF26A1}" type="slidenum">
              <a:rPr lang="tr-TR">
                <a:gradFill>
                  <a:gsLst>
                    <a:gs pos="0">
                      <a:schemeClr val="tx1">
                        <a:alpha val="10000"/>
                      </a:schemeClr>
                    </a:gs>
                    <a:gs pos="100000">
                      <a:schemeClr val="tx1">
                        <a:alpha val="10000"/>
                      </a:schemeClr>
                    </a:gs>
                  </a:gsLst>
                  <a:lin ang="5400000" scaled="0"/>
                </a:gradFill>
                <a:latin typeface="+mn-lt"/>
              </a:rPr>
              <a:pPr fontAlgn="auto">
                <a:spcBef>
                  <a:spcPts val="0"/>
                </a:spcBef>
                <a:spcAft>
                  <a:spcPts val="0"/>
                </a:spcAft>
                <a:defRPr/>
              </a:pPr>
              <a:t>19</a:t>
            </a:fld>
            <a:endParaRPr lang="tr-TR">
              <a:gradFill>
                <a:gsLst>
                  <a:gs pos="0">
                    <a:schemeClr val="tx1">
                      <a:alpha val="10000"/>
                    </a:schemeClr>
                  </a:gs>
                  <a:gs pos="100000">
                    <a:schemeClr val="tx1">
                      <a:alpha val="10000"/>
                    </a:schemeClr>
                  </a:gs>
                </a:gsLst>
                <a:lin ang="5400000" scaled="0"/>
              </a:gradFill>
              <a:latin typeface="+mn-lt"/>
            </a:endParaRPr>
          </a:p>
        </p:txBody>
      </p:sp>
    </p:spTree>
    <p:extLst>
      <p:ext uri="{BB962C8B-B14F-4D97-AF65-F5344CB8AC3E}">
        <p14:creationId xmlns:p14="http://schemas.microsoft.com/office/powerpoint/2010/main" val="557700025"/>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Dersin Amaçları</a:t>
            </a:r>
            <a:endParaRPr lang="tr-TR" dirty="0"/>
          </a:p>
        </p:txBody>
      </p:sp>
      <p:sp>
        <p:nvSpPr>
          <p:cNvPr id="3" name="İçerik Yer Tutucusu 2"/>
          <p:cNvSpPr>
            <a:spLocks noGrp="1"/>
          </p:cNvSpPr>
          <p:nvPr>
            <p:ph idx="1"/>
          </p:nvPr>
        </p:nvSpPr>
        <p:spPr>
          <a:xfrm>
            <a:off x="457200" y="1600200"/>
            <a:ext cx="8534400" cy="4525963"/>
          </a:xfrm>
        </p:spPr>
        <p:txBody>
          <a:bodyPr/>
          <a:lstStyle/>
          <a:p>
            <a:pPr algn="just"/>
            <a:r>
              <a:rPr lang="tr-TR" dirty="0" smtClean="0"/>
              <a:t>Bilimsel araştırma etiği ve ilişkili kavramları açıklamak</a:t>
            </a:r>
          </a:p>
          <a:p>
            <a:pPr algn="just"/>
            <a:r>
              <a:rPr lang="tr-TR" dirty="0" smtClean="0"/>
              <a:t>Araştırma çeşitlerini incelemek; nitel ve nicel araştırma yöntemleri</a:t>
            </a:r>
          </a:p>
          <a:p>
            <a:pPr algn="just"/>
            <a:r>
              <a:rPr lang="tr-TR" dirty="0" smtClean="0"/>
              <a:t>Hipotez, evren, çalışma evreni, örneklem kavramlarını açıklamak</a:t>
            </a:r>
          </a:p>
          <a:p>
            <a:pPr algn="just"/>
            <a:r>
              <a:rPr lang="tr-TR" dirty="0" smtClean="0"/>
              <a:t>Örnekleme yöntemlerini açıklamak</a:t>
            </a:r>
          </a:p>
          <a:p>
            <a:endParaRPr lang="tr-TR" dirty="0" smtClean="0"/>
          </a:p>
          <a:p>
            <a:endParaRPr lang="tr-TR" dirty="0"/>
          </a:p>
        </p:txBody>
      </p:sp>
    </p:spTree>
    <p:extLst>
      <p:ext uri="{BB962C8B-B14F-4D97-AF65-F5344CB8AC3E}">
        <p14:creationId xmlns:p14="http://schemas.microsoft.com/office/powerpoint/2010/main" val="2144911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Hipotez Geliştirme Süreci</a:t>
            </a:r>
            <a:endParaRPr lang="tr-TR" dirty="0"/>
          </a:p>
        </p:txBody>
      </p:sp>
      <p:pic>
        <p:nvPicPr>
          <p:cNvPr id="2150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14438" y="1628775"/>
            <a:ext cx="7143750" cy="4657725"/>
          </a:xfrm>
          <a:noFill/>
        </p:spPr>
      </p:pic>
    </p:spTree>
    <p:extLst>
      <p:ext uri="{BB962C8B-B14F-4D97-AF65-F5344CB8AC3E}">
        <p14:creationId xmlns:p14="http://schemas.microsoft.com/office/powerpoint/2010/main" val="2568355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Hipotezin taşıması gereken özellikler</a:t>
            </a:r>
            <a:endParaRPr lang="tr-TR" dirty="0"/>
          </a:p>
        </p:txBody>
      </p:sp>
      <p:sp>
        <p:nvSpPr>
          <p:cNvPr id="3" name="İçerik Yer Tutucusu 2"/>
          <p:cNvSpPr>
            <a:spLocks noGrp="1"/>
          </p:cNvSpPr>
          <p:nvPr>
            <p:ph idx="1"/>
          </p:nvPr>
        </p:nvSpPr>
        <p:spPr/>
        <p:txBody>
          <a:bodyPr>
            <a:normAutofit lnSpcReduction="10000"/>
          </a:bodyPr>
          <a:lstStyle/>
          <a:p>
            <a:pPr lvl="0" algn="just"/>
            <a:r>
              <a:rPr lang="tr-TR" dirty="0"/>
              <a:t>Açık ve mümkün olduğunca anlaşılabilir şekilde ifade edilebilmelidir. </a:t>
            </a:r>
          </a:p>
          <a:p>
            <a:pPr lvl="0" algn="just"/>
            <a:r>
              <a:rPr lang="tr-TR" dirty="0"/>
              <a:t>Mantıksal olmalıdır. </a:t>
            </a:r>
          </a:p>
          <a:p>
            <a:pPr lvl="0" algn="just"/>
            <a:r>
              <a:rPr lang="tr-TR" dirty="0"/>
              <a:t>Hipotezde yer alan değişkenlerin ölçülebilir olması gerekir. </a:t>
            </a:r>
          </a:p>
          <a:p>
            <a:pPr lvl="0" algn="just"/>
            <a:r>
              <a:rPr lang="tr-TR" dirty="0"/>
              <a:t>Bir istatistik yöntem ile test edilebilir olmalıdır. </a:t>
            </a:r>
          </a:p>
          <a:p>
            <a:pPr lvl="0" algn="just"/>
            <a:r>
              <a:rPr lang="tr-TR" dirty="0"/>
              <a:t>Hipotezler, örnek verileriyle test edilmiş olmasına </a:t>
            </a:r>
            <a:r>
              <a:rPr lang="tr-TR" dirty="0" smtClean="0"/>
              <a:t>rağmen </a:t>
            </a:r>
            <a:r>
              <a:rPr lang="tr-TR" dirty="0" err="1" smtClean="0"/>
              <a:t>anakütle</a:t>
            </a:r>
            <a:r>
              <a:rPr lang="tr-TR" dirty="0" smtClean="0"/>
              <a:t> (</a:t>
            </a:r>
            <a:r>
              <a:rPr lang="tr-TR" dirty="0" smtClean="0">
                <a:solidFill>
                  <a:srgbClr val="FF0000"/>
                </a:solidFill>
              </a:rPr>
              <a:t>evren</a:t>
            </a:r>
            <a:r>
              <a:rPr lang="tr-TR" dirty="0" smtClean="0"/>
              <a:t>) </a:t>
            </a:r>
            <a:r>
              <a:rPr lang="tr-TR" dirty="0"/>
              <a:t>parametrelerini temel alarak kurulmalıdır. </a:t>
            </a:r>
          </a:p>
        </p:txBody>
      </p:sp>
    </p:spTree>
    <p:extLst>
      <p:ext uri="{BB962C8B-B14F-4D97-AF65-F5344CB8AC3E}">
        <p14:creationId xmlns:p14="http://schemas.microsoft.com/office/powerpoint/2010/main" val="1464997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Hipotez</a:t>
            </a:r>
            <a:endParaRPr lang="tr-TR" dirty="0"/>
          </a:p>
        </p:txBody>
      </p:sp>
      <p:sp>
        <p:nvSpPr>
          <p:cNvPr id="3" name="İçerik Yer Tutucusu 2"/>
          <p:cNvSpPr>
            <a:spLocks noGrp="1"/>
          </p:cNvSpPr>
          <p:nvPr>
            <p:ph idx="1"/>
          </p:nvPr>
        </p:nvSpPr>
        <p:spPr/>
        <p:txBody>
          <a:bodyPr/>
          <a:lstStyle/>
          <a:p>
            <a:pPr algn="just"/>
            <a:r>
              <a:rPr lang="tr-TR" dirty="0" smtClean="0">
                <a:solidFill>
                  <a:srgbClr val="FF0000"/>
                </a:solidFill>
              </a:rPr>
              <a:t>H</a:t>
            </a:r>
            <a:r>
              <a:rPr lang="tr-TR" sz="1800" dirty="0" smtClean="0">
                <a:solidFill>
                  <a:srgbClr val="FF0000"/>
                </a:solidFill>
              </a:rPr>
              <a:t>1</a:t>
            </a:r>
            <a:r>
              <a:rPr lang="tr-TR" dirty="0" smtClean="0">
                <a:solidFill>
                  <a:srgbClr val="FF0000"/>
                </a:solidFill>
              </a:rPr>
              <a:t> hipotezi: </a:t>
            </a:r>
            <a:r>
              <a:rPr lang="tr-TR" dirty="0" smtClean="0"/>
              <a:t>Sağlık yönetimi öğrencilerinin genel kültür seviyeleri sınıflara göre farklılık </a:t>
            </a:r>
            <a:r>
              <a:rPr lang="tr-TR" dirty="0" smtClean="0">
                <a:solidFill>
                  <a:srgbClr val="FF0000"/>
                </a:solidFill>
              </a:rPr>
              <a:t>göstermektedir.</a:t>
            </a:r>
          </a:p>
          <a:p>
            <a:pPr algn="just"/>
            <a:endParaRPr lang="tr-TR" dirty="0" smtClean="0">
              <a:solidFill>
                <a:srgbClr val="FF0000"/>
              </a:solidFill>
            </a:endParaRPr>
          </a:p>
          <a:p>
            <a:pPr algn="just"/>
            <a:r>
              <a:rPr lang="tr-TR" dirty="0" smtClean="0">
                <a:solidFill>
                  <a:srgbClr val="0070C0"/>
                </a:solidFill>
              </a:rPr>
              <a:t>H</a:t>
            </a:r>
            <a:r>
              <a:rPr lang="tr-TR" sz="1600" dirty="0" smtClean="0">
                <a:solidFill>
                  <a:srgbClr val="0070C0"/>
                </a:solidFill>
              </a:rPr>
              <a:t>0 </a:t>
            </a:r>
            <a:r>
              <a:rPr lang="tr-TR" dirty="0" smtClean="0">
                <a:solidFill>
                  <a:srgbClr val="0070C0"/>
                </a:solidFill>
              </a:rPr>
              <a:t>hipotezi:</a:t>
            </a:r>
            <a:r>
              <a:rPr lang="tr-TR" dirty="0" smtClean="0"/>
              <a:t> Sağlık yönetimi öğrencilerinin genel kültür seviyeleri sınıflara göre farklılık </a:t>
            </a:r>
            <a:r>
              <a:rPr lang="tr-TR" dirty="0" smtClean="0">
                <a:solidFill>
                  <a:srgbClr val="0070C0"/>
                </a:solidFill>
              </a:rPr>
              <a:t>göstermemektedir</a:t>
            </a:r>
            <a:r>
              <a:rPr lang="tr-TR" dirty="0" smtClean="0">
                <a:solidFill>
                  <a:srgbClr val="0070C0"/>
                </a:solidFill>
              </a:rPr>
              <a:t>.</a:t>
            </a:r>
          </a:p>
          <a:p>
            <a:endParaRPr lang="tr-TR" sz="1600" dirty="0"/>
          </a:p>
        </p:txBody>
      </p:sp>
      <p:cxnSp>
        <p:nvCxnSpPr>
          <p:cNvPr id="5" name="Düz Ok Bağlayıcısı 4"/>
          <p:cNvCxnSpPr/>
          <p:nvPr/>
        </p:nvCxnSpPr>
        <p:spPr>
          <a:xfrm>
            <a:off x="3886200" y="5029200"/>
            <a:ext cx="1828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3886200" y="2895600"/>
            <a:ext cx="1828800" cy="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8" name="Metin kutusu 7"/>
          <p:cNvSpPr txBox="1"/>
          <p:nvPr/>
        </p:nvSpPr>
        <p:spPr>
          <a:xfrm>
            <a:off x="5804079" y="2710934"/>
            <a:ext cx="2819400" cy="369332"/>
          </a:xfrm>
          <a:prstGeom prst="rect">
            <a:avLst/>
          </a:prstGeom>
          <a:noFill/>
        </p:spPr>
        <p:txBody>
          <a:bodyPr wrap="square" rtlCol="0">
            <a:spAutoFit/>
          </a:bodyPr>
          <a:lstStyle/>
          <a:p>
            <a:r>
              <a:rPr lang="tr-TR" dirty="0" smtClean="0"/>
              <a:t>Sınanan Hipotez(varsayım)</a:t>
            </a:r>
            <a:endParaRPr lang="tr-TR" dirty="0"/>
          </a:p>
        </p:txBody>
      </p:sp>
      <p:sp>
        <p:nvSpPr>
          <p:cNvPr id="9" name="Metin kutusu 8"/>
          <p:cNvSpPr txBox="1"/>
          <p:nvPr/>
        </p:nvSpPr>
        <p:spPr>
          <a:xfrm>
            <a:off x="5808372" y="4844534"/>
            <a:ext cx="2810814" cy="369332"/>
          </a:xfrm>
          <a:prstGeom prst="rect">
            <a:avLst/>
          </a:prstGeom>
          <a:noFill/>
        </p:spPr>
        <p:txBody>
          <a:bodyPr wrap="square" rtlCol="0">
            <a:spAutoFit/>
          </a:bodyPr>
          <a:lstStyle/>
          <a:p>
            <a:r>
              <a:rPr lang="tr-TR" dirty="0" smtClean="0"/>
              <a:t>Mevcut Hipotez(varsayım)</a:t>
            </a:r>
            <a:endParaRPr lang="tr-TR" dirty="0"/>
          </a:p>
        </p:txBody>
      </p:sp>
      <p:cxnSp>
        <p:nvCxnSpPr>
          <p:cNvPr id="13" name="Düz Ok Bağlayıcısı 12"/>
          <p:cNvCxnSpPr/>
          <p:nvPr/>
        </p:nvCxnSpPr>
        <p:spPr>
          <a:xfrm>
            <a:off x="1066800" y="3080266"/>
            <a:ext cx="609600" cy="27253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4" name="Düz Ok Bağlayıcısı 13"/>
          <p:cNvCxnSpPr/>
          <p:nvPr/>
        </p:nvCxnSpPr>
        <p:spPr>
          <a:xfrm>
            <a:off x="1171977" y="5213866"/>
            <a:ext cx="609600" cy="272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Metin kutusu 14"/>
          <p:cNvSpPr txBox="1"/>
          <p:nvPr/>
        </p:nvSpPr>
        <p:spPr>
          <a:xfrm>
            <a:off x="1692499" y="3220826"/>
            <a:ext cx="2819400" cy="369332"/>
          </a:xfrm>
          <a:prstGeom prst="rect">
            <a:avLst/>
          </a:prstGeom>
          <a:noFill/>
        </p:spPr>
        <p:txBody>
          <a:bodyPr wrap="square" rtlCol="0">
            <a:spAutoFit/>
          </a:bodyPr>
          <a:lstStyle/>
          <a:p>
            <a:r>
              <a:rPr lang="tr-TR" dirty="0" smtClean="0"/>
              <a:t>Olumlar</a:t>
            </a:r>
            <a:endParaRPr lang="tr-TR" dirty="0"/>
          </a:p>
        </p:txBody>
      </p:sp>
      <p:sp>
        <p:nvSpPr>
          <p:cNvPr id="16" name="Metin kutusu 15"/>
          <p:cNvSpPr txBox="1"/>
          <p:nvPr/>
        </p:nvSpPr>
        <p:spPr>
          <a:xfrm>
            <a:off x="1781577" y="5376861"/>
            <a:ext cx="2819400" cy="369332"/>
          </a:xfrm>
          <a:prstGeom prst="rect">
            <a:avLst/>
          </a:prstGeom>
          <a:noFill/>
        </p:spPr>
        <p:txBody>
          <a:bodyPr wrap="square" rtlCol="0">
            <a:spAutoFit/>
          </a:bodyPr>
          <a:lstStyle/>
          <a:p>
            <a:r>
              <a:rPr lang="tr-TR" dirty="0" smtClean="0"/>
              <a:t>Olumsuzlar</a:t>
            </a:r>
            <a:endParaRPr lang="tr-TR" dirty="0"/>
          </a:p>
        </p:txBody>
      </p:sp>
    </p:spTree>
    <p:extLst>
      <p:ext uri="{BB962C8B-B14F-4D97-AF65-F5344CB8AC3E}">
        <p14:creationId xmlns:p14="http://schemas.microsoft.com/office/powerpoint/2010/main" val="30686741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t>
            </a:r>
            <a:r>
              <a:rPr lang="tr-TR" sz="1800" dirty="0" smtClean="0"/>
              <a:t>1</a:t>
            </a:r>
            <a:r>
              <a:rPr lang="tr-TR" dirty="0" smtClean="0"/>
              <a:t>/h</a:t>
            </a:r>
            <a:r>
              <a:rPr lang="tr-TR" sz="1800" dirty="0" smtClean="0"/>
              <a:t>0</a:t>
            </a:r>
            <a:r>
              <a:rPr lang="tr-TR" dirty="0" smtClean="0"/>
              <a:t> sağlık yönetimi öğrencilerinin </a:t>
            </a:r>
            <a:r>
              <a:rPr lang="tr-TR" b="1" u="sng" dirty="0" smtClean="0">
                <a:solidFill>
                  <a:srgbClr val="0070C0"/>
                </a:solidFill>
              </a:rPr>
              <a:t>genel kültür puanları</a:t>
            </a:r>
            <a:r>
              <a:rPr lang="tr-TR" dirty="0" smtClean="0"/>
              <a:t> </a:t>
            </a:r>
            <a:r>
              <a:rPr lang="tr-TR" b="1" u="sng" dirty="0" smtClean="0">
                <a:solidFill>
                  <a:srgbClr val="00B050"/>
                </a:solidFill>
              </a:rPr>
              <a:t>sınıflara</a:t>
            </a:r>
            <a:r>
              <a:rPr lang="tr-TR" b="1" dirty="0" smtClean="0">
                <a:solidFill>
                  <a:srgbClr val="00B050"/>
                </a:solidFill>
              </a:rPr>
              <a:t>(1.,2.,3. sınıf)</a:t>
            </a:r>
            <a:r>
              <a:rPr lang="tr-TR" dirty="0" smtClean="0"/>
              <a:t> göre farklılık gösterir/göstermez.</a:t>
            </a:r>
          </a:p>
          <a:p>
            <a:r>
              <a:rPr lang="tr-TR" b="1" dirty="0" smtClean="0">
                <a:solidFill>
                  <a:srgbClr val="0070C0"/>
                </a:solidFill>
              </a:rPr>
              <a:t>genel kültür puanları: </a:t>
            </a:r>
            <a:r>
              <a:rPr lang="tr-TR" b="1" dirty="0" smtClean="0">
                <a:solidFill>
                  <a:srgbClr val="FF0000"/>
                </a:solidFill>
              </a:rPr>
              <a:t>bağımlı değişken</a:t>
            </a:r>
          </a:p>
          <a:p>
            <a:r>
              <a:rPr lang="tr-TR" b="1" dirty="0">
                <a:solidFill>
                  <a:srgbClr val="00B050"/>
                </a:solidFill>
              </a:rPr>
              <a:t>s</a:t>
            </a:r>
            <a:r>
              <a:rPr lang="tr-TR" b="1" dirty="0" smtClean="0">
                <a:solidFill>
                  <a:srgbClr val="00B050"/>
                </a:solidFill>
              </a:rPr>
              <a:t>ınıf: </a:t>
            </a:r>
            <a:r>
              <a:rPr lang="tr-TR" b="1" dirty="0" smtClean="0">
                <a:solidFill>
                  <a:srgbClr val="FF0000"/>
                </a:solidFill>
              </a:rPr>
              <a:t>bağımsız değişken</a:t>
            </a:r>
            <a:endParaRPr lang="tr-TR" dirty="0" smtClean="0">
              <a:solidFill>
                <a:srgbClr val="FF0000"/>
              </a:solidFill>
            </a:endParaRPr>
          </a:p>
          <a:p>
            <a:endParaRPr lang="tr-TR" dirty="0"/>
          </a:p>
        </p:txBody>
      </p:sp>
      <p:cxnSp>
        <p:nvCxnSpPr>
          <p:cNvPr id="5" name="Düz Ok Bağlayıcısı 4"/>
          <p:cNvCxnSpPr/>
          <p:nvPr/>
        </p:nvCxnSpPr>
        <p:spPr>
          <a:xfrm>
            <a:off x="4876800" y="2590800"/>
            <a:ext cx="1828800" cy="266700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7" name="Düz Ok Bağlayıcısı 6"/>
          <p:cNvCxnSpPr/>
          <p:nvPr/>
        </p:nvCxnSpPr>
        <p:spPr>
          <a:xfrm flipH="1">
            <a:off x="1676400" y="2590800"/>
            <a:ext cx="457200" cy="297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Metin kutusu 7"/>
          <p:cNvSpPr txBox="1"/>
          <p:nvPr/>
        </p:nvSpPr>
        <p:spPr>
          <a:xfrm>
            <a:off x="786685" y="5677368"/>
            <a:ext cx="1828800" cy="369332"/>
          </a:xfrm>
          <a:prstGeom prst="rect">
            <a:avLst/>
          </a:prstGeom>
          <a:noFill/>
        </p:spPr>
        <p:txBody>
          <a:bodyPr wrap="square" rtlCol="0">
            <a:spAutoFit/>
          </a:bodyPr>
          <a:lstStyle/>
          <a:p>
            <a:r>
              <a:rPr lang="tr-TR" dirty="0" smtClean="0"/>
              <a:t>Ölçümsel veri</a:t>
            </a:r>
            <a:endParaRPr lang="tr-TR" dirty="0"/>
          </a:p>
        </p:txBody>
      </p:sp>
      <p:sp>
        <p:nvSpPr>
          <p:cNvPr id="9" name="Metin kutusu 8"/>
          <p:cNvSpPr txBox="1"/>
          <p:nvPr/>
        </p:nvSpPr>
        <p:spPr>
          <a:xfrm>
            <a:off x="5782614" y="5310183"/>
            <a:ext cx="1828800" cy="369332"/>
          </a:xfrm>
          <a:prstGeom prst="rect">
            <a:avLst/>
          </a:prstGeom>
          <a:noFill/>
        </p:spPr>
        <p:txBody>
          <a:bodyPr wrap="square" rtlCol="0">
            <a:spAutoFit/>
          </a:bodyPr>
          <a:lstStyle/>
          <a:p>
            <a:r>
              <a:rPr lang="tr-TR" dirty="0" smtClean="0"/>
              <a:t>Kategorik veri</a:t>
            </a:r>
            <a:endParaRPr lang="tr-TR" dirty="0"/>
          </a:p>
        </p:txBody>
      </p:sp>
      <p:cxnSp>
        <p:nvCxnSpPr>
          <p:cNvPr id="11" name="Düz Ok Bağlayıcısı 10"/>
          <p:cNvCxnSpPr/>
          <p:nvPr/>
        </p:nvCxnSpPr>
        <p:spPr>
          <a:xfrm>
            <a:off x="2133600" y="2590800"/>
            <a:ext cx="1447800" cy="25146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12" name="Metin kutusu 11"/>
          <p:cNvSpPr txBox="1"/>
          <p:nvPr/>
        </p:nvSpPr>
        <p:spPr>
          <a:xfrm>
            <a:off x="2667000" y="5159792"/>
            <a:ext cx="1828800" cy="1477328"/>
          </a:xfrm>
          <a:prstGeom prst="rect">
            <a:avLst/>
          </a:prstGeom>
          <a:noFill/>
        </p:spPr>
        <p:txBody>
          <a:bodyPr wrap="square" rtlCol="0">
            <a:spAutoFit/>
          </a:bodyPr>
          <a:lstStyle/>
          <a:p>
            <a:r>
              <a:rPr lang="tr-TR" dirty="0" smtClean="0">
                <a:solidFill>
                  <a:schemeClr val="accent6">
                    <a:lumMod val="75000"/>
                  </a:schemeClr>
                </a:solidFill>
              </a:rPr>
              <a:t>Eğer genel kültür seviyesi olarak hipotez ifade edilseydi ne olurdu?</a:t>
            </a:r>
            <a:endParaRPr lang="tr-TR" dirty="0">
              <a:solidFill>
                <a:schemeClr val="accent6">
                  <a:lumMod val="75000"/>
                </a:schemeClr>
              </a:solidFill>
            </a:endParaRPr>
          </a:p>
        </p:txBody>
      </p:sp>
      <p:sp>
        <p:nvSpPr>
          <p:cNvPr id="13" name="Metin kutusu 12"/>
          <p:cNvSpPr txBox="1"/>
          <p:nvPr/>
        </p:nvSpPr>
        <p:spPr>
          <a:xfrm>
            <a:off x="381000" y="6074604"/>
            <a:ext cx="2070815" cy="646331"/>
          </a:xfrm>
          <a:prstGeom prst="rect">
            <a:avLst/>
          </a:prstGeom>
          <a:noFill/>
        </p:spPr>
        <p:txBody>
          <a:bodyPr wrap="square" rtlCol="0">
            <a:spAutoFit/>
          </a:bodyPr>
          <a:lstStyle/>
          <a:p>
            <a:r>
              <a:rPr lang="tr-TR" dirty="0" smtClean="0">
                <a:solidFill>
                  <a:schemeClr val="accent6">
                    <a:lumMod val="75000"/>
                  </a:schemeClr>
                </a:solidFill>
              </a:rPr>
              <a:t>Kesikli ve kesiksiz ölçümsel veri nedir</a:t>
            </a:r>
            <a:r>
              <a:rPr lang="tr-TR" dirty="0" smtClean="0"/>
              <a:t>?</a:t>
            </a:r>
            <a:endParaRPr lang="tr-TR" dirty="0"/>
          </a:p>
        </p:txBody>
      </p:sp>
    </p:spTree>
    <p:extLst>
      <p:ext uri="{BB962C8B-B14F-4D97-AF65-F5344CB8AC3E}">
        <p14:creationId xmlns:p14="http://schemas.microsoft.com/office/powerpoint/2010/main" val="883071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a:xfrm>
            <a:off x="271463" y="1"/>
            <a:ext cx="7886700" cy="1325563"/>
          </a:xfrm>
        </p:spPr>
        <p:txBody>
          <a:bodyPr/>
          <a:lstStyle/>
          <a:p>
            <a:r>
              <a:rPr lang="tr-TR" altLang="tr-TR" smtClean="0"/>
              <a:t>Değişkenler Nitel mi Nicel mi?</a:t>
            </a:r>
            <a:endParaRPr lang="en-GB" altLang="tr-TR" smtClean="0"/>
          </a:p>
        </p:txBody>
      </p:sp>
      <p:graphicFrame>
        <p:nvGraphicFramePr>
          <p:cNvPr id="10" name="İçerik Yer Tutucusu 9"/>
          <p:cNvGraphicFramePr>
            <a:graphicFrameLocks noGrp="1"/>
          </p:cNvGraphicFramePr>
          <p:nvPr>
            <p:ph idx="1"/>
          </p:nvPr>
        </p:nvGraphicFramePr>
        <p:xfrm>
          <a:off x="309563" y="1416050"/>
          <a:ext cx="8229600" cy="4906964"/>
        </p:xfrm>
        <a:graphic>
          <a:graphicData uri="http://schemas.openxmlformats.org/drawingml/2006/table">
            <a:tbl>
              <a:tblPr firstRow="1" bandRow="1">
                <a:tableStyleId>{7DF18680-E054-41AD-8BC1-D1AEF772440D}</a:tableStyleId>
              </a:tblPr>
              <a:tblGrid>
                <a:gridCol w="4114800"/>
                <a:gridCol w="4114800"/>
              </a:tblGrid>
              <a:tr h="2453482">
                <a:tc gridSpan="2">
                  <a:txBody>
                    <a:bodyPr/>
                    <a:lstStyle/>
                    <a:p>
                      <a:pPr algn="ctr"/>
                      <a:endParaRPr lang="tr-TR" sz="1800" dirty="0" smtClean="0"/>
                    </a:p>
                    <a:p>
                      <a:pPr algn="ctr"/>
                      <a:endParaRPr lang="tr-TR" sz="1800" dirty="0" smtClean="0"/>
                    </a:p>
                    <a:p>
                      <a:pPr algn="ctr"/>
                      <a:r>
                        <a:rPr lang="tr-TR" sz="1800" dirty="0" smtClean="0"/>
                        <a:t>Hekim</a:t>
                      </a:r>
                      <a:r>
                        <a:rPr lang="tr-TR" sz="1800" baseline="0" dirty="0" smtClean="0"/>
                        <a:t> ve Hemşire Arasında İşbirliği Vardır/ Yoktur.</a:t>
                      </a:r>
                    </a:p>
                    <a:p>
                      <a:pPr algn="ctr"/>
                      <a:endParaRPr lang="tr-TR" sz="1800" baseline="0" dirty="0" smtClean="0"/>
                    </a:p>
                    <a:p>
                      <a:pPr algn="ctr"/>
                      <a:r>
                        <a:rPr lang="tr-TR" sz="1800" u="sng" baseline="0" dirty="0" smtClean="0"/>
                        <a:t>Her Hipotez Kurulduğunda Mutlaka Bu Şekilde Değişkenler İncelenmelidir</a:t>
                      </a:r>
                      <a:endParaRPr lang="en-GB" sz="1800" u="sng" dirty="0"/>
                    </a:p>
                  </a:txBody>
                  <a:tcPr marL="68580" marR="68580" marT="45715" marB="45715"/>
                </a:tc>
                <a:tc hMerge="1">
                  <a:txBody>
                    <a:bodyPr/>
                    <a:lstStyle/>
                    <a:p>
                      <a:endParaRPr lang="en-GB" dirty="0"/>
                    </a:p>
                  </a:txBody>
                  <a:tcPr/>
                </a:tc>
              </a:tr>
              <a:tr h="2453482">
                <a:tc>
                  <a:txBody>
                    <a:bodyPr/>
                    <a:lstStyle/>
                    <a:p>
                      <a:pPr algn="ctr"/>
                      <a:endParaRPr lang="tr-TR" sz="1800" dirty="0" smtClean="0"/>
                    </a:p>
                    <a:p>
                      <a:pPr algn="ctr"/>
                      <a:r>
                        <a:rPr lang="tr-TR" sz="1800" dirty="0" smtClean="0"/>
                        <a:t>İşbirliği:</a:t>
                      </a:r>
                      <a:r>
                        <a:rPr lang="tr-TR" sz="1800" baseline="0" dirty="0" smtClean="0"/>
                        <a:t> Bağımlı değişken</a:t>
                      </a:r>
                    </a:p>
                    <a:p>
                      <a:pPr algn="ctr"/>
                      <a:r>
                        <a:rPr lang="tr-TR" sz="1800" baseline="0" dirty="0" err="1" smtClean="0"/>
                        <a:t>Ölçümsel</a:t>
                      </a:r>
                      <a:r>
                        <a:rPr lang="tr-TR" sz="1800" baseline="0" dirty="0" smtClean="0"/>
                        <a:t> = Nicel (puan)</a:t>
                      </a:r>
                      <a:endParaRPr lang="en-GB" sz="1800" dirty="0"/>
                    </a:p>
                  </a:txBody>
                  <a:tcPr marL="68580" marR="68580" marT="45715" marB="45715"/>
                </a:tc>
                <a:tc>
                  <a:txBody>
                    <a:bodyPr/>
                    <a:lstStyle/>
                    <a:p>
                      <a:pPr algn="ctr"/>
                      <a:endParaRPr lang="tr-TR" sz="1800" dirty="0" smtClean="0"/>
                    </a:p>
                    <a:p>
                      <a:pPr algn="ctr"/>
                      <a:r>
                        <a:rPr lang="tr-TR" sz="1800" dirty="0" smtClean="0"/>
                        <a:t>Hekim ve Hemşire:</a:t>
                      </a:r>
                      <a:r>
                        <a:rPr lang="tr-TR" sz="1800" baseline="0" dirty="0" smtClean="0"/>
                        <a:t> Bağımsız Değişken</a:t>
                      </a:r>
                    </a:p>
                    <a:p>
                      <a:pPr algn="ctr"/>
                      <a:r>
                        <a:rPr lang="tr-TR" sz="1800" baseline="0" dirty="0" smtClean="0"/>
                        <a:t>Kategorik = Nitel (hekim:1, hemşire:2)</a:t>
                      </a:r>
                      <a:endParaRPr lang="en-GB" sz="1800" dirty="0"/>
                    </a:p>
                  </a:txBody>
                  <a:tcPr marL="68580" marR="68580" marT="45715" marB="45715"/>
                </a:tc>
              </a:tr>
            </a:tbl>
          </a:graphicData>
        </a:graphic>
      </p:graphicFrame>
    </p:spTree>
    <p:extLst>
      <p:ext uri="{BB962C8B-B14F-4D97-AF65-F5344CB8AC3E}">
        <p14:creationId xmlns:p14="http://schemas.microsoft.com/office/powerpoint/2010/main" val="3351941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a:xfrm>
            <a:off x="88106" y="-304800"/>
            <a:ext cx="7886700" cy="1325563"/>
          </a:xfrm>
        </p:spPr>
        <p:txBody>
          <a:bodyPr>
            <a:normAutofit/>
          </a:bodyPr>
          <a:lstStyle/>
          <a:p>
            <a:pPr eaLnBrk="1" hangingPunct="1"/>
            <a:r>
              <a:rPr lang="tr-TR" altLang="en-US" sz="3200" b="1" dirty="0" smtClean="0"/>
              <a:t>Hipotez Kurulduktan Sonra İzlenen Aşamalar</a:t>
            </a:r>
            <a:endParaRPr lang="en-GB" altLang="en-US" sz="3200" b="1" dirty="0" smtClean="0"/>
          </a:p>
        </p:txBody>
      </p:sp>
      <p:sp>
        <p:nvSpPr>
          <p:cNvPr id="3" name="İçerik Yer Tutucusu 2"/>
          <p:cNvSpPr>
            <a:spLocks noGrp="1"/>
          </p:cNvSpPr>
          <p:nvPr>
            <p:ph idx="1"/>
          </p:nvPr>
        </p:nvSpPr>
        <p:spPr>
          <a:xfrm>
            <a:off x="502444" y="876301"/>
            <a:ext cx="8012906" cy="5300663"/>
          </a:xfrm>
        </p:spPr>
        <p:txBody>
          <a:bodyPr/>
          <a:lstStyle/>
          <a:p>
            <a:pPr eaLnBrk="1" hangingPunct="1">
              <a:lnSpc>
                <a:spcPct val="100000"/>
              </a:lnSpc>
              <a:defRPr/>
            </a:pPr>
            <a:r>
              <a:rPr lang="tr-TR" sz="2400" dirty="0" smtClean="0"/>
              <a:t>Araştırma esnasında uygun yöntemler ile seçilen örneklemlerden toplanan veriler aslında hipotezimizin bağımlı ve bağımsız değişkenleridir</a:t>
            </a:r>
          </a:p>
          <a:p>
            <a:pPr eaLnBrk="1" hangingPunct="1">
              <a:lnSpc>
                <a:spcPct val="150000"/>
              </a:lnSpc>
              <a:defRPr/>
            </a:pPr>
            <a:r>
              <a:rPr lang="tr-TR" sz="2400" dirty="0" smtClean="0"/>
              <a:t>Hipotezi sınamaya yönelik olan veriler toplanır</a:t>
            </a:r>
          </a:p>
          <a:p>
            <a:pPr eaLnBrk="1" hangingPunct="1">
              <a:lnSpc>
                <a:spcPct val="150000"/>
              </a:lnSpc>
              <a:defRPr/>
            </a:pPr>
            <a:r>
              <a:rPr lang="tr-TR" sz="2400" dirty="0" smtClean="0"/>
              <a:t>Uygun istatistiksel testler ile veriler analiz edilir</a:t>
            </a:r>
          </a:p>
          <a:p>
            <a:pPr eaLnBrk="1" hangingPunct="1">
              <a:lnSpc>
                <a:spcPct val="150000"/>
              </a:lnSpc>
              <a:defRPr/>
            </a:pPr>
            <a:r>
              <a:rPr lang="tr-TR" sz="2400" dirty="0" smtClean="0"/>
              <a:t>Eğer sonuçlar hipotezi destekliyorsa araştırmacının hipotezi kabul edilir</a:t>
            </a:r>
          </a:p>
          <a:p>
            <a:pPr marL="0" indent="0" eaLnBrk="1" hangingPunct="1">
              <a:buFont typeface="Arial" charset="0"/>
              <a:buNone/>
              <a:defRPr/>
            </a:pPr>
            <a:endParaRPr lang="en-GB" dirty="0"/>
          </a:p>
        </p:txBody>
      </p:sp>
    </p:spTree>
    <p:extLst>
      <p:ext uri="{BB962C8B-B14F-4D97-AF65-F5344CB8AC3E}">
        <p14:creationId xmlns:p14="http://schemas.microsoft.com/office/powerpoint/2010/main" val="1276478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pPr algn="ctr"/>
            <a:r>
              <a:rPr lang="tr-TR" altLang="tr-TR" b="1" smtClean="0"/>
              <a:t>Tip 1 ve Tip 2 Hatalar</a:t>
            </a:r>
            <a:endParaRPr lang="en-GB" altLang="tr-TR" b="1" smtClean="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295400"/>
            <a:ext cx="6415163" cy="5219468"/>
          </a:xfrm>
        </p:spPr>
      </p:pic>
    </p:spTree>
    <p:extLst>
      <p:ext uri="{BB962C8B-B14F-4D97-AF65-F5344CB8AC3E}">
        <p14:creationId xmlns:p14="http://schemas.microsoft.com/office/powerpoint/2010/main" val="41039425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EVREN, ÇALIŞMA EVRENİ, ÖRNEKLEM</a:t>
            </a:r>
            <a:endParaRPr lang="tr-TR" dirty="0"/>
          </a:p>
        </p:txBody>
      </p:sp>
      <p:sp>
        <p:nvSpPr>
          <p:cNvPr id="3" name="İçerik Yer Tutucusu 2"/>
          <p:cNvSpPr>
            <a:spLocks noGrp="1"/>
          </p:cNvSpPr>
          <p:nvPr>
            <p:ph idx="1"/>
          </p:nvPr>
        </p:nvSpPr>
        <p:spPr/>
        <p:txBody>
          <a:bodyPr>
            <a:normAutofit fontScale="92500"/>
          </a:bodyPr>
          <a:lstStyle/>
          <a:p>
            <a:r>
              <a:rPr lang="tr-TR" dirty="0"/>
              <a:t>Verilerin elde edildiği kaynaklara </a:t>
            </a:r>
            <a:r>
              <a:rPr lang="tr-TR" b="1" dirty="0"/>
              <a:t>birim </a:t>
            </a:r>
            <a:r>
              <a:rPr lang="tr-TR" dirty="0"/>
              <a:t>ve bu birimlerin oluşturduğu topluluğa da </a:t>
            </a:r>
            <a:r>
              <a:rPr lang="tr-TR" b="1" dirty="0" err="1">
                <a:solidFill>
                  <a:srgbClr val="002060"/>
                </a:solidFill>
              </a:rPr>
              <a:t>anakütle</a:t>
            </a:r>
            <a:r>
              <a:rPr lang="tr-TR" b="1" dirty="0"/>
              <a:t> </a:t>
            </a:r>
            <a:r>
              <a:rPr lang="tr-TR" b="1" dirty="0" smtClean="0"/>
              <a:t>(</a:t>
            </a:r>
            <a:r>
              <a:rPr lang="tr-TR" b="1" dirty="0" smtClean="0">
                <a:solidFill>
                  <a:srgbClr val="FF0000"/>
                </a:solidFill>
              </a:rPr>
              <a:t>evren</a:t>
            </a:r>
            <a:r>
              <a:rPr lang="tr-TR" b="1" dirty="0" smtClean="0"/>
              <a:t>)</a:t>
            </a:r>
            <a:r>
              <a:rPr lang="tr-TR" dirty="0" smtClean="0"/>
              <a:t>denir.</a:t>
            </a:r>
          </a:p>
          <a:p>
            <a:pPr algn="just"/>
            <a:r>
              <a:rPr lang="tr-TR" dirty="0" smtClean="0"/>
              <a:t>Ulaşılabilmesi muhtemel evrene </a:t>
            </a:r>
            <a:r>
              <a:rPr lang="tr-TR" b="1" dirty="0" smtClean="0">
                <a:solidFill>
                  <a:srgbClr val="FF0000"/>
                </a:solidFill>
              </a:rPr>
              <a:t>çalışma evreni</a:t>
            </a:r>
            <a:r>
              <a:rPr lang="tr-TR" dirty="0" smtClean="0"/>
              <a:t> denir. Ancak; </a:t>
            </a:r>
            <a:r>
              <a:rPr lang="tr-TR" b="1" dirty="0" smtClean="0">
                <a:solidFill>
                  <a:srgbClr val="002060"/>
                </a:solidFill>
              </a:rPr>
              <a:t>zaman</a:t>
            </a:r>
            <a:r>
              <a:rPr lang="tr-TR" dirty="0" smtClean="0"/>
              <a:t>, </a:t>
            </a:r>
            <a:r>
              <a:rPr lang="tr-TR" b="1" dirty="0" smtClean="0">
                <a:solidFill>
                  <a:srgbClr val="002060"/>
                </a:solidFill>
              </a:rPr>
              <a:t>finansman</a:t>
            </a:r>
            <a:r>
              <a:rPr lang="tr-TR" dirty="0" smtClean="0"/>
              <a:t> zorlukları sebebiyle çoğunlukla mümkün de değildir. </a:t>
            </a:r>
          </a:p>
          <a:p>
            <a:pPr algn="just"/>
            <a:r>
              <a:rPr lang="tr-TR" dirty="0" smtClean="0"/>
              <a:t>Bu yüzden çalışma evreninden oluşturulan </a:t>
            </a:r>
            <a:r>
              <a:rPr lang="tr-TR" b="1" dirty="0" smtClean="0">
                <a:solidFill>
                  <a:srgbClr val="00B050"/>
                </a:solidFill>
              </a:rPr>
              <a:t>örnekler (birim)</a:t>
            </a:r>
            <a:r>
              <a:rPr lang="tr-TR" dirty="0" smtClean="0"/>
              <a:t> üzerinden </a:t>
            </a:r>
            <a:r>
              <a:rPr lang="tr-TR" b="1" dirty="0" smtClean="0">
                <a:solidFill>
                  <a:srgbClr val="FF0000"/>
                </a:solidFill>
              </a:rPr>
              <a:t>örneklem</a:t>
            </a:r>
            <a:r>
              <a:rPr lang="tr-TR" dirty="0" smtClean="0"/>
              <a:t> alınarak araştırma yürütülür.</a:t>
            </a:r>
          </a:p>
          <a:p>
            <a:pPr algn="just"/>
            <a:endParaRPr lang="tr-TR" dirty="0" smtClean="0"/>
          </a:p>
          <a:p>
            <a:endParaRPr lang="tr-TR" dirty="0"/>
          </a:p>
        </p:txBody>
      </p:sp>
    </p:spTree>
    <p:extLst>
      <p:ext uri="{BB962C8B-B14F-4D97-AF65-F5344CB8AC3E}">
        <p14:creationId xmlns:p14="http://schemas.microsoft.com/office/powerpoint/2010/main" val="1550420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Örnekleme Yöntemleri</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solidFill>
                  <a:srgbClr val="002060"/>
                </a:solidFill>
              </a:rPr>
              <a:t>Olasılıklı Örnekleme Yöntemleri</a:t>
            </a:r>
          </a:p>
          <a:p>
            <a:pPr lvl="1"/>
            <a:r>
              <a:rPr lang="tr-TR" b="1" dirty="0" smtClean="0">
                <a:solidFill>
                  <a:srgbClr val="002060"/>
                </a:solidFill>
              </a:rPr>
              <a:t>Basit Olasılıklı Örnekleme</a:t>
            </a:r>
          </a:p>
          <a:p>
            <a:pPr lvl="1"/>
            <a:r>
              <a:rPr lang="tr-TR" b="1" dirty="0" smtClean="0">
                <a:solidFill>
                  <a:srgbClr val="002060"/>
                </a:solidFill>
              </a:rPr>
              <a:t>Sistematik Örnekleme</a:t>
            </a:r>
          </a:p>
          <a:p>
            <a:pPr lvl="1"/>
            <a:r>
              <a:rPr lang="tr-TR" b="1" dirty="0" smtClean="0">
                <a:solidFill>
                  <a:srgbClr val="002060"/>
                </a:solidFill>
              </a:rPr>
              <a:t>Küme Örnekleme</a:t>
            </a:r>
          </a:p>
          <a:p>
            <a:pPr lvl="1"/>
            <a:r>
              <a:rPr lang="tr-TR" b="1" dirty="0" smtClean="0">
                <a:solidFill>
                  <a:srgbClr val="002060"/>
                </a:solidFill>
              </a:rPr>
              <a:t>Tabakalı Örnekleme</a:t>
            </a:r>
            <a:endParaRPr lang="tr-TR" dirty="0" smtClean="0"/>
          </a:p>
          <a:p>
            <a:r>
              <a:rPr lang="tr-TR" b="1" dirty="0" err="1" smtClean="0">
                <a:solidFill>
                  <a:srgbClr val="00B050"/>
                </a:solidFill>
              </a:rPr>
              <a:t>Olasılıksız</a:t>
            </a:r>
            <a:r>
              <a:rPr lang="tr-TR" b="1" dirty="0" smtClean="0">
                <a:solidFill>
                  <a:srgbClr val="00B050"/>
                </a:solidFill>
              </a:rPr>
              <a:t> Örnekleme Yöntemleri</a:t>
            </a:r>
          </a:p>
          <a:p>
            <a:pPr lvl="1"/>
            <a:r>
              <a:rPr lang="tr-TR" b="1" dirty="0" smtClean="0">
                <a:solidFill>
                  <a:srgbClr val="00B050"/>
                </a:solidFill>
              </a:rPr>
              <a:t>Kartopu Örnekleme</a:t>
            </a:r>
          </a:p>
          <a:p>
            <a:pPr lvl="1"/>
            <a:r>
              <a:rPr lang="tr-TR" b="1" dirty="0" smtClean="0">
                <a:solidFill>
                  <a:srgbClr val="00B050"/>
                </a:solidFill>
              </a:rPr>
              <a:t>Kota Örnekleme</a:t>
            </a:r>
          </a:p>
          <a:p>
            <a:pPr lvl="1"/>
            <a:r>
              <a:rPr lang="tr-TR" b="1" dirty="0" smtClean="0">
                <a:solidFill>
                  <a:srgbClr val="00B050"/>
                </a:solidFill>
              </a:rPr>
              <a:t>Gelişigüzel Örnekleme (Kolayda Örnekleme)</a:t>
            </a:r>
          </a:p>
          <a:p>
            <a:pPr lvl="1"/>
            <a:r>
              <a:rPr lang="tr-TR" b="1" dirty="0" smtClean="0">
                <a:solidFill>
                  <a:srgbClr val="00B050"/>
                </a:solidFill>
              </a:rPr>
              <a:t>Mekânsal Örnekleme</a:t>
            </a:r>
          </a:p>
          <a:p>
            <a:pPr lvl="1"/>
            <a:endParaRPr lang="tr-TR" b="1" dirty="0">
              <a:solidFill>
                <a:srgbClr val="00B050"/>
              </a:solidFill>
            </a:endParaRPr>
          </a:p>
          <a:p>
            <a:endParaRPr lang="tr-TR" dirty="0"/>
          </a:p>
        </p:txBody>
      </p:sp>
    </p:spTree>
    <p:extLst>
      <p:ext uri="{BB962C8B-B14F-4D97-AF65-F5344CB8AC3E}">
        <p14:creationId xmlns:p14="http://schemas.microsoft.com/office/powerpoint/2010/main" val="42354526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8FEEECE-ECBF-410E-B0D1-C126DA4B4B52}" type="slidenum">
              <a:rPr lang="tr-TR" altLang="tr-TR">
                <a:solidFill>
                  <a:srgbClr val="B5A788"/>
                </a:solidFill>
                <a:latin typeface="Gill Sans MT" pitchFamily="34" charset="0"/>
              </a:rPr>
              <a:pPr/>
              <a:t>29</a:t>
            </a:fld>
            <a:endParaRPr lang="tr-TR" altLang="tr-TR">
              <a:solidFill>
                <a:srgbClr val="B5A788"/>
              </a:solidFill>
              <a:latin typeface="Gill Sans MT" pitchFamily="34" charset="0"/>
            </a:endParaRPr>
          </a:p>
        </p:txBody>
      </p:sp>
      <p:sp>
        <p:nvSpPr>
          <p:cNvPr id="58370" name="Rectangle 2"/>
          <p:cNvSpPr>
            <a:spLocks noGrp="1" noChangeArrowheads="1"/>
          </p:cNvSpPr>
          <p:nvPr>
            <p:ph type="title"/>
          </p:nvPr>
        </p:nvSpPr>
        <p:spPr>
          <a:xfrm>
            <a:off x="611188" y="762000"/>
            <a:ext cx="8208962" cy="1143000"/>
          </a:xfrm>
        </p:spPr>
        <p:txBody>
          <a:bodyPr/>
          <a:lstStyle/>
          <a:p>
            <a:pPr algn="ctr" eaLnBrk="1" fontAlgn="auto" hangingPunct="1">
              <a:spcAft>
                <a:spcPts val="0"/>
              </a:spcAft>
              <a:defRPr/>
            </a:pPr>
            <a:r>
              <a:rPr lang="tr-TR" sz="4000" dirty="0">
                <a:solidFill>
                  <a:schemeClr val="tx2">
                    <a:satMod val="130000"/>
                  </a:schemeClr>
                </a:solidFill>
              </a:rPr>
              <a:t>Neden </a:t>
            </a:r>
            <a:r>
              <a:rPr lang="tr-TR" sz="4000" dirty="0" smtClean="0">
                <a:solidFill>
                  <a:schemeClr val="tx2">
                    <a:satMod val="130000"/>
                  </a:schemeClr>
                </a:solidFill>
              </a:rPr>
              <a:t>Örnekleme İhtiyaç Duyulur?</a:t>
            </a:r>
            <a:endParaRPr lang="tr-TR" sz="4000" dirty="0">
              <a:solidFill>
                <a:schemeClr val="tx2">
                  <a:satMod val="130000"/>
                </a:schemeClr>
              </a:solidFill>
            </a:endParaRPr>
          </a:p>
        </p:txBody>
      </p:sp>
      <p:sp>
        <p:nvSpPr>
          <p:cNvPr id="41988" name="Rectangle 3"/>
          <p:cNvSpPr>
            <a:spLocks noGrp="1" noChangeArrowheads="1"/>
          </p:cNvSpPr>
          <p:nvPr>
            <p:ph type="body" idx="1"/>
          </p:nvPr>
        </p:nvSpPr>
        <p:spPr/>
        <p:txBody>
          <a:bodyPr/>
          <a:lstStyle/>
          <a:p>
            <a:pPr eaLnBrk="1" hangingPunct="1"/>
            <a:endParaRPr lang="tr-TR" altLang="tr-TR" sz="2800" dirty="0" smtClean="0"/>
          </a:p>
          <a:p>
            <a:pPr eaLnBrk="1" hangingPunct="1"/>
            <a:r>
              <a:rPr lang="tr-TR" altLang="tr-TR" sz="2800" dirty="0" smtClean="0">
                <a:solidFill>
                  <a:srgbClr val="FF0000"/>
                </a:solidFill>
              </a:rPr>
              <a:t>Maliyet tasarrufu sağlaması</a:t>
            </a:r>
          </a:p>
          <a:p>
            <a:pPr eaLnBrk="1" hangingPunct="1"/>
            <a:r>
              <a:rPr lang="tr-TR" altLang="tr-TR" sz="2800" dirty="0" smtClean="0">
                <a:solidFill>
                  <a:srgbClr val="FF0000"/>
                </a:solidFill>
              </a:rPr>
              <a:t>Zaman tasarrufu sağlaması</a:t>
            </a:r>
          </a:p>
          <a:p>
            <a:pPr eaLnBrk="1" hangingPunct="1"/>
            <a:r>
              <a:rPr lang="tr-TR" altLang="tr-TR" sz="2800" dirty="0" smtClean="0">
                <a:solidFill>
                  <a:srgbClr val="FF0000"/>
                </a:solidFill>
              </a:rPr>
              <a:t>Doğru bilgi edinme imkanı sağlaması</a:t>
            </a:r>
          </a:p>
          <a:p>
            <a:pPr eaLnBrk="1" hangingPunct="1"/>
            <a:r>
              <a:rPr lang="tr-TR" altLang="tr-TR" sz="2800" dirty="0" smtClean="0">
                <a:solidFill>
                  <a:srgbClr val="FF0000"/>
                </a:solidFill>
              </a:rPr>
              <a:t>Pratik imkansızlık halinin bulunması</a:t>
            </a:r>
          </a:p>
        </p:txBody>
      </p:sp>
    </p:spTree>
    <p:extLst>
      <p:ext uri="{BB962C8B-B14F-4D97-AF65-F5344CB8AC3E}">
        <p14:creationId xmlns:p14="http://schemas.microsoft.com/office/powerpoint/2010/main" val="174160538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Bilimsel Araştırma Etiği</a:t>
            </a:r>
            <a:endParaRPr lang="tr-TR" dirty="0"/>
          </a:p>
        </p:txBody>
      </p:sp>
      <p:sp>
        <p:nvSpPr>
          <p:cNvPr id="3" name="İçerik Yer Tutucusu 2"/>
          <p:cNvSpPr>
            <a:spLocks noGrp="1"/>
          </p:cNvSpPr>
          <p:nvPr>
            <p:ph idx="1"/>
          </p:nvPr>
        </p:nvSpPr>
        <p:spPr/>
        <p:txBody>
          <a:bodyPr/>
          <a:lstStyle/>
          <a:p>
            <a:pPr algn="just"/>
            <a:r>
              <a:rPr lang="tr-TR" dirty="0">
                <a:solidFill>
                  <a:srgbClr val="FF0000"/>
                </a:solidFill>
              </a:rPr>
              <a:t>Bilimsel araştırma etiği: </a:t>
            </a:r>
            <a:r>
              <a:rPr lang="tr-TR" dirty="0"/>
              <a:t>Yapılan bilimsel çalışmalarda etik ilkelere bağlı olmak ve etik kurallardan </a:t>
            </a:r>
            <a:r>
              <a:rPr lang="tr-TR" dirty="0" smtClean="0"/>
              <a:t>sapmamaktır.</a:t>
            </a:r>
          </a:p>
          <a:p>
            <a:r>
              <a:rPr lang="tr-TR" dirty="0" smtClean="0">
                <a:solidFill>
                  <a:srgbClr val="FF0000"/>
                </a:solidFill>
              </a:rPr>
              <a:t>Bilimsel araştırma etiğine aykırı eylemler:</a:t>
            </a:r>
          </a:p>
          <a:p>
            <a:pPr lvl="1"/>
            <a:r>
              <a:rPr lang="tr-TR" b="1" i="1" dirty="0" smtClean="0">
                <a:solidFill>
                  <a:srgbClr val="0070C0"/>
                </a:solidFill>
              </a:rPr>
              <a:t>Sahtecilik, Uydurma (</a:t>
            </a:r>
            <a:r>
              <a:rPr lang="tr-TR" b="1" i="1" dirty="0" err="1" smtClean="0">
                <a:solidFill>
                  <a:srgbClr val="0070C0"/>
                </a:solidFill>
              </a:rPr>
              <a:t>Fabrication</a:t>
            </a:r>
            <a:r>
              <a:rPr lang="tr-TR" b="1" i="1" dirty="0" smtClean="0">
                <a:solidFill>
                  <a:srgbClr val="0070C0"/>
                </a:solidFill>
              </a:rPr>
              <a:t>)</a:t>
            </a:r>
          </a:p>
          <a:p>
            <a:pPr lvl="1"/>
            <a:r>
              <a:rPr lang="tr-TR" b="1" i="1" dirty="0" smtClean="0">
                <a:solidFill>
                  <a:srgbClr val="0070C0"/>
                </a:solidFill>
              </a:rPr>
              <a:t>Duplikasyon</a:t>
            </a:r>
          </a:p>
          <a:p>
            <a:pPr lvl="1"/>
            <a:r>
              <a:rPr lang="tr-TR" b="1" i="1" dirty="0" smtClean="0">
                <a:solidFill>
                  <a:srgbClr val="0070C0"/>
                </a:solidFill>
              </a:rPr>
              <a:t>Dilimleme</a:t>
            </a:r>
          </a:p>
          <a:p>
            <a:pPr lvl="1"/>
            <a:r>
              <a:rPr lang="tr-TR" b="1" i="1" dirty="0" smtClean="0">
                <a:solidFill>
                  <a:srgbClr val="0070C0"/>
                </a:solidFill>
              </a:rPr>
              <a:t>Hayali Yazarlık</a:t>
            </a:r>
            <a:r>
              <a:rPr lang="tr-TR" dirty="0" smtClean="0"/>
              <a:t>	</a:t>
            </a:r>
            <a:endParaRPr lang="tr-TR" dirty="0"/>
          </a:p>
        </p:txBody>
      </p:sp>
    </p:spTree>
    <p:extLst>
      <p:ext uri="{BB962C8B-B14F-4D97-AF65-F5344CB8AC3E}">
        <p14:creationId xmlns:p14="http://schemas.microsoft.com/office/powerpoint/2010/main" val="18184147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 Basit Olasılıklı Örneklem</a:t>
            </a:r>
            <a:endParaRPr lang="tr-TR" dirty="0">
              <a:solidFill>
                <a:srgbClr val="0070C0"/>
              </a:solidFill>
            </a:endParaRPr>
          </a:p>
        </p:txBody>
      </p:sp>
      <p:pic>
        <p:nvPicPr>
          <p:cNvPr id="4"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460069"/>
            <a:ext cx="4191000" cy="4330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2567001"/>
            <a:ext cx="1870075" cy="18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Düz Ok Bağlayıcısı 6"/>
          <p:cNvCxnSpPr/>
          <p:nvPr/>
        </p:nvCxnSpPr>
        <p:spPr>
          <a:xfrm flipV="1">
            <a:off x="4038600" y="3509969"/>
            <a:ext cx="1371600" cy="1476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9" name="Metin kutusu 8"/>
          <p:cNvSpPr txBox="1"/>
          <p:nvPr/>
        </p:nvSpPr>
        <p:spPr>
          <a:xfrm>
            <a:off x="2819400" y="5791200"/>
            <a:ext cx="7467600" cy="369332"/>
          </a:xfrm>
          <a:prstGeom prst="rect">
            <a:avLst/>
          </a:prstGeom>
          <a:noFill/>
        </p:spPr>
        <p:txBody>
          <a:bodyPr wrap="square" rtlCol="0">
            <a:spAutoFit/>
          </a:bodyPr>
          <a:lstStyle/>
          <a:p>
            <a:r>
              <a:rPr lang="tr-TR" b="1" dirty="0" smtClean="0">
                <a:solidFill>
                  <a:srgbClr val="002060"/>
                </a:solidFill>
              </a:rPr>
              <a:t>Çalışma evreni homojen olmalıdır !</a:t>
            </a:r>
            <a:endParaRPr lang="tr-TR" b="1" dirty="0">
              <a:solidFill>
                <a:srgbClr val="002060"/>
              </a:solidFill>
            </a:endParaRPr>
          </a:p>
        </p:txBody>
      </p:sp>
    </p:spTree>
    <p:extLst>
      <p:ext uri="{BB962C8B-B14F-4D97-AF65-F5344CB8AC3E}">
        <p14:creationId xmlns:p14="http://schemas.microsoft.com/office/powerpoint/2010/main" val="2265519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 Sistematik Olasılıklı Örneklem</a:t>
            </a:r>
            <a:endParaRPr lang="tr-TR" dirty="0">
              <a:solidFill>
                <a:srgbClr val="0070C0"/>
              </a:solidFill>
            </a:endParaRPr>
          </a:p>
        </p:txBody>
      </p:sp>
      <p:graphicFrame>
        <p:nvGraphicFramePr>
          <p:cNvPr id="4" name="İçerik Yer Tutucusu 3"/>
          <p:cNvGraphicFramePr>
            <a:graphicFrameLocks noGrp="1" noChangeAspect="1"/>
          </p:cNvGraphicFramePr>
          <p:nvPr>
            <p:ph idx="1"/>
            <p:extLst>
              <p:ext uri="{D42A27DB-BD31-4B8C-83A1-F6EECF244321}">
                <p14:modId xmlns:p14="http://schemas.microsoft.com/office/powerpoint/2010/main" val="2930627528"/>
              </p:ext>
            </p:extLst>
          </p:nvPr>
        </p:nvGraphicFramePr>
        <p:xfrm>
          <a:off x="2209800" y="1818497"/>
          <a:ext cx="4724400" cy="3756819"/>
        </p:xfrm>
        <a:graphic>
          <a:graphicData uri="http://schemas.openxmlformats.org/presentationml/2006/ole">
            <mc:AlternateContent xmlns:mc="http://schemas.openxmlformats.org/markup-compatibility/2006">
              <mc:Choice xmlns:v="urn:schemas-microsoft-com:vml" Requires="v">
                <p:oleObj spid="_x0000_s2051" name="Bit Eşlem Resmi" r:id="rId3" imgW="1609524" imgH="3048426" progId="PBrush">
                  <p:embed/>
                </p:oleObj>
              </mc:Choice>
              <mc:Fallback>
                <p:oleObj name="Bit Eşlem Resmi" r:id="rId3" imgW="1609524" imgH="3048426"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818497"/>
                        <a:ext cx="4724400" cy="3756819"/>
                      </a:xfrm>
                      <a:prstGeom prst="rect">
                        <a:avLst/>
                      </a:prstGeom>
                      <a:noFill/>
                      <a:ln>
                        <a:noFill/>
                      </a:ln>
                      <a:effectLst/>
                    </p:spPr>
                  </p:pic>
                </p:oleObj>
              </mc:Fallback>
            </mc:AlternateContent>
          </a:graphicData>
        </a:graphic>
      </p:graphicFrame>
      <p:sp>
        <p:nvSpPr>
          <p:cNvPr id="5" name="Metin kutusu 4"/>
          <p:cNvSpPr txBox="1"/>
          <p:nvPr/>
        </p:nvSpPr>
        <p:spPr>
          <a:xfrm>
            <a:off x="3837432" y="1509284"/>
            <a:ext cx="2590800" cy="369332"/>
          </a:xfrm>
          <a:prstGeom prst="rect">
            <a:avLst/>
          </a:prstGeom>
          <a:noFill/>
        </p:spPr>
        <p:txBody>
          <a:bodyPr wrap="square" rtlCol="0">
            <a:spAutoFit/>
          </a:bodyPr>
          <a:lstStyle/>
          <a:p>
            <a:r>
              <a:rPr lang="tr-TR" dirty="0" smtClean="0"/>
              <a:t>Çalışma Evreni</a:t>
            </a:r>
            <a:endParaRPr lang="tr-TR" dirty="0"/>
          </a:p>
        </p:txBody>
      </p:sp>
      <p:sp>
        <p:nvSpPr>
          <p:cNvPr id="6" name="Metin kutusu 5"/>
          <p:cNvSpPr txBox="1"/>
          <p:nvPr/>
        </p:nvSpPr>
        <p:spPr>
          <a:xfrm>
            <a:off x="3852672" y="5791200"/>
            <a:ext cx="2590800" cy="369332"/>
          </a:xfrm>
          <a:prstGeom prst="rect">
            <a:avLst/>
          </a:prstGeom>
          <a:noFill/>
        </p:spPr>
        <p:txBody>
          <a:bodyPr wrap="square" rtlCol="0">
            <a:spAutoFit/>
          </a:bodyPr>
          <a:lstStyle/>
          <a:p>
            <a:r>
              <a:rPr lang="tr-TR" dirty="0" smtClean="0"/>
              <a:t>Örneklem</a:t>
            </a:r>
            <a:endParaRPr lang="tr-TR" dirty="0"/>
          </a:p>
        </p:txBody>
      </p:sp>
      <p:sp>
        <p:nvSpPr>
          <p:cNvPr id="7" name="Metin kutusu 6"/>
          <p:cNvSpPr txBox="1"/>
          <p:nvPr/>
        </p:nvSpPr>
        <p:spPr>
          <a:xfrm>
            <a:off x="2895600" y="6306630"/>
            <a:ext cx="7467600" cy="369332"/>
          </a:xfrm>
          <a:prstGeom prst="rect">
            <a:avLst/>
          </a:prstGeom>
          <a:noFill/>
        </p:spPr>
        <p:txBody>
          <a:bodyPr wrap="square" rtlCol="0">
            <a:spAutoFit/>
          </a:bodyPr>
          <a:lstStyle/>
          <a:p>
            <a:r>
              <a:rPr lang="tr-TR" b="1" dirty="0" smtClean="0">
                <a:solidFill>
                  <a:srgbClr val="002060"/>
                </a:solidFill>
              </a:rPr>
              <a:t>Çalışma evreni homojen olmalıdır !</a:t>
            </a:r>
            <a:endParaRPr lang="tr-TR" b="1" dirty="0">
              <a:solidFill>
                <a:srgbClr val="002060"/>
              </a:solidFill>
            </a:endParaRPr>
          </a:p>
        </p:txBody>
      </p:sp>
    </p:spTree>
    <p:extLst>
      <p:ext uri="{BB962C8B-B14F-4D97-AF65-F5344CB8AC3E}">
        <p14:creationId xmlns:p14="http://schemas.microsoft.com/office/powerpoint/2010/main" val="27188106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Tabakalı Örnekleme</a:t>
            </a:r>
            <a:endParaRPr lang="tr-TR" dirty="0">
              <a:solidFill>
                <a:srgbClr val="0070C0"/>
              </a:solidFill>
            </a:endParaRPr>
          </a:p>
        </p:txBody>
      </p:sp>
      <p:pic>
        <p:nvPicPr>
          <p:cNvPr id="4"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447800"/>
            <a:ext cx="3124200" cy="5220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Düz Ok Bağlayıcısı 5"/>
          <p:cNvCxnSpPr/>
          <p:nvPr/>
        </p:nvCxnSpPr>
        <p:spPr>
          <a:xfrm>
            <a:off x="3657600" y="1828800"/>
            <a:ext cx="228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3733800" y="2438400"/>
            <a:ext cx="228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Düz Ok Bağlayıcısı 7"/>
          <p:cNvCxnSpPr/>
          <p:nvPr/>
        </p:nvCxnSpPr>
        <p:spPr>
          <a:xfrm>
            <a:off x="3715512" y="3124200"/>
            <a:ext cx="2286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Metin kutusu 8"/>
          <p:cNvSpPr txBox="1"/>
          <p:nvPr/>
        </p:nvSpPr>
        <p:spPr>
          <a:xfrm>
            <a:off x="6019800" y="1644134"/>
            <a:ext cx="2819400" cy="369332"/>
          </a:xfrm>
          <a:prstGeom prst="rect">
            <a:avLst/>
          </a:prstGeom>
          <a:noFill/>
        </p:spPr>
        <p:txBody>
          <a:bodyPr wrap="square" rtlCol="0">
            <a:spAutoFit/>
          </a:bodyPr>
          <a:lstStyle/>
          <a:p>
            <a:r>
              <a:rPr lang="tr-TR" dirty="0" smtClean="0"/>
              <a:t>Hekimler</a:t>
            </a:r>
            <a:endParaRPr lang="tr-TR" dirty="0"/>
          </a:p>
        </p:txBody>
      </p:sp>
      <p:sp>
        <p:nvSpPr>
          <p:cNvPr id="10" name="Metin kutusu 9"/>
          <p:cNvSpPr txBox="1"/>
          <p:nvPr/>
        </p:nvSpPr>
        <p:spPr>
          <a:xfrm>
            <a:off x="6001512" y="2253734"/>
            <a:ext cx="2819400" cy="369332"/>
          </a:xfrm>
          <a:prstGeom prst="rect">
            <a:avLst/>
          </a:prstGeom>
          <a:noFill/>
        </p:spPr>
        <p:txBody>
          <a:bodyPr wrap="square" rtlCol="0">
            <a:spAutoFit/>
          </a:bodyPr>
          <a:lstStyle/>
          <a:p>
            <a:r>
              <a:rPr lang="tr-TR" dirty="0" smtClean="0"/>
              <a:t>Yardımcı Sağlık Personeli</a:t>
            </a:r>
            <a:endParaRPr lang="tr-TR" dirty="0"/>
          </a:p>
        </p:txBody>
      </p:sp>
      <p:sp>
        <p:nvSpPr>
          <p:cNvPr id="11" name="Metin kutusu 10"/>
          <p:cNvSpPr txBox="1"/>
          <p:nvPr/>
        </p:nvSpPr>
        <p:spPr>
          <a:xfrm>
            <a:off x="6019800" y="2939534"/>
            <a:ext cx="2819400" cy="369332"/>
          </a:xfrm>
          <a:prstGeom prst="rect">
            <a:avLst/>
          </a:prstGeom>
          <a:noFill/>
        </p:spPr>
        <p:txBody>
          <a:bodyPr wrap="square" rtlCol="0">
            <a:spAutoFit/>
          </a:bodyPr>
          <a:lstStyle/>
          <a:p>
            <a:r>
              <a:rPr lang="tr-TR" dirty="0" smtClean="0"/>
              <a:t>Yönetim Birimi Personeli</a:t>
            </a:r>
            <a:endParaRPr lang="tr-TR" dirty="0"/>
          </a:p>
        </p:txBody>
      </p:sp>
      <p:sp>
        <p:nvSpPr>
          <p:cNvPr id="12" name="Metin kutusu 11"/>
          <p:cNvSpPr txBox="1"/>
          <p:nvPr/>
        </p:nvSpPr>
        <p:spPr>
          <a:xfrm>
            <a:off x="3467100" y="5334000"/>
            <a:ext cx="2819400" cy="369332"/>
          </a:xfrm>
          <a:prstGeom prst="rect">
            <a:avLst/>
          </a:prstGeom>
          <a:noFill/>
        </p:spPr>
        <p:txBody>
          <a:bodyPr wrap="square" rtlCol="0">
            <a:spAutoFit/>
          </a:bodyPr>
          <a:lstStyle/>
          <a:p>
            <a:r>
              <a:rPr lang="tr-TR" dirty="0" smtClean="0"/>
              <a:t>Hekimler</a:t>
            </a:r>
            <a:endParaRPr lang="tr-TR" dirty="0"/>
          </a:p>
        </p:txBody>
      </p:sp>
      <p:sp>
        <p:nvSpPr>
          <p:cNvPr id="13" name="Metin kutusu 12"/>
          <p:cNvSpPr txBox="1"/>
          <p:nvPr/>
        </p:nvSpPr>
        <p:spPr>
          <a:xfrm>
            <a:off x="4267200" y="5867400"/>
            <a:ext cx="2819400" cy="369332"/>
          </a:xfrm>
          <a:prstGeom prst="rect">
            <a:avLst/>
          </a:prstGeom>
          <a:noFill/>
        </p:spPr>
        <p:txBody>
          <a:bodyPr wrap="square" rtlCol="0">
            <a:spAutoFit/>
          </a:bodyPr>
          <a:lstStyle/>
          <a:p>
            <a:r>
              <a:rPr lang="tr-TR" dirty="0" smtClean="0"/>
              <a:t>Yardımcı Sağlık Personeli</a:t>
            </a:r>
            <a:endParaRPr lang="tr-TR" dirty="0"/>
          </a:p>
        </p:txBody>
      </p:sp>
      <p:sp>
        <p:nvSpPr>
          <p:cNvPr id="14" name="Metin kutusu 13"/>
          <p:cNvSpPr txBox="1"/>
          <p:nvPr/>
        </p:nvSpPr>
        <p:spPr>
          <a:xfrm>
            <a:off x="3733800" y="6488668"/>
            <a:ext cx="2819400" cy="369332"/>
          </a:xfrm>
          <a:prstGeom prst="rect">
            <a:avLst/>
          </a:prstGeom>
          <a:noFill/>
        </p:spPr>
        <p:txBody>
          <a:bodyPr wrap="square" rtlCol="0">
            <a:spAutoFit/>
          </a:bodyPr>
          <a:lstStyle/>
          <a:p>
            <a:r>
              <a:rPr lang="tr-TR" dirty="0" smtClean="0"/>
              <a:t>Yönetim Birimi Personeli</a:t>
            </a:r>
            <a:endParaRPr lang="tr-TR" dirty="0"/>
          </a:p>
        </p:txBody>
      </p:sp>
      <p:cxnSp>
        <p:nvCxnSpPr>
          <p:cNvPr id="16" name="Düz Ok Bağlayıcısı 15"/>
          <p:cNvCxnSpPr>
            <a:endCxn id="12" idx="1"/>
          </p:cNvCxnSpPr>
          <p:nvPr/>
        </p:nvCxnSpPr>
        <p:spPr>
          <a:xfrm flipV="1">
            <a:off x="3200400" y="5518666"/>
            <a:ext cx="266700"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flipV="1">
            <a:off x="3467100" y="6052066"/>
            <a:ext cx="800100"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a:off x="3200400" y="6488668"/>
            <a:ext cx="515112"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67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tr-TR" dirty="0">
                <a:solidFill>
                  <a:srgbClr val="0070C0"/>
                </a:solidFill>
              </a:rPr>
              <a:t>Küme Örnekleme</a:t>
            </a:r>
          </a:p>
        </p:txBody>
      </p:sp>
      <p:sp>
        <p:nvSpPr>
          <p:cNvPr id="36867" name="Oval 4"/>
          <p:cNvSpPr>
            <a:spLocks noChangeArrowheads="1"/>
          </p:cNvSpPr>
          <p:nvPr/>
        </p:nvSpPr>
        <p:spPr bwMode="auto">
          <a:xfrm>
            <a:off x="540544" y="1196975"/>
            <a:ext cx="3167062" cy="3311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latin typeface="Gill Sans MT" pitchFamily="34" charset="0"/>
            </a:endParaRPr>
          </a:p>
        </p:txBody>
      </p:sp>
      <p:sp>
        <p:nvSpPr>
          <p:cNvPr id="36868" name="AutoShape 5"/>
          <p:cNvSpPr>
            <a:spLocks noChangeArrowheads="1"/>
          </p:cNvSpPr>
          <p:nvPr/>
        </p:nvSpPr>
        <p:spPr bwMode="auto">
          <a:xfrm>
            <a:off x="1403351" y="1593056"/>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-X</a:t>
            </a:r>
          </a:p>
        </p:txBody>
      </p:sp>
      <p:sp>
        <p:nvSpPr>
          <p:cNvPr id="6150" name="AutoShape 6"/>
          <p:cNvSpPr>
            <a:spLocks noChangeArrowheads="1"/>
          </p:cNvSpPr>
          <p:nvPr/>
        </p:nvSpPr>
        <p:spPr bwMode="auto">
          <a:xfrm>
            <a:off x="2268538" y="1593056"/>
            <a:ext cx="792162" cy="649287"/>
          </a:xfrm>
          <a:prstGeom prst="hexagon">
            <a:avLst>
              <a:gd name="adj" fmla="val 30501"/>
              <a:gd name="vf" fmla="val 115470"/>
            </a:avLst>
          </a:prstGeom>
          <a:solidFill>
            <a:srgbClr val="008000"/>
          </a:solidFill>
          <a:ln w="9525">
            <a:solidFill>
              <a:srgbClr val="008000"/>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6151" name="AutoShape 7"/>
          <p:cNvSpPr>
            <a:spLocks noChangeArrowheads="1"/>
          </p:cNvSpPr>
          <p:nvPr/>
        </p:nvSpPr>
        <p:spPr bwMode="auto">
          <a:xfrm>
            <a:off x="2268538" y="3101974"/>
            <a:ext cx="790575" cy="647700"/>
          </a:xfrm>
          <a:prstGeom prst="hexagon">
            <a:avLst>
              <a:gd name="adj" fmla="val 30515"/>
              <a:gd name="vf" fmla="val 115470"/>
            </a:avLst>
          </a:prstGeom>
          <a:solidFill>
            <a:schemeClr val="accent1"/>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r>
              <a:rPr lang="tr-TR" altLang="tr-TR" dirty="0" err="1">
                <a:latin typeface="Gill Sans MT" pitchFamily="34" charset="0"/>
              </a:rPr>
              <a:t>X</a:t>
            </a:r>
            <a:r>
              <a:rPr lang="tr-TR" altLang="tr-TR" dirty="0">
                <a:latin typeface="Gill Sans MT" pitchFamily="34" charset="0"/>
              </a:rPr>
              <a:t> –</a:t>
            </a:r>
          </a:p>
          <a:p>
            <a:pPr algn="ctr" eaLnBrk="1" hangingPunct="1"/>
            <a:r>
              <a:rPr lang="tr-TR" altLang="tr-TR" dirty="0">
                <a:latin typeface="Gill Sans MT" pitchFamily="34" charset="0"/>
              </a:rPr>
              <a:t>+ XX</a:t>
            </a:r>
          </a:p>
        </p:txBody>
      </p:sp>
      <p:sp>
        <p:nvSpPr>
          <p:cNvPr id="6152" name="AutoShape 8"/>
          <p:cNvSpPr>
            <a:spLocks noChangeArrowheads="1"/>
          </p:cNvSpPr>
          <p:nvPr/>
        </p:nvSpPr>
        <p:spPr bwMode="auto">
          <a:xfrm>
            <a:off x="1583531" y="2376488"/>
            <a:ext cx="792163" cy="649288"/>
          </a:xfrm>
          <a:prstGeom prst="hexagon">
            <a:avLst>
              <a:gd name="adj" fmla="val 30501"/>
              <a:gd name="vf" fmla="val 115470"/>
            </a:avLst>
          </a:prstGeom>
          <a:solidFill>
            <a:srgbClr val="008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a:t>
            </a:r>
          </a:p>
          <a:p>
            <a:pPr algn="ctr" eaLnBrk="1" hangingPunct="1"/>
            <a:r>
              <a:rPr lang="tr-TR" altLang="tr-TR" dirty="0">
                <a:latin typeface="Gill Sans MT" pitchFamily="34" charset="0"/>
              </a:rPr>
              <a:t>X -+ +</a:t>
            </a:r>
          </a:p>
        </p:txBody>
      </p:sp>
      <p:sp>
        <p:nvSpPr>
          <p:cNvPr id="36872" name="AutoShape 9"/>
          <p:cNvSpPr>
            <a:spLocks noChangeArrowheads="1"/>
          </p:cNvSpPr>
          <p:nvPr/>
        </p:nvSpPr>
        <p:spPr bwMode="auto">
          <a:xfrm>
            <a:off x="1843881" y="3860800"/>
            <a:ext cx="792163" cy="649288"/>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 + +</a:t>
            </a:r>
          </a:p>
        </p:txBody>
      </p:sp>
      <p:sp>
        <p:nvSpPr>
          <p:cNvPr id="36873" name="AutoShape 10"/>
          <p:cNvSpPr>
            <a:spLocks noChangeArrowheads="1"/>
          </p:cNvSpPr>
          <p:nvPr/>
        </p:nvSpPr>
        <p:spPr bwMode="auto">
          <a:xfrm>
            <a:off x="633414" y="2942430"/>
            <a:ext cx="792162" cy="649287"/>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36874" name="Oval 11"/>
          <p:cNvSpPr>
            <a:spLocks noChangeArrowheads="1"/>
          </p:cNvSpPr>
          <p:nvPr/>
        </p:nvSpPr>
        <p:spPr bwMode="auto">
          <a:xfrm>
            <a:off x="5623084" y="1593056"/>
            <a:ext cx="1943100" cy="19446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latin typeface="Gill Sans MT" pitchFamily="34" charset="0"/>
            </a:endParaRPr>
          </a:p>
        </p:txBody>
      </p:sp>
      <p:sp>
        <p:nvSpPr>
          <p:cNvPr id="36876" name="Text Box 13"/>
          <p:cNvSpPr txBox="1">
            <a:spLocks noChangeArrowheads="1"/>
          </p:cNvSpPr>
          <p:nvPr/>
        </p:nvSpPr>
        <p:spPr bwMode="auto">
          <a:xfrm>
            <a:off x="3148013" y="57943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tr-TR" altLang="tr-TR">
              <a:latin typeface="Gill Sans MT" pitchFamily="34" charset="0"/>
            </a:endParaRPr>
          </a:p>
        </p:txBody>
      </p:sp>
      <p:sp>
        <p:nvSpPr>
          <p:cNvPr id="36878" name="Line 15"/>
          <p:cNvSpPr>
            <a:spLocks noChangeShapeType="1"/>
          </p:cNvSpPr>
          <p:nvPr/>
        </p:nvSpPr>
        <p:spPr bwMode="auto">
          <a:xfrm>
            <a:off x="3740150" y="2501105"/>
            <a:ext cx="1882934" cy="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6879" name="AutoShape 16"/>
          <p:cNvSpPr>
            <a:spLocks noChangeArrowheads="1"/>
          </p:cNvSpPr>
          <p:nvPr/>
        </p:nvSpPr>
        <p:spPr bwMode="auto">
          <a:xfrm>
            <a:off x="1481137" y="3260724"/>
            <a:ext cx="576263" cy="554038"/>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-X</a:t>
            </a:r>
          </a:p>
        </p:txBody>
      </p:sp>
      <p:sp>
        <p:nvSpPr>
          <p:cNvPr id="36880" name="AutoShape 17"/>
          <p:cNvSpPr>
            <a:spLocks noChangeArrowheads="1"/>
          </p:cNvSpPr>
          <p:nvPr/>
        </p:nvSpPr>
        <p:spPr bwMode="auto">
          <a:xfrm>
            <a:off x="2800351" y="2501105"/>
            <a:ext cx="576262" cy="554038"/>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p>
          <a:p>
            <a:pPr algn="ctr" eaLnBrk="1" hangingPunct="1"/>
            <a:r>
              <a:rPr lang="tr-TR" altLang="tr-TR" dirty="0">
                <a:latin typeface="Gill Sans MT" pitchFamily="34" charset="0"/>
              </a:rPr>
              <a:t>+ XX</a:t>
            </a:r>
          </a:p>
        </p:txBody>
      </p:sp>
      <p:sp>
        <p:nvSpPr>
          <p:cNvPr id="36881" name="AutoShape 18"/>
          <p:cNvSpPr>
            <a:spLocks noChangeArrowheads="1"/>
          </p:cNvSpPr>
          <p:nvPr/>
        </p:nvSpPr>
        <p:spPr bwMode="auto">
          <a:xfrm>
            <a:off x="824708" y="2224087"/>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 -</a:t>
            </a:r>
          </a:p>
        </p:txBody>
      </p:sp>
      <p:sp>
        <p:nvSpPr>
          <p:cNvPr id="18" name="AutoShape 18"/>
          <p:cNvSpPr>
            <a:spLocks noChangeArrowheads="1"/>
          </p:cNvSpPr>
          <p:nvPr/>
        </p:nvSpPr>
        <p:spPr bwMode="auto">
          <a:xfrm>
            <a:off x="6735128" y="1947068"/>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 -</a:t>
            </a:r>
          </a:p>
        </p:txBody>
      </p:sp>
      <p:sp>
        <p:nvSpPr>
          <p:cNvPr id="19" name="AutoShape 10"/>
          <p:cNvSpPr>
            <a:spLocks noChangeArrowheads="1"/>
          </p:cNvSpPr>
          <p:nvPr/>
        </p:nvSpPr>
        <p:spPr bwMode="auto">
          <a:xfrm>
            <a:off x="5766119" y="1947068"/>
            <a:ext cx="792162" cy="649287"/>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20" name="AutoShape 6"/>
          <p:cNvSpPr>
            <a:spLocks noChangeArrowheads="1"/>
          </p:cNvSpPr>
          <p:nvPr/>
        </p:nvSpPr>
        <p:spPr bwMode="auto">
          <a:xfrm>
            <a:off x="6231097" y="2730499"/>
            <a:ext cx="792162" cy="649287"/>
          </a:xfrm>
          <a:prstGeom prst="hexagon">
            <a:avLst>
              <a:gd name="adj" fmla="val 30501"/>
              <a:gd name="vf" fmla="val 115470"/>
            </a:avLst>
          </a:prstGeom>
          <a:solidFill>
            <a:srgbClr val="008000"/>
          </a:solidFill>
          <a:ln w="9525">
            <a:solidFill>
              <a:srgbClr val="008000"/>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2" name="Metin kutusu 1"/>
          <p:cNvSpPr txBox="1"/>
          <p:nvPr/>
        </p:nvSpPr>
        <p:spPr>
          <a:xfrm>
            <a:off x="1400970" y="4686300"/>
            <a:ext cx="6341269" cy="2031325"/>
          </a:xfrm>
          <a:prstGeom prst="rect">
            <a:avLst/>
          </a:prstGeom>
          <a:noFill/>
        </p:spPr>
        <p:txBody>
          <a:bodyPr wrap="square" rtlCol="0">
            <a:spAutoFit/>
          </a:bodyPr>
          <a:lstStyle/>
          <a:p>
            <a:pPr lvl="0"/>
            <a:r>
              <a:rPr lang="tr-TR" dirty="0" smtClean="0"/>
              <a:t>Coğrafi uzaklık sebebiyle  ilgili birimler kümelere ayrılarak örneklem alınmıştır. </a:t>
            </a:r>
          </a:p>
          <a:p>
            <a:pPr lvl="0"/>
            <a:endParaRPr lang="tr-TR" dirty="0"/>
          </a:p>
          <a:p>
            <a:pPr lvl="0"/>
            <a:r>
              <a:rPr lang="tr-TR" dirty="0" smtClean="0"/>
              <a:t>Kümeler </a:t>
            </a:r>
            <a:r>
              <a:rPr lang="tr-TR" dirty="0"/>
              <a:t>kendi aralarında </a:t>
            </a:r>
            <a:r>
              <a:rPr lang="tr-TR" dirty="0">
                <a:solidFill>
                  <a:srgbClr val="FF0000"/>
                </a:solidFill>
              </a:rPr>
              <a:t>heterojen</a:t>
            </a:r>
            <a:r>
              <a:rPr lang="tr-TR" dirty="0"/>
              <a:t> ise </a:t>
            </a:r>
            <a:r>
              <a:rPr lang="tr-TR" b="1" dirty="0"/>
              <a:t>tabakalayarak</a:t>
            </a:r>
            <a:r>
              <a:rPr lang="tr-TR" dirty="0"/>
              <a:t>, ya da kendi aralarında </a:t>
            </a:r>
            <a:r>
              <a:rPr lang="tr-TR" dirty="0">
                <a:solidFill>
                  <a:srgbClr val="0070C0"/>
                </a:solidFill>
              </a:rPr>
              <a:t>homojense </a:t>
            </a:r>
            <a:r>
              <a:rPr lang="tr-TR" dirty="0"/>
              <a:t>basit olasılıklı veya </a:t>
            </a:r>
            <a:r>
              <a:rPr lang="tr-TR" b="1" dirty="0"/>
              <a:t>sistematik örnekleme </a:t>
            </a:r>
            <a:r>
              <a:rPr lang="tr-TR" dirty="0"/>
              <a:t>yöntemi ile seçilir.</a:t>
            </a:r>
          </a:p>
          <a:p>
            <a:endParaRPr lang="tr-TR" dirty="0"/>
          </a:p>
        </p:txBody>
      </p:sp>
      <p:sp>
        <p:nvSpPr>
          <p:cNvPr id="22" name="Text Box 25"/>
          <p:cNvSpPr txBox="1">
            <a:spLocks noChangeArrowheads="1"/>
          </p:cNvSpPr>
          <p:nvPr/>
        </p:nvSpPr>
        <p:spPr bwMode="auto">
          <a:xfrm>
            <a:off x="3577035" y="3987006"/>
            <a:ext cx="28813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tr-TR" altLang="tr-TR" sz="2000" dirty="0" smtClean="0">
                <a:latin typeface="Gill Sans MT" pitchFamily="34" charset="0"/>
              </a:rPr>
              <a:t>Oransız</a:t>
            </a:r>
            <a:endParaRPr lang="tr-TR" altLang="tr-TR" sz="2000" dirty="0">
              <a:latin typeface="Gill Sans MT" pitchFamily="34" charset="0"/>
            </a:endParaRPr>
          </a:p>
        </p:txBody>
      </p:sp>
    </p:spTree>
    <p:extLst>
      <p:ext uri="{BB962C8B-B14F-4D97-AF65-F5344CB8AC3E}">
        <p14:creationId xmlns:p14="http://schemas.microsoft.com/office/powerpoint/2010/main" val="19028542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grpId="0" nodeType="clickEffect">
                                  <p:stCondLst>
                                    <p:cond delay="0"/>
                                  </p:stCondLst>
                                  <p:childTnLst>
                                    <p:animMotion origin="layout" path="M -2.22222E-6 4.39306E-6 L 0.42136 0.01572 " pathEditMode="relative" rAng="0" ptsTypes="AA">
                                      <p:cBhvr>
                                        <p:cTn id="6" dur="2000" fill="hold"/>
                                        <p:tgtEl>
                                          <p:spTgt spid="6151"/>
                                        </p:tgtEl>
                                        <p:attrNameLst>
                                          <p:attrName>ppt_x</p:attrName>
                                          <p:attrName>ppt_y</p:attrName>
                                        </p:attrNameLst>
                                      </p:cBhvr>
                                      <p:rCtr x="21059" y="786"/>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556E-7 1.21387E-6 L 0.42917 0.08925 " pathEditMode="relative" rAng="0" ptsTypes="AA">
                                      <p:cBhvr>
                                        <p:cTn id="10" dur="2000" fill="hold"/>
                                        <p:tgtEl>
                                          <p:spTgt spid="6150"/>
                                        </p:tgtEl>
                                        <p:attrNameLst>
                                          <p:attrName>ppt_x</p:attrName>
                                          <p:attrName>ppt_y</p:attrName>
                                        </p:attrNameLst>
                                      </p:cBhvr>
                                      <p:rCtr x="21458" y="4462"/>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63" presetClass="path" presetSubtype="0" accel="50000" decel="50000" fill="hold" grpId="0" nodeType="clickEffect">
                                  <p:stCondLst>
                                    <p:cond delay="0"/>
                                  </p:stCondLst>
                                  <p:childTnLst>
                                    <p:animMotion origin="layout" path="M -2.77778E-7 -4.68208E-6 L 0.47656 -0.02612 " pathEditMode="relative" rAng="0" ptsTypes="AA">
                                      <p:cBhvr>
                                        <p:cTn id="14" dur="2000" fill="hold"/>
                                        <p:tgtEl>
                                          <p:spTgt spid="6152"/>
                                        </p:tgtEl>
                                        <p:attrNameLst>
                                          <p:attrName>ppt_x</p:attrName>
                                          <p:attrName>ppt_y</p:attrName>
                                        </p:attrNameLst>
                                      </p:cBhvr>
                                      <p:rCtr x="23819" y="-1318"/>
                                    </p:animMotion>
                                  </p:childTnLst>
                                </p:cTn>
                              </p:par>
                            </p:childTnLst>
                          </p:cTn>
                        </p:par>
                      </p:childTnLst>
                    </p:cTn>
                  </p:par>
                  <p:par>
                    <p:cTn id="15" fill="hold">
                      <p:stCondLst>
                        <p:cond delay="indefinite"/>
                      </p:stCondLst>
                      <p:childTnLst>
                        <p:par>
                          <p:cTn id="16" fill="hold">
                            <p:stCondLst>
                              <p:cond delay="0"/>
                            </p:stCondLst>
                            <p:childTnLst>
                              <p:par>
                                <p:cTn id="17" presetID="63" presetClass="path" presetSubtype="0" accel="50000" decel="50000" fill="hold" grpId="0" nodeType="clickEffect">
                                  <p:stCondLst>
                                    <p:cond delay="0"/>
                                  </p:stCondLst>
                                  <p:childTnLst>
                                    <p:animMotion origin="layout" path="M 5.55556E-7 1.21387E-6 L 0.42917 0.08925 " pathEditMode="relative" rAng="0" ptsTypes="AA">
                                      <p:cBhvr>
                                        <p:cTn id="18" dur="2000" fill="hold"/>
                                        <p:tgtEl>
                                          <p:spTgt spid="20"/>
                                        </p:tgtEl>
                                        <p:attrNameLst>
                                          <p:attrName>ppt_x</p:attrName>
                                          <p:attrName>ppt_y</p:attrName>
                                        </p:attrNameLst>
                                      </p:cBhvr>
                                      <p:rCtr x="21458" y="44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animBg="1"/>
      <p:bldP spid="6151" grpId="0" animBg="1"/>
      <p:bldP spid="6152" grpId="0" animBg="1"/>
      <p:bldP spid="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lstStyle/>
          <a:p>
            <a:pPr eaLnBrk="1" fontAlgn="auto" hangingPunct="1">
              <a:spcAft>
                <a:spcPts val="0"/>
              </a:spcAft>
              <a:defRPr/>
            </a:pPr>
            <a:r>
              <a:rPr lang="tr-TR" dirty="0">
                <a:solidFill>
                  <a:srgbClr val="0070C0"/>
                </a:solidFill>
              </a:rPr>
              <a:t>Küme Örnekleme</a:t>
            </a:r>
          </a:p>
        </p:txBody>
      </p:sp>
      <p:sp>
        <p:nvSpPr>
          <p:cNvPr id="37891" name="Oval 5"/>
          <p:cNvSpPr>
            <a:spLocks noChangeArrowheads="1"/>
          </p:cNvSpPr>
          <p:nvPr/>
        </p:nvSpPr>
        <p:spPr bwMode="auto">
          <a:xfrm>
            <a:off x="755650" y="1916113"/>
            <a:ext cx="3600450" cy="381793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latin typeface="Gill Sans MT" pitchFamily="34" charset="0"/>
            </a:endParaRPr>
          </a:p>
        </p:txBody>
      </p:sp>
      <p:sp>
        <p:nvSpPr>
          <p:cNvPr id="37892" name="Line 6"/>
          <p:cNvSpPr>
            <a:spLocks noChangeShapeType="1"/>
          </p:cNvSpPr>
          <p:nvPr/>
        </p:nvSpPr>
        <p:spPr bwMode="auto">
          <a:xfrm flipV="1">
            <a:off x="2555875" y="2276475"/>
            <a:ext cx="1079500" cy="1512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893" name="Line 7"/>
          <p:cNvSpPr>
            <a:spLocks noChangeShapeType="1"/>
          </p:cNvSpPr>
          <p:nvPr/>
        </p:nvSpPr>
        <p:spPr bwMode="auto">
          <a:xfrm flipH="1">
            <a:off x="2268538" y="3789363"/>
            <a:ext cx="287337" cy="19446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894" name="Line 8"/>
          <p:cNvSpPr>
            <a:spLocks noChangeShapeType="1"/>
          </p:cNvSpPr>
          <p:nvPr/>
        </p:nvSpPr>
        <p:spPr bwMode="auto">
          <a:xfrm>
            <a:off x="2555875" y="3789363"/>
            <a:ext cx="1368425" cy="12239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895" name="AutoShape 9"/>
          <p:cNvSpPr>
            <a:spLocks noChangeArrowheads="1"/>
          </p:cNvSpPr>
          <p:nvPr/>
        </p:nvSpPr>
        <p:spPr bwMode="auto">
          <a:xfrm>
            <a:off x="1331913" y="2852738"/>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-X</a:t>
            </a:r>
          </a:p>
        </p:txBody>
      </p:sp>
      <p:sp>
        <p:nvSpPr>
          <p:cNvPr id="37896" name="AutoShape 10"/>
          <p:cNvSpPr>
            <a:spLocks noChangeArrowheads="1"/>
          </p:cNvSpPr>
          <p:nvPr/>
        </p:nvSpPr>
        <p:spPr bwMode="auto">
          <a:xfrm>
            <a:off x="2555875" y="2205038"/>
            <a:ext cx="576263"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p>
          <a:p>
            <a:pPr algn="ctr" eaLnBrk="1" hangingPunct="1"/>
            <a:r>
              <a:rPr lang="tr-TR" altLang="tr-TR" dirty="0">
                <a:latin typeface="Gill Sans MT" pitchFamily="34" charset="0"/>
              </a:rPr>
              <a:t>+ XX</a:t>
            </a:r>
          </a:p>
        </p:txBody>
      </p:sp>
      <p:sp>
        <p:nvSpPr>
          <p:cNvPr id="7179" name="AutoShape 11"/>
          <p:cNvSpPr>
            <a:spLocks noChangeArrowheads="1"/>
          </p:cNvSpPr>
          <p:nvPr/>
        </p:nvSpPr>
        <p:spPr bwMode="auto">
          <a:xfrm>
            <a:off x="1258888" y="3716338"/>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a:latin typeface="Gill Sans MT" pitchFamily="34" charset="0"/>
              </a:rPr>
              <a:t>X + -</a:t>
            </a:r>
          </a:p>
          <a:p>
            <a:pPr algn="ctr" eaLnBrk="1" hangingPunct="1"/>
            <a:r>
              <a:rPr lang="tr-TR" altLang="tr-TR">
                <a:latin typeface="Gill Sans MT" pitchFamily="34" charset="0"/>
              </a:rPr>
              <a:t>+ - -</a:t>
            </a:r>
          </a:p>
        </p:txBody>
      </p:sp>
      <p:sp>
        <p:nvSpPr>
          <p:cNvPr id="7180" name="AutoShape 12"/>
          <p:cNvSpPr>
            <a:spLocks noChangeArrowheads="1"/>
          </p:cNvSpPr>
          <p:nvPr/>
        </p:nvSpPr>
        <p:spPr bwMode="auto">
          <a:xfrm>
            <a:off x="1476375" y="4387850"/>
            <a:ext cx="576263" cy="554038"/>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a:latin typeface="Gill Sans MT" pitchFamily="34" charset="0"/>
              </a:rPr>
              <a:t>X + -</a:t>
            </a:r>
          </a:p>
          <a:p>
            <a:pPr algn="ctr" eaLnBrk="1" hangingPunct="1"/>
            <a:r>
              <a:rPr lang="tr-TR" altLang="tr-TR">
                <a:latin typeface="Gill Sans MT" pitchFamily="34" charset="0"/>
              </a:rPr>
              <a:t>+ -X</a:t>
            </a:r>
          </a:p>
        </p:txBody>
      </p:sp>
      <p:sp>
        <p:nvSpPr>
          <p:cNvPr id="7181" name="AutoShape 13"/>
          <p:cNvSpPr>
            <a:spLocks noChangeArrowheads="1"/>
          </p:cNvSpPr>
          <p:nvPr/>
        </p:nvSpPr>
        <p:spPr bwMode="auto">
          <a:xfrm>
            <a:off x="1908175" y="3068638"/>
            <a:ext cx="576263" cy="554037"/>
          </a:xfrm>
          <a:prstGeom prst="hexagon">
            <a:avLst>
              <a:gd name="adj" fmla="val 26003"/>
              <a:gd name="vf" fmla="val 115470"/>
            </a:avLst>
          </a:prstGeom>
          <a:solidFill>
            <a:srgbClr val="FF3300"/>
          </a:solidFill>
          <a:ln w="9525">
            <a:solidFill>
              <a:schemeClr val="tx1"/>
            </a:solidFill>
            <a:miter lim="800000"/>
            <a:headEnd/>
            <a:tailEnd/>
          </a:ln>
        </p:spPr>
        <p:txBody>
          <a:bodyPr wrap="none" anchor="ctr"/>
          <a:lstStyle/>
          <a:p>
            <a:pPr algn="ctr" eaLnBrk="1" hangingPunct="1"/>
            <a:r>
              <a:rPr lang="tr-TR" altLang="tr-TR">
                <a:latin typeface="Gill Sans MT" pitchFamily="34" charset="0"/>
              </a:rPr>
              <a:t>X - -</a:t>
            </a:r>
          </a:p>
          <a:p>
            <a:pPr algn="ctr" eaLnBrk="1" hangingPunct="1"/>
            <a:r>
              <a:rPr lang="tr-TR" altLang="tr-TR">
                <a:latin typeface="Gill Sans MT" pitchFamily="34" charset="0"/>
              </a:rPr>
              <a:t>+ -+</a:t>
            </a:r>
          </a:p>
        </p:txBody>
      </p:sp>
      <p:sp>
        <p:nvSpPr>
          <p:cNvPr id="37900" name="AutoShape 14"/>
          <p:cNvSpPr>
            <a:spLocks noChangeArrowheads="1"/>
          </p:cNvSpPr>
          <p:nvPr/>
        </p:nvSpPr>
        <p:spPr bwMode="auto">
          <a:xfrm>
            <a:off x="2411413" y="4219575"/>
            <a:ext cx="792162" cy="649288"/>
          </a:xfrm>
          <a:prstGeom prst="hexagon">
            <a:avLst>
              <a:gd name="adj" fmla="val 30501"/>
              <a:gd name="vf" fmla="val 115470"/>
            </a:avLst>
          </a:prstGeom>
          <a:solidFill>
            <a:srgbClr val="008000"/>
          </a:solidFill>
          <a:ln w="9525">
            <a:solidFill>
              <a:srgbClr val="008000"/>
            </a:solidFill>
            <a:miter lim="800000"/>
            <a:headEnd/>
            <a:tailEnd/>
          </a:ln>
        </p:spPr>
        <p:txBody>
          <a:bodyPr wrap="none" anchor="ctr"/>
          <a:lstStyle/>
          <a:p>
            <a:pPr algn="ctr" eaLnBrk="1" hangingPunct="1">
              <a:buFontTx/>
              <a:buChar char="-"/>
            </a:pPr>
            <a:r>
              <a:rPr lang="tr-TR" altLang="tr-TR">
                <a:latin typeface="Gill Sans MT" pitchFamily="34" charset="0"/>
              </a:rPr>
              <a:t>- +</a:t>
            </a:r>
          </a:p>
          <a:p>
            <a:pPr algn="ctr" eaLnBrk="1" hangingPunct="1"/>
            <a:r>
              <a:rPr lang="tr-TR" altLang="tr-TR">
                <a:latin typeface="Gill Sans MT" pitchFamily="34" charset="0"/>
              </a:rPr>
              <a:t>X + +</a:t>
            </a:r>
          </a:p>
        </p:txBody>
      </p:sp>
      <p:sp>
        <p:nvSpPr>
          <p:cNvPr id="7183" name="AutoShape 15"/>
          <p:cNvSpPr>
            <a:spLocks noChangeArrowheads="1"/>
          </p:cNvSpPr>
          <p:nvPr/>
        </p:nvSpPr>
        <p:spPr bwMode="auto">
          <a:xfrm>
            <a:off x="2484438" y="4940300"/>
            <a:ext cx="792162" cy="649288"/>
          </a:xfrm>
          <a:prstGeom prst="hexagon">
            <a:avLst>
              <a:gd name="adj" fmla="val 30501"/>
              <a:gd name="vf" fmla="val 115470"/>
            </a:avLst>
          </a:prstGeom>
          <a:solidFill>
            <a:srgbClr val="008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a:t>
            </a:r>
          </a:p>
          <a:p>
            <a:pPr algn="ctr" eaLnBrk="1" hangingPunct="1"/>
            <a:r>
              <a:rPr lang="tr-TR" altLang="tr-TR" dirty="0">
                <a:latin typeface="Gill Sans MT" pitchFamily="34" charset="0"/>
              </a:rPr>
              <a:t>X -+ +</a:t>
            </a:r>
          </a:p>
        </p:txBody>
      </p:sp>
      <p:sp>
        <p:nvSpPr>
          <p:cNvPr id="7185" name="AutoShape 17"/>
          <p:cNvSpPr>
            <a:spLocks noChangeArrowheads="1"/>
          </p:cNvSpPr>
          <p:nvPr/>
        </p:nvSpPr>
        <p:spPr bwMode="auto">
          <a:xfrm>
            <a:off x="3276600" y="2636838"/>
            <a:ext cx="790575" cy="647700"/>
          </a:xfrm>
          <a:prstGeom prst="hexagon">
            <a:avLst>
              <a:gd name="adj" fmla="val 30515"/>
              <a:gd name="vf" fmla="val 115470"/>
            </a:avLst>
          </a:prstGeom>
          <a:solidFill>
            <a:schemeClr val="accent1"/>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r>
              <a:rPr lang="tr-TR" altLang="tr-TR" dirty="0" err="1">
                <a:latin typeface="Gill Sans MT" pitchFamily="34" charset="0"/>
              </a:rPr>
              <a:t>X</a:t>
            </a:r>
            <a:r>
              <a:rPr lang="tr-TR" altLang="tr-TR" dirty="0">
                <a:latin typeface="Gill Sans MT" pitchFamily="34" charset="0"/>
              </a:rPr>
              <a:t> –</a:t>
            </a:r>
          </a:p>
          <a:p>
            <a:pPr algn="ctr" eaLnBrk="1" hangingPunct="1"/>
            <a:r>
              <a:rPr lang="tr-TR" altLang="tr-TR" dirty="0">
                <a:latin typeface="Gill Sans MT" pitchFamily="34" charset="0"/>
              </a:rPr>
              <a:t>+ XX</a:t>
            </a:r>
          </a:p>
        </p:txBody>
      </p:sp>
      <p:sp>
        <p:nvSpPr>
          <p:cNvPr id="37903" name="AutoShape 18"/>
          <p:cNvSpPr>
            <a:spLocks noChangeArrowheads="1"/>
          </p:cNvSpPr>
          <p:nvPr/>
        </p:nvSpPr>
        <p:spPr bwMode="auto">
          <a:xfrm>
            <a:off x="2771775" y="3429000"/>
            <a:ext cx="792163" cy="649288"/>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 + +</a:t>
            </a:r>
          </a:p>
        </p:txBody>
      </p:sp>
      <p:sp>
        <p:nvSpPr>
          <p:cNvPr id="7187" name="AutoShape 19"/>
          <p:cNvSpPr>
            <a:spLocks noChangeArrowheads="1"/>
          </p:cNvSpPr>
          <p:nvPr/>
        </p:nvSpPr>
        <p:spPr bwMode="auto">
          <a:xfrm>
            <a:off x="3419475" y="3933825"/>
            <a:ext cx="792163" cy="649288"/>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37905" name="Oval 20"/>
          <p:cNvSpPr>
            <a:spLocks noChangeArrowheads="1"/>
          </p:cNvSpPr>
          <p:nvPr/>
        </p:nvSpPr>
        <p:spPr bwMode="auto">
          <a:xfrm>
            <a:off x="5581650" y="2420938"/>
            <a:ext cx="2303463" cy="23764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latin typeface="Gill Sans MT" pitchFamily="34" charset="0"/>
            </a:endParaRPr>
          </a:p>
        </p:txBody>
      </p:sp>
      <p:sp>
        <p:nvSpPr>
          <p:cNvPr id="37906" name="Text Box 25"/>
          <p:cNvSpPr txBox="1">
            <a:spLocks noChangeArrowheads="1"/>
          </p:cNvSpPr>
          <p:nvPr/>
        </p:nvSpPr>
        <p:spPr bwMode="auto">
          <a:xfrm>
            <a:off x="2987675" y="5768975"/>
            <a:ext cx="28813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tr-TR" altLang="tr-TR" sz="2000" dirty="0">
                <a:latin typeface="Gill Sans MT" pitchFamily="34" charset="0"/>
              </a:rPr>
              <a:t>Oranlı</a:t>
            </a:r>
          </a:p>
        </p:txBody>
      </p:sp>
      <p:sp>
        <p:nvSpPr>
          <p:cNvPr id="37907" name="Line 26"/>
          <p:cNvSpPr>
            <a:spLocks noChangeShapeType="1"/>
          </p:cNvSpPr>
          <p:nvPr/>
        </p:nvSpPr>
        <p:spPr bwMode="auto">
          <a:xfrm>
            <a:off x="4500563" y="3716338"/>
            <a:ext cx="936625" cy="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7908" name="Line 27"/>
          <p:cNvSpPr>
            <a:spLocks noChangeShapeType="1"/>
          </p:cNvSpPr>
          <p:nvPr/>
        </p:nvSpPr>
        <p:spPr bwMode="auto">
          <a:xfrm>
            <a:off x="3563938" y="5445125"/>
            <a:ext cx="1512887"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09" name="Line 28"/>
          <p:cNvSpPr>
            <a:spLocks noChangeShapeType="1"/>
          </p:cNvSpPr>
          <p:nvPr/>
        </p:nvSpPr>
        <p:spPr bwMode="auto">
          <a:xfrm flipV="1">
            <a:off x="5076825" y="4724400"/>
            <a:ext cx="935038" cy="720725"/>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7910" name="Line 29"/>
          <p:cNvSpPr>
            <a:spLocks noChangeShapeType="1"/>
          </p:cNvSpPr>
          <p:nvPr/>
        </p:nvSpPr>
        <p:spPr bwMode="auto">
          <a:xfrm>
            <a:off x="3059113" y="1989138"/>
            <a:ext cx="2017712"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11" name="Line 30"/>
          <p:cNvSpPr>
            <a:spLocks noChangeShapeType="1"/>
          </p:cNvSpPr>
          <p:nvPr/>
        </p:nvSpPr>
        <p:spPr bwMode="auto">
          <a:xfrm>
            <a:off x="5076825" y="1989138"/>
            <a:ext cx="790575" cy="719137"/>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4" name="AutoShape 9"/>
          <p:cNvSpPr>
            <a:spLocks noChangeArrowheads="1"/>
          </p:cNvSpPr>
          <p:nvPr/>
        </p:nvSpPr>
        <p:spPr bwMode="auto">
          <a:xfrm>
            <a:off x="5975328" y="2791619"/>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a:latin typeface="Gill Sans MT" pitchFamily="34" charset="0"/>
              </a:rPr>
              <a:t>X + -</a:t>
            </a:r>
          </a:p>
          <a:p>
            <a:pPr algn="ctr" eaLnBrk="1" hangingPunct="1"/>
            <a:r>
              <a:rPr lang="tr-TR" altLang="tr-TR">
                <a:latin typeface="Gill Sans MT" pitchFamily="34" charset="0"/>
              </a:rPr>
              <a:t>+ -X</a:t>
            </a:r>
          </a:p>
        </p:txBody>
      </p:sp>
      <p:sp>
        <p:nvSpPr>
          <p:cNvPr id="25" name="AutoShape 10"/>
          <p:cNvSpPr>
            <a:spLocks noChangeArrowheads="1"/>
          </p:cNvSpPr>
          <p:nvPr/>
        </p:nvSpPr>
        <p:spPr bwMode="auto">
          <a:xfrm>
            <a:off x="6733381" y="2575719"/>
            <a:ext cx="576263"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p>
          <a:p>
            <a:pPr algn="ctr" eaLnBrk="1" hangingPunct="1"/>
            <a:r>
              <a:rPr lang="tr-TR" altLang="tr-TR" dirty="0">
                <a:latin typeface="Gill Sans MT" pitchFamily="34" charset="0"/>
              </a:rPr>
              <a:t>+ XX</a:t>
            </a:r>
          </a:p>
        </p:txBody>
      </p:sp>
      <p:sp>
        <p:nvSpPr>
          <p:cNvPr id="26" name="AutoShape 9"/>
          <p:cNvSpPr>
            <a:spLocks noChangeArrowheads="1"/>
          </p:cNvSpPr>
          <p:nvPr/>
        </p:nvSpPr>
        <p:spPr bwMode="auto">
          <a:xfrm>
            <a:off x="5687197" y="3524251"/>
            <a:ext cx="576262" cy="554037"/>
          </a:xfrm>
          <a:prstGeom prst="hexagon">
            <a:avLst>
              <a:gd name="adj" fmla="val 26003"/>
              <a:gd name="vf" fmla="val 115470"/>
            </a:avLst>
          </a:prstGeom>
          <a:solidFill>
            <a:srgbClr val="FF0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 -</a:t>
            </a:r>
          </a:p>
          <a:p>
            <a:pPr algn="ctr" eaLnBrk="1" hangingPunct="1"/>
            <a:r>
              <a:rPr lang="tr-TR" altLang="tr-TR" dirty="0">
                <a:latin typeface="Gill Sans MT" pitchFamily="34" charset="0"/>
              </a:rPr>
              <a:t>+ -X</a:t>
            </a:r>
          </a:p>
        </p:txBody>
      </p:sp>
      <p:sp>
        <p:nvSpPr>
          <p:cNvPr id="27" name="AutoShape 17"/>
          <p:cNvSpPr>
            <a:spLocks noChangeArrowheads="1"/>
          </p:cNvSpPr>
          <p:nvPr/>
        </p:nvSpPr>
        <p:spPr bwMode="auto">
          <a:xfrm>
            <a:off x="7021512" y="3125688"/>
            <a:ext cx="790575" cy="647700"/>
          </a:xfrm>
          <a:prstGeom prst="hexagon">
            <a:avLst>
              <a:gd name="adj" fmla="val 30515"/>
              <a:gd name="vf" fmla="val 115470"/>
            </a:avLst>
          </a:prstGeom>
          <a:solidFill>
            <a:schemeClr val="accent1"/>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X </a:t>
            </a:r>
            <a:r>
              <a:rPr lang="tr-TR" altLang="tr-TR" dirty="0" err="1">
                <a:latin typeface="Gill Sans MT" pitchFamily="34" charset="0"/>
              </a:rPr>
              <a:t>X</a:t>
            </a:r>
            <a:r>
              <a:rPr lang="tr-TR" altLang="tr-TR" dirty="0">
                <a:latin typeface="Gill Sans MT" pitchFamily="34" charset="0"/>
              </a:rPr>
              <a:t> –</a:t>
            </a:r>
          </a:p>
          <a:p>
            <a:pPr algn="ctr" eaLnBrk="1" hangingPunct="1"/>
            <a:r>
              <a:rPr lang="tr-TR" altLang="tr-TR" dirty="0">
                <a:latin typeface="Gill Sans MT" pitchFamily="34" charset="0"/>
              </a:rPr>
              <a:t>+ XX</a:t>
            </a:r>
          </a:p>
        </p:txBody>
      </p:sp>
      <p:sp>
        <p:nvSpPr>
          <p:cNvPr id="28" name="AutoShape 19"/>
          <p:cNvSpPr>
            <a:spLocks noChangeArrowheads="1"/>
          </p:cNvSpPr>
          <p:nvPr/>
        </p:nvSpPr>
        <p:spPr bwMode="auto">
          <a:xfrm>
            <a:off x="6664906" y="4078288"/>
            <a:ext cx="751893" cy="564356"/>
          </a:xfrm>
          <a:prstGeom prst="hexagon">
            <a:avLst>
              <a:gd name="adj" fmla="val 30501"/>
              <a:gd name="vf" fmla="val 115470"/>
            </a:avLst>
          </a:prstGeom>
          <a:solidFill>
            <a:schemeClr val="accent1"/>
          </a:solidFill>
          <a:ln w="9525">
            <a:solidFill>
              <a:schemeClr val="tx1"/>
            </a:solidFill>
            <a:miter lim="800000"/>
            <a:headEnd/>
            <a:tailEnd/>
          </a:ln>
        </p:spPr>
        <p:txBody>
          <a:bodyPr wrap="none" anchor="ctr"/>
          <a:lstStyle/>
          <a:p>
            <a:pPr algn="ctr" eaLnBrk="1" hangingPunct="1">
              <a:buFontTx/>
              <a:buChar char="-"/>
            </a:pPr>
            <a:r>
              <a:rPr lang="tr-TR" altLang="tr-TR" dirty="0">
                <a:latin typeface="Gill Sans MT" pitchFamily="34" charset="0"/>
              </a:rPr>
              <a:t>- +</a:t>
            </a:r>
          </a:p>
          <a:p>
            <a:pPr algn="ctr" eaLnBrk="1" hangingPunct="1"/>
            <a:r>
              <a:rPr lang="tr-TR" altLang="tr-TR" dirty="0">
                <a:latin typeface="Gill Sans MT" pitchFamily="34" charset="0"/>
              </a:rPr>
              <a:t>X + --</a:t>
            </a:r>
          </a:p>
        </p:txBody>
      </p:sp>
      <p:sp>
        <p:nvSpPr>
          <p:cNvPr id="29" name="AutoShape 15"/>
          <p:cNvSpPr>
            <a:spLocks noChangeArrowheads="1"/>
          </p:cNvSpPr>
          <p:nvPr/>
        </p:nvSpPr>
        <p:spPr bwMode="auto">
          <a:xfrm>
            <a:off x="6268825" y="3344068"/>
            <a:ext cx="792162" cy="649288"/>
          </a:xfrm>
          <a:prstGeom prst="hexagon">
            <a:avLst>
              <a:gd name="adj" fmla="val 30501"/>
              <a:gd name="vf" fmla="val 115470"/>
            </a:avLst>
          </a:prstGeom>
          <a:solidFill>
            <a:srgbClr val="008000"/>
          </a:solidFill>
          <a:ln w="9525">
            <a:solidFill>
              <a:schemeClr val="tx1"/>
            </a:solidFill>
            <a:miter lim="800000"/>
            <a:headEnd/>
            <a:tailEnd/>
          </a:ln>
        </p:spPr>
        <p:txBody>
          <a:bodyPr wrap="none" anchor="ctr"/>
          <a:lstStyle/>
          <a:p>
            <a:pPr algn="ctr" eaLnBrk="1" hangingPunct="1"/>
            <a:r>
              <a:rPr lang="tr-TR" altLang="tr-TR" dirty="0">
                <a:latin typeface="Gill Sans MT" pitchFamily="34" charset="0"/>
              </a:rPr>
              <a:t>++</a:t>
            </a:r>
          </a:p>
          <a:p>
            <a:pPr algn="ctr" eaLnBrk="1" hangingPunct="1"/>
            <a:r>
              <a:rPr lang="tr-TR" altLang="tr-TR" dirty="0">
                <a:latin typeface="Gill Sans MT" pitchFamily="34" charset="0"/>
              </a:rPr>
              <a:t>X -+ +</a:t>
            </a:r>
          </a:p>
        </p:txBody>
      </p:sp>
    </p:spTree>
    <p:extLst>
      <p:ext uri="{BB962C8B-B14F-4D97-AF65-F5344CB8AC3E}">
        <p14:creationId xmlns:p14="http://schemas.microsoft.com/office/powerpoint/2010/main" val="290993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grpId="0" nodeType="clickEffect">
                                  <p:stCondLst>
                                    <p:cond delay="0"/>
                                  </p:stCondLst>
                                  <p:childTnLst>
                                    <p:animMotion origin="layout" path="M -4.16667E-6 2.36994E-6 L 0.42535 0.01225 " pathEditMode="relative" rAng="0" ptsTypes="AA">
                                      <p:cBhvr>
                                        <p:cTn id="6" dur="2000" fill="hold"/>
                                        <p:tgtEl>
                                          <p:spTgt spid="7181"/>
                                        </p:tgtEl>
                                        <p:attrNameLst>
                                          <p:attrName>ppt_x</p:attrName>
                                          <p:attrName>ppt_y</p:attrName>
                                        </p:attrNameLst>
                                      </p:cBhvr>
                                      <p:rCtr x="21267" y="60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2.77778E-6 -2.89017E-6 L 0.5592 -0.18705 " pathEditMode="relative" rAng="0" ptsTypes="AA">
                                      <p:cBhvr>
                                        <p:cTn id="10" dur="2000" fill="hold"/>
                                        <p:tgtEl>
                                          <p:spTgt spid="7179"/>
                                        </p:tgtEl>
                                        <p:attrNameLst>
                                          <p:attrName>ppt_x</p:attrName>
                                          <p:attrName>ppt_y</p:attrName>
                                        </p:attrNameLst>
                                      </p:cBhvr>
                                      <p:rCtr x="27951" y="-9364"/>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63" presetClass="path" presetSubtype="0" accel="50000" decel="50000" fill="hold" grpId="0" nodeType="clickEffect">
                                  <p:stCondLst>
                                    <p:cond delay="0"/>
                                  </p:stCondLst>
                                  <p:childTnLst>
                                    <p:animMotion origin="layout" path="M -1.94444E-6 3.64162E-6 L 0.48038 -0.07492 " pathEditMode="relative" rAng="0" ptsTypes="AA">
                                      <p:cBhvr>
                                        <p:cTn id="14" dur="2000" fill="hold"/>
                                        <p:tgtEl>
                                          <p:spTgt spid="7180"/>
                                        </p:tgtEl>
                                        <p:attrNameLst>
                                          <p:attrName>ppt_x</p:attrName>
                                          <p:attrName>ppt_y</p:attrName>
                                        </p:attrNameLst>
                                      </p:cBhvr>
                                      <p:rCtr x="24010" y="-3746"/>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63" presetClass="path" presetSubtype="0" accel="50000" decel="50000" fill="hold" grpId="0" nodeType="clickEffect">
                                  <p:stCondLst>
                                    <p:cond delay="0"/>
                                  </p:stCondLst>
                                  <p:childTnLst>
                                    <p:animMotion origin="layout" path="M -2.5E-6 -3.87283E-6 L 0.39775 0.02636 " pathEditMode="relative" rAng="0" ptsTypes="AA">
                                      <p:cBhvr>
                                        <p:cTn id="18" dur="2000" fill="hold"/>
                                        <p:tgtEl>
                                          <p:spTgt spid="7185"/>
                                        </p:tgtEl>
                                        <p:attrNameLst>
                                          <p:attrName>ppt_x</p:attrName>
                                          <p:attrName>ppt_y</p:attrName>
                                        </p:attrNameLst>
                                      </p:cBhvr>
                                      <p:rCtr x="19878" y="1318"/>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63" presetClass="path" presetSubtype="0" accel="50000" decel="50000" fill="hold" grpId="0" nodeType="clickEffect">
                                  <p:stCondLst>
                                    <p:cond delay="0"/>
                                  </p:stCondLst>
                                  <p:childTnLst>
                                    <p:animMotion origin="layout" path="M 2.5E-6 4.39306E-6 L 0.38993 -0.07885 " pathEditMode="relative" rAng="0" ptsTypes="AA">
                                      <p:cBhvr>
                                        <p:cTn id="22" dur="2000" fill="hold"/>
                                        <p:tgtEl>
                                          <p:spTgt spid="7187"/>
                                        </p:tgtEl>
                                        <p:attrNameLst>
                                          <p:attrName>ppt_x</p:attrName>
                                          <p:attrName>ppt_y</p:attrName>
                                        </p:attrNameLst>
                                      </p:cBhvr>
                                      <p:rCtr x="19497" y="-3954"/>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63" presetClass="path" presetSubtype="0" accel="50000" decel="50000" fill="hold" grpId="0" nodeType="clickEffect">
                                  <p:stCondLst>
                                    <p:cond delay="0"/>
                                  </p:stCondLst>
                                  <p:childTnLst>
                                    <p:animMotion origin="layout" path="M -5.55556E-7 4.79769E-6 L 0.43715 -0.14151 " pathEditMode="relative" rAng="0" ptsTypes="AA">
                                      <p:cBhvr>
                                        <p:cTn id="26" dur="2000" fill="hold"/>
                                        <p:tgtEl>
                                          <p:spTgt spid="7183"/>
                                        </p:tgtEl>
                                        <p:attrNameLst>
                                          <p:attrName>ppt_x</p:attrName>
                                          <p:attrName>ppt_y</p:attrName>
                                        </p:attrNameLst>
                                      </p:cBhvr>
                                      <p:rCtr x="21858" y="-7075"/>
                                    </p:animMotion>
                                  </p:childTnLst>
                                </p:cTn>
                              </p:par>
                            </p:childTnLst>
                          </p:cTn>
                        </p:par>
                      </p:childTnLst>
                    </p:cTn>
                  </p:par>
                  <p:par>
                    <p:cTn id="27" fill="hold">
                      <p:stCondLst>
                        <p:cond delay="indefinite"/>
                      </p:stCondLst>
                      <p:childTnLst>
                        <p:par>
                          <p:cTn id="28" fill="hold">
                            <p:stCondLst>
                              <p:cond delay="0"/>
                            </p:stCondLst>
                            <p:childTnLst>
                              <p:par>
                                <p:cTn id="29" presetID="63" presetClass="path" presetSubtype="0" accel="50000" decel="50000" fill="hold" grpId="0" nodeType="clickEffect">
                                  <p:stCondLst>
                                    <p:cond delay="0"/>
                                  </p:stCondLst>
                                  <p:childTnLst>
                                    <p:animMotion origin="layout" path="M -2.5E-6 -3.87283E-6 L 0.39775 0.02636 " pathEditMode="relative" rAng="0" ptsTypes="AA">
                                      <p:cBhvr>
                                        <p:cTn id="30" dur="2000" fill="hold"/>
                                        <p:tgtEl>
                                          <p:spTgt spid="27"/>
                                        </p:tgtEl>
                                        <p:attrNameLst>
                                          <p:attrName>ppt_x</p:attrName>
                                          <p:attrName>ppt_y</p:attrName>
                                        </p:attrNameLst>
                                      </p:cBhvr>
                                      <p:rCtr x="19878" y="1318"/>
                                    </p:animMotion>
                                  </p:childTnLst>
                                </p:cTn>
                              </p:par>
                            </p:childTnLst>
                          </p:cTn>
                        </p:par>
                      </p:childTnLst>
                    </p:cTn>
                  </p:par>
                  <p:par>
                    <p:cTn id="31" fill="hold">
                      <p:stCondLst>
                        <p:cond delay="indefinite"/>
                      </p:stCondLst>
                      <p:childTnLst>
                        <p:par>
                          <p:cTn id="32" fill="hold">
                            <p:stCondLst>
                              <p:cond delay="0"/>
                            </p:stCondLst>
                            <p:childTnLst>
                              <p:par>
                                <p:cTn id="33" presetID="63" presetClass="path" presetSubtype="0" accel="50000" decel="50000" fill="hold" grpId="0" nodeType="clickEffect">
                                  <p:stCondLst>
                                    <p:cond delay="0"/>
                                  </p:stCondLst>
                                  <p:childTnLst>
                                    <p:animMotion origin="layout" path="M 2.5E-6 4.39306E-6 L 0.38993 -0.07885 " pathEditMode="relative" rAng="0" ptsTypes="AA">
                                      <p:cBhvr>
                                        <p:cTn id="34" dur="2000" fill="hold"/>
                                        <p:tgtEl>
                                          <p:spTgt spid="28"/>
                                        </p:tgtEl>
                                        <p:attrNameLst>
                                          <p:attrName>ppt_x</p:attrName>
                                          <p:attrName>ppt_y</p:attrName>
                                        </p:attrNameLst>
                                      </p:cBhvr>
                                      <p:rCtr x="19497" y="-3954"/>
                                    </p:animMotion>
                                  </p:childTnLst>
                                </p:cTn>
                              </p:par>
                            </p:childTnLst>
                          </p:cTn>
                        </p:par>
                      </p:childTnLst>
                    </p:cTn>
                  </p:par>
                  <p:par>
                    <p:cTn id="35" fill="hold">
                      <p:stCondLst>
                        <p:cond delay="indefinite"/>
                      </p:stCondLst>
                      <p:childTnLst>
                        <p:par>
                          <p:cTn id="36" fill="hold">
                            <p:stCondLst>
                              <p:cond delay="0"/>
                            </p:stCondLst>
                            <p:childTnLst>
                              <p:par>
                                <p:cTn id="37" presetID="63" presetClass="path" presetSubtype="0" accel="50000" decel="50000" fill="hold" grpId="0" nodeType="clickEffect">
                                  <p:stCondLst>
                                    <p:cond delay="0"/>
                                  </p:stCondLst>
                                  <p:childTnLst>
                                    <p:animMotion origin="layout" path="M -5.55556E-7 4.79769E-6 L 0.43715 -0.14151 " pathEditMode="relative" rAng="0" ptsTypes="AA">
                                      <p:cBhvr>
                                        <p:cTn id="38" dur="2000" fill="hold"/>
                                        <p:tgtEl>
                                          <p:spTgt spid="29"/>
                                        </p:tgtEl>
                                        <p:attrNameLst>
                                          <p:attrName>ppt_x</p:attrName>
                                          <p:attrName>ppt_y</p:attrName>
                                        </p:attrNameLst>
                                      </p:cBhvr>
                                      <p:rCtr x="21858" y="-707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animBg="1"/>
      <p:bldP spid="7180" grpId="0" animBg="1"/>
      <p:bldP spid="7181" grpId="0" animBg="1"/>
      <p:bldP spid="7183" grpId="0" animBg="1"/>
      <p:bldP spid="7185" grpId="0" animBg="1"/>
      <p:bldP spid="7187" grpId="0" animBg="1"/>
      <p:bldP spid="27" grpId="0" animBg="1"/>
      <p:bldP spid="28" grpId="0" animBg="1"/>
      <p:bldP spid="2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Gelişigüzel Örnekleme</a:t>
            </a:r>
            <a:endParaRPr lang="tr-TR" dirty="0">
              <a:solidFill>
                <a:srgbClr val="0070C0"/>
              </a:solidFill>
            </a:endParaRPr>
          </a:p>
        </p:txBody>
      </p:sp>
      <p:sp>
        <p:nvSpPr>
          <p:cNvPr id="3" name="İçerik Yer Tutucusu 2"/>
          <p:cNvSpPr>
            <a:spLocks noGrp="1"/>
          </p:cNvSpPr>
          <p:nvPr>
            <p:ph idx="1"/>
          </p:nvPr>
        </p:nvSpPr>
        <p:spPr/>
        <p:txBody>
          <a:bodyPr/>
          <a:lstStyle/>
          <a:p>
            <a:pPr algn="just"/>
            <a:r>
              <a:rPr lang="tr-TR" dirty="0"/>
              <a:t>Araştırmacının örneklemini oluştururken herhangi bir ölçüt kullanmamasıdır. Araştırmacı, bu yöntemde seçilen örneklemin çalışma evrenini temsil gücünü ölçemez. Daha çok sokaktaki her önüne gelen kişiye yapılan anket çalışmalarında </a:t>
            </a:r>
            <a:r>
              <a:rPr lang="tr-TR" dirty="0" smtClean="0"/>
              <a:t>uygulanmaktadır.</a:t>
            </a:r>
            <a:endParaRPr lang="tr-TR" dirty="0"/>
          </a:p>
        </p:txBody>
      </p:sp>
    </p:spTree>
    <p:extLst>
      <p:ext uri="{BB962C8B-B14F-4D97-AF65-F5344CB8AC3E}">
        <p14:creationId xmlns:p14="http://schemas.microsoft.com/office/powerpoint/2010/main" val="2801543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Kota Örnekleme</a:t>
            </a:r>
            <a:endParaRPr lang="tr-TR"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pPr algn="just"/>
            <a:r>
              <a:rPr lang="tr-TR" dirty="0"/>
              <a:t>Kota örneklemede, örnekleme dahil edilecek birimlerin özelliklerine bağlı olarak belirli sayılarda örneklem oluşturulmasıdır</a:t>
            </a:r>
            <a:r>
              <a:rPr lang="tr-TR" dirty="0" smtClean="0"/>
              <a:t>.</a:t>
            </a:r>
          </a:p>
          <a:p>
            <a:pPr algn="just"/>
            <a:r>
              <a:rPr lang="tr-TR" dirty="0"/>
              <a:t>Örneğin 1000 öğrenci varsa araştırma evreninde bunların 600’ü özelde 400’ü kamu üniversitesinde eğitim alıyor ve örnekleme 500 kişi alınması gerekiyorsa çalışma evreni dağılımına göre 300 özel üniversite öğrencisi, 200 de kamu üniversitesi öğrencisi araştırmaya alınacak şekilde örneklem oluşturulur.</a:t>
            </a:r>
          </a:p>
          <a:p>
            <a:endParaRPr lang="tr-TR" dirty="0"/>
          </a:p>
        </p:txBody>
      </p:sp>
    </p:spTree>
    <p:extLst>
      <p:ext uri="{BB962C8B-B14F-4D97-AF65-F5344CB8AC3E}">
        <p14:creationId xmlns:p14="http://schemas.microsoft.com/office/powerpoint/2010/main" val="415875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Kartopu Örnekleme</a:t>
            </a:r>
            <a:endParaRPr lang="tr-TR"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pPr algn="just"/>
            <a:r>
              <a:rPr lang="tr-TR" dirty="0"/>
              <a:t>Kartopu örneklem seçimi yine çalışma evreninin tam olarak belirlenemediği durumlarda kullanılır. Her örneklem birimi üzerinden diğer örneklem birimlerine ulaşarak örneklemin </a:t>
            </a:r>
            <a:r>
              <a:rPr lang="tr-TR" dirty="0" smtClean="0"/>
              <a:t>oluşturulur.</a:t>
            </a:r>
          </a:p>
          <a:p>
            <a:pPr algn="just"/>
            <a:r>
              <a:rPr lang="tr-TR" dirty="0"/>
              <a:t>Kartopu yönteminde, hedeflenen grubun kendi arasında bir iletişimin bulunması </a:t>
            </a:r>
            <a:r>
              <a:rPr lang="tr-TR" dirty="0" smtClean="0"/>
              <a:t>gerekmektedir.</a:t>
            </a:r>
          </a:p>
          <a:p>
            <a:pPr algn="just"/>
            <a:r>
              <a:rPr lang="tr-TR" dirty="0"/>
              <a:t>Örneğin; uyuşturucu kullanıcıları üzerinde yapılan bir araştırmada, uyuşturucu kullanan kişiler üzerinde diğer uyuşturucu kullananlara ulaşarak örneklem oluşturulmuş olur.</a:t>
            </a:r>
          </a:p>
          <a:p>
            <a:pPr algn="just"/>
            <a:endParaRPr lang="tr-TR" dirty="0"/>
          </a:p>
        </p:txBody>
      </p:sp>
    </p:spTree>
    <p:extLst>
      <p:ext uri="{BB962C8B-B14F-4D97-AF65-F5344CB8AC3E}">
        <p14:creationId xmlns:p14="http://schemas.microsoft.com/office/powerpoint/2010/main" val="1138900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Mekânsal Örnekleme</a:t>
            </a:r>
            <a:endParaRPr lang="tr-TR" dirty="0">
              <a:solidFill>
                <a:srgbClr val="0070C0"/>
              </a:solidFill>
            </a:endParaRPr>
          </a:p>
        </p:txBody>
      </p:sp>
      <p:sp>
        <p:nvSpPr>
          <p:cNvPr id="3" name="İçerik Yer Tutucusu 2"/>
          <p:cNvSpPr>
            <a:spLocks noGrp="1"/>
          </p:cNvSpPr>
          <p:nvPr>
            <p:ph idx="1"/>
          </p:nvPr>
        </p:nvSpPr>
        <p:spPr/>
        <p:txBody>
          <a:bodyPr>
            <a:normAutofit fontScale="92500"/>
          </a:bodyPr>
          <a:lstStyle/>
          <a:p>
            <a:pPr algn="just"/>
            <a:r>
              <a:rPr lang="tr-TR" dirty="0"/>
              <a:t>Tanımlanmış bir çalışma evreninin olmadığı, çalışma evreninin alt gruplarının farklılaştığı durumlarda kullanılır. </a:t>
            </a:r>
            <a:endParaRPr lang="tr-TR" dirty="0" smtClean="0"/>
          </a:p>
          <a:p>
            <a:pPr algn="just"/>
            <a:r>
              <a:rPr lang="tr-TR" dirty="0" smtClean="0"/>
              <a:t>Örneğin</a:t>
            </a:r>
            <a:r>
              <a:rPr lang="tr-TR" dirty="0"/>
              <a:t>, protesto veya gösteri grupları gibi. Evreni belirleyen sosyal hareketin kendisidir. Belirli bir alanda örnekleme girenlerin hepsinin hızlı ve eş zamanlı bir şekilde sistematik olarak seçilmesine mekânsal örnekleme denir. Bu açından gelişigüzel örneklemeye benzemektedir.</a:t>
            </a:r>
          </a:p>
          <a:p>
            <a:endParaRPr lang="tr-TR" dirty="0"/>
          </a:p>
        </p:txBody>
      </p:sp>
    </p:spTree>
    <p:extLst>
      <p:ext uri="{BB962C8B-B14F-4D97-AF65-F5344CB8AC3E}">
        <p14:creationId xmlns:p14="http://schemas.microsoft.com/office/powerpoint/2010/main" val="12555807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tr-TR" altLang="tr-TR" sz="4000" dirty="0" smtClean="0">
                <a:solidFill>
                  <a:srgbClr val="0070C0"/>
                </a:solidFill>
                <a:ea typeface="ＭＳ Ｐゴシック" pitchFamily="34" charset="-128"/>
              </a:rPr>
              <a:t>Örneklemin Temsil Yeteneği:</a:t>
            </a:r>
          </a:p>
        </p:txBody>
      </p:sp>
      <p:sp>
        <p:nvSpPr>
          <p:cNvPr id="91139" name="Rectangle 3"/>
          <p:cNvSpPr>
            <a:spLocks noGrp="1" noChangeArrowheads="1"/>
          </p:cNvSpPr>
          <p:nvPr>
            <p:ph idx="1"/>
          </p:nvPr>
        </p:nvSpPr>
        <p:spPr/>
        <p:txBody>
          <a:bodyPr/>
          <a:lstStyle/>
          <a:p>
            <a:pPr algn="just" eaLnBrk="1" hangingPunct="1"/>
            <a:r>
              <a:rPr lang="tr-TR" altLang="tr-TR" smtClean="0">
                <a:ea typeface="ＭＳ Ｐゴシック" pitchFamily="34" charset="-128"/>
              </a:rPr>
              <a:t>     Örneklem seçilirken, örneklemin temsil yeteneği taşımasına ve yeterli büyüklükte olmasına dikkat etmek gerekir. Örneklem seçilerek yapılan araştırmalar zaman ve maliyet yönünden ekonomik olduğu gibi, çoğu zaman da bütün evrenin incelenmesiyle elde edilen sonuçlar kadar geçerli, sağlıklı ve güvenilir olabilir.</a:t>
            </a:r>
          </a:p>
        </p:txBody>
      </p:sp>
      <p:sp>
        <p:nvSpPr>
          <p:cNvPr id="45058" name="Slide Number Placeholder 5"/>
          <p:cNvSpPr>
            <a:spLocks noGrp="1"/>
          </p:cNvSpPr>
          <p:nvPr>
            <p:ph type="sldNum" sz="quarter" idx="12"/>
          </p:nvPr>
        </p:nvSpPr>
        <p:spPr/>
        <p:txBody>
          <a:bodyPr rtlCol="0"/>
          <a:lstStyle/>
          <a:p>
            <a:pPr fontAlgn="auto">
              <a:spcBef>
                <a:spcPts val="0"/>
              </a:spcBef>
              <a:spcAft>
                <a:spcPts val="0"/>
              </a:spcAft>
              <a:defRPr/>
            </a:pPr>
            <a:fld id="{1E31F760-1BB1-4830-A678-4C3A9994FBFE}" type="slidenum">
              <a:rPr lang="tr-TR">
                <a:gradFill>
                  <a:gsLst>
                    <a:gs pos="0">
                      <a:schemeClr val="tx1">
                        <a:alpha val="10000"/>
                      </a:schemeClr>
                    </a:gs>
                    <a:gs pos="100000">
                      <a:schemeClr val="tx1">
                        <a:alpha val="10000"/>
                      </a:schemeClr>
                    </a:gs>
                  </a:gsLst>
                  <a:lin ang="5400000" scaled="0"/>
                </a:gradFill>
                <a:latin typeface="+mn-lt"/>
              </a:rPr>
              <a:pPr fontAlgn="auto">
                <a:spcBef>
                  <a:spcPts val="0"/>
                </a:spcBef>
                <a:spcAft>
                  <a:spcPts val="0"/>
                </a:spcAft>
                <a:defRPr/>
              </a:pPr>
              <a:t>39</a:t>
            </a:fld>
            <a:endParaRPr lang="tr-TR">
              <a:gradFill>
                <a:gsLst>
                  <a:gs pos="0">
                    <a:schemeClr val="tx1">
                      <a:alpha val="10000"/>
                    </a:schemeClr>
                  </a:gs>
                  <a:gs pos="100000">
                    <a:schemeClr val="tx1">
                      <a:alpha val="10000"/>
                    </a:schemeClr>
                  </a:gs>
                </a:gsLst>
                <a:lin ang="5400000" scaled="0"/>
              </a:gradFill>
              <a:latin typeface="+mn-lt"/>
            </a:endParaRPr>
          </a:p>
        </p:txBody>
      </p:sp>
    </p:spTree>
    <p:extLst>
      <p:ext uri="{BB962C8B-B14F-4D97-AF65-F5344CB8AC3E}">
        <p14:creationId xmlns:p14="http://schemas.microsoft.com/office/powerpoint/2010/main" val="259453400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smtClean="0"/>
              <a:t>Bilimsel araştırma etiğine aykırı eylemler</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solidFill>
                  <a:srgbClr val="0070C0"/>
                </a:solidFill>
              </a:rPr>
              <a:t>Sahtecilik (Uydurma-</a:t>
            </a:r>
            <a:r>
              <a:rPr lang="tr-TR" dirty="0" err="1">
                <a:solidFill>
                  <a:srgbClr val="0070C0"/>
                </a:solidFill>
              </a:rPr>
              <a:t>Fabrication</a:t>
            </a:r>
            <a:r>
              <a:rPr lang="tr-TR" dirty="0">
                <a:solidFill>
                  <a:srgbClr val="0070C0"/>
                </a:solidFill>
              </a:rPr>
              <a:t>) </a:t>
            </a:r>
            <a:r>
              <a:rPr lang="tr-TR" dirty="0" smtClean="0">
                <a:solidFill>
                  <a:srgbClr val="0070C0"/>
                </a:solidFill>
              </a:rPr>
              <a:t>: </a:t>
            </a:r>
            <a:r>
              <a:rPr lang="tr-TR" dirty="0"/>
              <a:t>Araştırmaya dayanmayan veriler üretmek, bunları rapor etmek veya </a:t>
            </a:r>
            <a:r>
              <a:rPr lang="tr-TR" dirty="0" smtClean="0"/>
              <a:t>yayımlamak, yapılmamış bir araştırmayı yapılmış gibi göstermek.</a:t>
            </a:r>
          </a:p>
          <a:p>
            <a:pPr algn="just"/>
            <a:r>
              <a:rPr lang="tr-TR" dirty="0" smtClean="0">
                <a:solidFill>
                  <a:srgbClr val="0070C0"/>
                </a:solidFill>
              </a:rPr>
              <a:t>Duplikasyon:</a:t>
            </a:r>
            <a:r>
              <a:rPr lang="tr-TR" dirty="0" smtClean="0"/>
              <a:t> </a:t>
            </a:r>
            <a:r>
              <a:rPr lang="tr-TR" dirty="0"/>
              <a:t>Bir araştırmanın aynı sonuçlarını birden fazla dergiye yayım için göndermek veya </a:t>
            </a:r>
            <a:r>
              <a:rPr lang="tr-TR" dirty="0" smtClean="0"/>
              <a:t>yayımlamak.</a:t>
            </a:r>
          </a:p>
          <a:p>
            <a:pPr lvl="1" algn="just"/>
            <a:r>
              <a:rPr lang="tr-TR" i="1" dirty="0" smtClean="0">
                <a:solidFill>
                  <a:srgbClr val="FF0000"/>
                </a:solidFill>
              </a:rPr>
              <a:t>Ancak; yayın içeriği açısından birden fazla uzmanlık alanını söz konusu ise her iki yayın kuruluşundan onay almak şartıyla söz konusu olabilir.</a:t>
            </a:r>
            <a:endParaRPr lang="tr-TR" i="1" dirty="0">
              <a:solidFill>
                <a:srgbClr val="FF0000"/>
              </a:solidFill>
            </a:endParaRPr>
          </a:p>
        </p:txBody>
      </p:sp>
    </p:spTree>
    <p:extLst>
      <p:ext uri="{BB962C8B-B14F-4D97-AF65-F5344CB8AC3E}">
        <p14:creationId xmlns:p14="http://schemas.microsoft.com/office/powerpoint/2010/main" val="40010327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idx="1"/>
          </p:nvPr>
        </p:nvSpPr>
        <p:spPr>
          <a:xfrm>
            <a:off x="533400" y="457201"/>
            <a:ext cx="7008019" cy="5629276"/>
          </a:xfrm>
        </p:spPr>
        <p:txBody>
          <a:bodyPr/>
          <a:lstStyle/>
          <a:p>
            <a:pPr algn="just" eaLnBrk="1" hangingPunct="1">
              <a:lnSpc>
                <a:spcPct val="70000"/>
              </a:lnSpc>
              <a:buFontTx/>
              <a:buNone/>
            </a:pPr>
            <a:r>
              <a:rPr lang="tr-TR" altLang="tr-TR" sz="2600" dirty="0" smtClean="0">
                <a:ea typeface="ＭＳ Ｐゴシック" pitchFamily="34" charset="-128"/>
              </a:rPr>
              <a:t>		</a:t>
            </a:r>
          </a:p>
          <a:p>
            <a:pPr algn="just" eaLnBrk="1" hangingPunct="1">
              <a:lnSpc>
                <a:spcPct val="70000"/>
              </a:lnSpc>
              <a:buFontTx/>
              <a:buNone/>
            </a:pPr>
            <a:r>
              <a:rPr lang="tr-TR" altLang="tr-TR" sz="2600" dirty="0" smtClean="0">
                <a:solidFill>
                  <a:srgbClr val="0070C0"/>
                </a:solidFill>
                <a:ea typeface="ＭＳ Ｐゴシック" pitchFamily="34" charset="-128"/>
              </a:rPr>
              <a:t>	Temsil yeteneğine sahip bir örneklemin temel özellikleri şunlardır;</a:t>
            </a:r>
          </a:p>
          <a:p>
            <a:pPr algn="just" eaLnBrk="1" hangingPunct="1">
              <a:lnSpc>
                <a:spcPct val="70000"/>
              </a:lnSpc>
              <a:buFontTx/>
              <a:buNone/>
            </a:pPr>
            <a:endParaRPr lang="tr-TR" altLang="tr-TR" sz="2600" dirty="0" smtClean="0">
              <a:ea typeface="ＭＳ Ｐゴシック" pitchFamily="34" charset="-128"/>
            </a:endParaRPr>
          </a:p>
          <a:p>
            <a:pPr algn="just" eaLnBrk="1" hangingPunct="1">
              <a:lnSpc>
                <a:spcPct val="70000"/>
              </a:lnSpc>
              <a:buFontTx/>
              <a:buNone/>
            </a:pPr>
            <a:endParaRPr lang="tr-TR" altLang="tr-TR" sz="2600" dirty="0" smtClean="0">
              <a:ea typeface="ＭＳ Ｐゴシック" pitchFamily="34" charset="-128"/>
            </a:endParaRPr>
          </a:p>
          <a:p>
            <a:pPr algn="just" eaLnBrk="1" hangingPunct="1">
              <a:lnSpc>
                <a:spcPct val="70000"/>
              </a:lnSpc>
            </a:pPr>
            <a:r>
              <a:rPr lang="tr-TR" altLang="tr-TR" sz="2600" dirty="0" smtClean="0">
                <a:ea typeface="ＭＳ Ｐゴシック" pitchFamily="34" charset="-128"/>
              </a:rPr>
              <a:t>Örneklemin büyüklüğü yeterli olmalıdır.</a:t>
            </a:r>
          </a:p>
          <a:p>
            <a:pPr algn="just" eaLnBrk="1" hangingPunct="1">
              <a:lnSpc>
                <a:spcPct val="70000"/>
              </a:lnSpc>
            </a:pPr>
            <a:endParaRPr lang="tr-TR" altLang="tr-TR" sz="2600" dirty="0" smtClean="0">
              <a:ea typeface="ＭＳ Ｐゴシック" pitchFamily="34" charset="-128"/>
            </a:endParaRPr>
          </a:p>
          <a:p>
            <a:pPr algn="just" eaLnBrk="1" hangingPunct="1">
              <a:lnSpc>
                <a:spcPct val="70000"/>
              </a:lnSpc>
            </a:pPr>
            <a:r>
              <a:rPr lang="tr-TR" altLang="tr-TR" sz="2600" dirty="0" smtClean="0">
                <a:ea typeface="ＭＳ Ｐゴシック" pitchFamily="34" charset="-128"/>
              </a:rPr>
              <a:t>Örneklem evrendeki dağılıma </a:t>
            </a:r>
            <a:r>
              <a:rPr lang="tr-TR" altLang="tr-TR" sz="2600" dirty="0" smtClean="0">
                <a:solidFill>
                  <a:srgbClr val="FF0000"/>
                </a:solidFill>
                <a:ea typeface="ＭＳ Ｐゴシック" pitchFamily="34" charset="-128"/>
              </a:rPr>
              <a:t>çeşit ve oran yönünden benzer </a:t>
            </a:r>
            <a:r>
              <a:rPr lang="tr-TR" altLang="tr-TR" sz="2600" dirty="0" smtClean="0">
                <a:ea typeface="ＭＳ Ｐゴシック" pitchFamily="34" charset="-128"/>
              </a:rPr>
              <a:t>olmalıdır.</a:t>
            </a:r>
          </a:p>
          <a:p>
            <a:pPr algn="just" eaLnBrk="1" hangingPunct="1">
              <a:lnSpc>
                <a:spcPct val="70000"/>
              </a:lnSpc>
            </a:pPr>
            <a:endParaRPr lang="tr-TR" altLang="tr-TR" sz="2600" dirty="0" smtClean="0">
              <a:ea typeface="ＭＳ Ｐゴシック" pitchFamily="34" charset="-128"/>
            </a:endParaRPr>
          </a:p>
          <a:p>
            <a:pPr algn="just" eaLnBrk="1" hangingPunct="1">
              <a:lnSpc>
                <a:spcPct val="70000"/>
              </a:lnSpc>
            </a:pPr>
            <a:r>
              <a:rPr lang="tr-TR" altLang="tr-TR" sz="2600" dirty="0" smtClean="0">
                <a:ea typeface="ＭＳ Ｐゴシック" pitchFamily="34" charset="-128"/>
              </a:rPr>
              <a:t>Örneklem olasılıklı örnekleme yöntemlerinden biriyle seçilmelidir.</a:t>
            </a:r>
          </a:p>
          <a:p>
            <a:pPr algn="just" eaLnBrk="1" hangingPunct="1">
              <a:lnSpc>
                <a:spcPct val="70000"/>
              </a:lnSpc>
            </a:pPr>
            <a:endParaRPr lang="tr-TR" altLang="tr-TR" sz="2600" dirty="0" smtClean="0">
              <a:ea typeface="ＭＳ Ｐゴシック" pitchFamily="34" charset="-128"/>
            </a:endParaRPr>
          </a:p>
          <a:p>
            <a:pPr algn="just" eaLnBrk="1" hangingPunct="1">
              <a:lnSpc>
                <a:spcPct val="70000"/>
              </a:lnSpc>
            </a:pPr>
            <a:r>
              <a:rPr lang="tr-TR" altLang="tr-TR" sz="2600" dirty="0" smtClean="0">
                <a:ea typeface="ＭＳ Ｐゴシック" pitchFamily="34" charset="-128"/>
              </a:rPr>
              <a:t>Örneklem seçiminde </a:t>
            </a:r>
            <a:r>
              <a:rPr lang="tr-TR" altLang="tr-TR" sz="2600" dirty="0" smtClean="0">
                <a:solidFill>
                  <a:srgbClr val="FF0000"/>
                </a:solidFill>
                <a:ea typeface="ＭＳ Ｐゴシック" pitchFamily="34" charset="-128"/>
              </a:rPr>
              <a:t>yan tutulmamalıdır</a:t>
            </a:r>
            <a:r>
              <a:rPr lang="tr-TR" altLang="tr-TR" sz="2600" dirty="0" smtClean="0">
                <a:ea typeface="ＭＳ Ｐゴシック" pitchFamily="34" charset="-128"/>
              </a:rPr>
              <a:t>.</a:t>
            </a:r>
          </a:p>
        </p:txBody>
      </p:sp>
      <p:sp>
        <p:nvSpPr>
          <p:cNvPr id="46082" name="Slide Number Placeholder 5"/>
          <p:cNvSpPr>
            <a:spLocks noGrp="1"/>
          </p:cNvSpPr>
          <p:nvPr>
            <p:ph type="sldNum" sz="quarter" idx="12"/>
          </p:nvPr>
        </p:nvSpPr>
        <p:spPr/>
        <p:txBody>
          <a:bodyPr rtlCol="0"/>
          <a:lstStyle/>
          <a:p>
            <a:pPr fontAlgn="auto">
              <a:spcBef>
                <a:spcPts val="0"/>
              </a:spcBef>
              <a:spcAft>
                <a:spcPts val="0"/>
              </a:spcAft>
              <a:defRPr/>
            </a:pPr>
            <a:fld id="{71077E32-ACA1-483C-BD06-331956402348}" type="slidenum">
              <a:rPr lang="tr-TR">
                <a:gradFill>
                  <a:gsLst>
                    <a:gs pos="0">
                      <a:schemeClr val="tx1">
                        <a:alpha val="10000"/>
                      </a:schemeClr>
                    </a:gs>
                    <a:gs pos="100000">
                      <a:schemeClr val="tx1">
                        <a:alpha val="10000"/>
                      </a:schemeClr>
                    </a:gs>
                  </a:gsLst>
                  <a:lin ang="5400000" scaled="0"/>
                </a:gradFill>
                <a:latin typeface="+mn-lt"/>
              </a:rPr>
              <a:pPr fontAlgn="auto">
                <a:spcBef>
                  <a:spcPts val="0"/>
                </a:spcBef>
                <a:spcAft>
                  <a:spcPts val="0"/>
                </a:spcAft>
                <a:defRPr/>
              </a:pPr>
              <a:t>40</a:t>
            </a:fld>
            <a:endParaRPr lang="tr-TR">
              <a:gradFill>
                <a:gsLst>
                  <a:gs pos="0">
                    <a:schemeClr val="tx1">
                      <a:alpha val="10000"/>
                    </a:schemeClr>
                  </a:gs>
                  <a:gs pos="100000">
                    <a:schemeClr val="tx1">
                      <a:alpha val="10000"/>
                    </a:schemeClr>
                  </a:gs>
                </a:gsLst>
                <a:lin ang="5400000" scaled="0"/>
              </a:gradFill>
              <a:latin typeface="+mn-lt"/>
            </a:endParaRPr>
          </a:p>
        </p:txBody>
      </p:sp>
    </p:spTree>
    <p:extLst>
      <p:ext uri="{BB962C8B-B14F-4D97-AF65-F5344CB8AC3E}">
        <p14:creationId xmlns:p14="http://schemas.microsoft.com/office/powerpoint/2010/main" val="203899322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smtClean="0"/>
              <a:t>Bilimsel araştırma etiğine aykırı eylemler</a:t>
            </a:r>
            <a:endParaRPr lang="tr-TR" dirty="0"/>
          </a:p>
        </p:txBody>
      </p:sp>
      <p:sp>
        <p:nvSpPr>
          <p:cNvPr id="3" name="İçerik Yer Tutucusu 2"/>
          <p:cNvSpPr>
            <a:spLocks noGrp="1"/>
          </p:cNvSpPr>
          <p:nvPr>
            <p:ph idx="1"/>
          </p:nvPr>
        </p:nvSpPr>
        <p:spPr/>
        <p:txBody>
          <a:bodyPr/>
          <a:lstStyle/>
          <a:p>
            <a:pPr algn="just"/>
            <a:r>
              <a:rPr lang="tr-TR" dirty="0" smtClean="0">
                <a:solidFill>
                  <a:srgbClr val="0070C0"/>
                </a:solidFill>
              </a:rPr>
              <a:t>Dilimleme:</a:t>
            </a:r>
            <a:r>
              <a:rPr lang="tr-TR" dirty="0" smtClean="0"/>
              <a:t> </a:t>
            </a:r>
            <a:r>
              <a:rPr lang="tr-TR" dirty="0"/>
              <a:t>Bir araştırmanın bütünlüğünü bozacak şekilde uygun olmayan biçimde parçalara ayırarak çok sayıda yayın </a:t>
            </a:r>
            <a:r>
              <a:rPr lang="tr-TR" dirty="0" smtClean="0"/>
              <a:t>üretmek.</a:t>
            </a:r>
          </a:p>
          <a:p>
            <a:pPr algn="just"/>
            <a:r>
              <a:rPr lang="tr-TR" dirty="0" smtClean="0">
                <a:solidFill>
                  <a:srgbClr val="0070C0"/>
                </a:solidFill>
              </a:rPr>
              <a:t>Hayali Yazarlık: </a:t>
            </a:r>
            <a:r>
              <a:rPr lang="tr-TR" dirty="0"/>
              <a:t>Aktif katkısı olmayan kişileri yazarlar arasına dâhil etmek, aktif katkısı bulunduğu halde bu kişileri yazarlar arasında göstermemek, yazar sıralamasını gerekçesiz ve uygun olmayan bir biçimde </a:t>
            </a:r>
            <a:r>
              <a:rPr lang="tr-TR" dirty="0" smtClean="0"/>
              <a:t>değiştirmek.</a:t>
            </a:r>
            <a:endParaRPr lang="tr-TR" dirty="0"/>
          </a:p>
        </p:txBody>
      </p:sp>
    </p:spTree>
    <p:extLst>
      <p:ext uri="{BB962C8B-B14F-4D97-AF65-F5344CB8AC3E}">
        <p14:creationId xmlns:p14="http://schemas.microsoft.com/office/powerpoint/2010/main" val="2573266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Bilimsel Araştırma Nedir?</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Bilim-</a:t>
            </a:r>
            <a:r>
              <a:rPr lang="tr-TR" dirty="0" err="1">
                <a:solidFill>
                  <a:srgbClr val="FF0000"/>
                </a:solidFill>
              </a:rPr>
              <a:t>s</a:t>
            </a:r>
            <a:r>
              <a:rPr lang="tr-TR" dirty="0" err="1" smtClean="0">
                <a:solidFill>
                  <a:srgbClr val="FF0000"/>
                </a:solidFill>
              </a:rPr>
              <a:t>cience</a:t>
            </a:r>
            <a:r>
              <a:rPr lang="tr-TR" dirty="0" smtClean="0"/>
              <a:t>, Latince bilmek-</a:t>
            </a:r>
            <a:r>
              <a:rPr lang="tr-TR" dirty="0" err="1" smtClean="0">
                <a:solidFill>
                  <a:srgbClr val="FF0000"/>
                </a:solidFill>
              </a:rPr>
              <a:t>scire</a:t>
            </a:r>
            <a:r>
              <a:rPr lang="tr-TR" dirty="0" smtClean="0"/>
              <a:t> kökünden türeyen </a:t>
            </a:r>
            <a:r>
              <a:rPr lang="tr-TR" dirty="0" smtClean="0">
                <a:solidFill>
                  <a:srgbClr val="FF0000"/>
                </a:solidFill>
              </a:rPr>
              <a:t>bilinen şey</a:t>
            </a:r>
            <a:r>
              <a:rPr lang="tr-TR" dirty="0" smtClean="0"/>
              <a:t> veya </a:t>
            </a:r>
            <a:r>
              <a:rPr lang="tr-TR" dirty="0" smtClean="0">
                <a:solidFill>
                  <a:srgbClr val="FF0000"/>
                </a:solidFill>
              </a:rPr>
              <a:t>bilgi</a:t>
            </a:r>
            <a:r>
              <a:rPr lang="tr-TR" dirty="0" smtClean="0"/>
              <a:t> anlamına gelmektedir.</a:t>
            </a:r>
          </a:p>
          <a:p>
            <a:pPr algn="just"/>
            <a:r>
              <a:rPr lang="tr-TR" dirty="0"/>
              <a:t>Genel geçerlik ve kesinlik nitelikleri gösteren yöntemli ve dizgesel </a:t>
            </a:r>
            <a:r>
              <a:rPr lang="tr-TR" dirty="0" smtClean="0"/>
              <a:t>bilgi.</a:t>
            </a:r>
          </a:p>
          <a:p>
            <a:pPr algn="just"/>
            <a:r>
              <a:rPr lang="tr-TR" dirty="0"/>
              <a:t>Evrenin veya olayların bir bölümünü konu olarak seçen, deneye dayanan yöntemler ve gerçeklikten yararlanarak sonuç çıkarmaya çalışan düzenli </a:t>
            </a:r>
            <a:r>
              <a:rPr lang="tr-TR" dirty="0" smtClean="0"/>
              <a:t>ilim.</a:t>
            </a:r>
          </a:p>
          <a:p>
            <a:pPr algn="just"/>
            <a:r>
              <a:rPr lang="tr-TR" dirty="0" smtClean="0"/>
              <a:t>Daha sistematik olarak bilimsel araştırma; </a:t>
            </a:r>
            <a:r>
              <a:rPr lang="tr-TR" dirty="0">
                <a:solidFill>
                  <a:srgbClr val="FF0000"/>
                </a:solidFill>
              </a:rPr>
              <a:t>sistematik veri toplama </a:t>
            </a:r>
            <a:r>
              <a:rPr lang="tr-TR" dirty="0"/>
              <a:t>ve </a:t>
            </a:r>
            <a:r>
              <a:rPr lang="tr-TR" dirty="0">
                <a:solidFill>
                  <a:srgbClr val="FF0000"/>
                </a:solidFill>
              </a:rPr>
              <a:t>analiz </a:t>
            </a:r>
            <a:r>
              <a:rPr lang="tr-TR" dirty="0" smtClean="0">
                <a:solidFill>
                  <a:srgbClr val="FF0000"/>
                </a:solidFill>
              </a:rPr>
              <a:t>etme</a:t>
            </a:r>
            <a:r>
              <a:rPr lang="tr-TR" dirty="0" smtClean="0"/>
              <a:t>, </a:t>
            </a:r>
            <a:r>
              <a:rPr lang="tr-TR" dirty="0" smtClean="0">
                <a:solidFill>
                  <a:srgbClr val="FF0000"/>
                </a:solidFill>
              </a:rPr>
              <a:t>yorumlama</a:t>
            </a:r>
            <a:r>
              <a:rPr lang="tr-TR" dirty="0" smtClean="0"/>
              <a:t> ve </a:t>
            </a:r>
            <a:r>
              <a:rPr lang="tr-TR" dirty="0" smtClean="0">
                <a:solidFill>
                  <a:srgbClr val="FF0000"/>
                </a:solidFill>
              </a:rPr>
              <a:t>genelleme </a:t>
            </a:r>
            <a:r>
              <a:rPr lang="tr-TR" dirty="0" smtClean="0"/>
              <a:t>sürecidir.</a:t>
            </a:r>
          </a:p>
          <a:p>
            <a:endParaRPr lang="tr-TR" dirty="0"/>
          </a:p>
        </p:txBody>
      </p:sp>
    </p:spTree>
    <p:extLst>
      <p:ext uri="{BB962C8B-B14F-4D97-AF65-F5344CB8AC3E}">
        <p14:creationId xmlns:p14="http://schemas.microsoft.com/office/powerpoint/2010/main" val="1637968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a:xfrm>
            <a:off x="232172" y="-395288"/>
            <a:ext cx="7886700" cy="1325563"/>
          </a:xfrm>
        </p:spPr>
        <p:txBody>
          <a:bodyPr>
            <a:normAutofit/>
          </a:bodyPr>
          <a:lstStyle/>
          <a:p>
            <a:pPr eaLnBrk="1" hangingPunct="1"/>
            <a:r>
              <a:rPr lang="tr-TR" altLang="en-US" sz="2800" b="1" dirty="0" smtClean="0"/>
              <a:t>Ana Hatları ile Araştırma Metodolojisi Planlaması</a:t>
            </a:r>
            <a:endParaRPr lang="en-GB" altLang="en-US" sz="2800" b="1" dirty="0" smtClean="0"/>
          </a:p>
        </p:txBody>
      </p:sp>
      <p:sp>
        <p:nvSpPr>
          <p:cNvPr id="11267" name="İçerik Yer Tutucusu 2"/>
          <p:cNvSpPr>
            <a:spLocks noGrp="1"/>
          </p:cNvSpPr>
          <p:nvPr>
            <p:ph idx="1"/>
          </p:nvPr>
        </p:nvSpPr>
        <p:spPr>
          <a:xfrm>
            <a:off x="513160" y="836614"/>
            <a:ext cx="8005763" cy="5538787"/>
          </a:xfrm>
        </p:spPr>
        <p:txBody>
          <a:bodyPr/>
          <a:lstStyle/>
          <a:p>
            <a:pPr marL="514350" indent="-514350" eaLnBrk="1" hangingPunct="1">
              <a:lnSpc>
                <a:spcPct val="100000"/>
              </a:lnSpc>
              <a:buFont typeface="Calibri Light" pitchFamily="34" charset="0"/>
              <a:buAutoNum type="arabicPeriod"/>
            </a:pPr>
            <a:r>
              <a:rPr lang="tr-TR" altLang="en-US" sz="2400" dirty="0" smtClean="0"/>
              <a:t>Gözlem ve araştırma konusunun belirlenebilmesi için problemi görme</a:t>
            </a:r>
          </a:p>
          <a:p>
            <a:pPr marL="514350" indent="-514350" eaLnBrk="1" hangingPunct="1">
              <a:lnSpc>
                <a:spcPct val="100000"/>
              </a:lnSpc>
              <a:buFont typeface="Calibri Light" pitchFamily="34" charset="0"/>
              <a:buAutoNum type="arabicPeriod"/>
            </a:pPr>
            <a:r>
              <a:rPr lang="tr-TR" altLang="en-US" sz="2400" dirty="0" smtClean="0"/>
              <a:t>Araştırma problemini tanımlama ve yazma</a:t>
            </a:r>
          </a:p>
          <a:p>
            <a:pPr marL="514350" indent="-514350" eaLnBrk="1" hangingPunct="1">
              <a:lnSpc>
                <a:spcPct val="100000"/>
              </a:lnSpc>
              <a:buFont typeface="Calibri Light" pitchFamily="34" charset="0"/>
              <a:buAutoNum type="arabicPeriod"/>
            </a:pPr>
            <a:r>
              <a:rPr lang="tr-TR" altLang="en-US" sz="2400" dirty="0" smtClean="0"/>
              <a:t>Konuyla ilgili kaynakların bulunması ve taranması, konu hakkında derinlemesine bilgi sahibi olunması</a:t>
            </a:r>
          </a:p>
          <a:p>
            <a:pPr marL="514350" indent="-514350" eaLnBrk="1" hangingPunct="1">
              <a:lnSpc>
                <a:spcPct val="100000"/>
              </a:lnSpc>
              <a:buFont typeface="Calibri Light" pitchFamily="34" charset="0"/>
              <a:buAutoNum type="arabicPeriod"/>
            </a:pPr>
            <a:r>
              <a:rPr lang="tr-TR" altLang="en-US" sz="2400" dirty="0" smtClean="0"/>
              <a:t>Problemlerden yola çıkarak hipotezler oluşturma ve hipotezlerin yapılabilirliği konusunda uzman görüşü alma</a:t>
            </a:r>
          </a:p>
          <a:p>
            <a:pPr marL="514350" indent="-514350" eaLnBrk="1" hangingPunct="1">
              <a:lnSpc>
                <a:spcPct val="100000"/>
              </a:lnSpc>
              <a:buFont typeface="Calibri Light" pitchFamily="34" charset="0"/>
              <a:buAutoNum type="arabicPeriod"/>
            </a:pPr>
            <a:r>
              <a:rPr lang="tr-TR" altLang="en-US" sz="2400" dirty="0" smtClean="0"/>
              <a:t>Araştırma yöntem ve modelini belirleme</a:t>
            </a:r>
          </a:p>
          <a:p>
            <a:pPr marL="514350" indent="-514350" eaLnBrk="1" hangingPunct="1">
              <a:lnSpc>
                <a:spcPct val="100000"/>
              </a:lnSpc>
              <a:buFont typeface="Calibri Light" pitchFamily="34" charset="0"/>
              <a:buAutoNum type="arabicPeriod"/>
            </a:pPr>
            <a:r>
              <a:rPr lang="tr-TR" altLang="en-US" sz="2400" dirty="0" smtClean="0"/>
              <a:t>Verilerin bilimsel yöntemlerle toplanması</a:t>
            </a:r>
          </a:p>
          <a:p>
            <a:pPr marL="514350" indent="-514350" eaLnBrk="1" hangingPunct="1">
              <a:lnSpc>
                <a:spcPct val="100000"/>
              </a:lnSpc>
              <a:buFont typeface="Calibri Light" pitchFamily="34" charset="0"/>
              <a:buAutoNum type="arabicPeriod"/>
            </a:pPr>
            <a:r>
              <a:rPr lang="tr-TR" altLang="en-US" sz="2400" dirty="0" smtClean="0"/>
              <a:t>Verilerin uygun istatistiksel yöntemler ile analizi</a:t>
            </a:r>
          </a:p>
          <a:p>
            <a:pPr marL="514350" indent="-514350" eaLnBrk="1" hangingPunct="1">
              <a:lnSpc>
                <a:spcPct val="100000"/>
              </a:lnSpc>
              <a:buFont typeface="Calibri Light" pitchFamily="34" charset="0"/>
              <a:buAutoNum type="arabicPeriod"/>
            </a:pPr>
            <a:r>
              <a:rPr lang="tr-TR" altLang="en-US" sz="2400" dirty="0" smtClean="0"/>
              <a:t>Araştırmanın sonuçlandırılması</a:t>
            </a:r>
          </a:p>
          <a:p>
            <a:pPr marL="514350" indent="-514350" eaLnBrk="1" hangingPunct="1">
              <a:lnSpc>
                <a:spcPct val="100000"/>
              </a:lnSpc>
              <a:buFont typeface="Calibri Light" pitchFamily="34" charset="0"/>
              <a:buAutoNum type="arabicPeriod"/>
            </a:pPr>
            <a:r>
              <a:rPr lang="tr-TR" altLang="en-US" sz="2400" dirty="0" smtClean="0"/>
              <a:t>Araştırma raporunun yazılması</a:t>
            </a:r>
          </a:p>
          <a:p>
            <a:pPr marL="514350" indent="-514350" eaLnBrk="1" hangingPunct="1">
              <a:buFont typeface="Calibri Light" pitchFamily="34" charset="0"/>
              <a:buAutoNum type="arabicPeriod"/>
            </a:pPr>
            <a:endParaRPr lang="tr-TR" altLang="en-US" dirty="0" smtClean="0"/>
          </a:p>
          <a:p>
            <a:pPr marL="514350" indent="-514350" eaLnBrk="1" hangingPunct="1">
              <a:buFont typeface="Calibri Light" pitchFamily="34" charset="0"/>
              <a:buAutoNum type="arabicPeriod"/>
            </a:pPr>
            <a:endParaRPr lang="en-GB" altLang="en-US" dirty="0" smtClean="0"/>
          </a:p>
        </p:txBody>
      </p:sp>
    </p:spTree>
    <p:extLst>
      <p:ext uri="{BB962C8B-B14F-4D97-AF65-F5344CB8AC3E}">
        <p14:creationId xmlns:p14="http://schemas.microsoft.com/office/powerpoint/2010/main" val="377237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a:xfrm>
            <a:off x="280988" y="133351"/>
            <a:ext cx="7886700" cy="1325563"/>
          </a:xfrm>
        </p:spPr>
        <p:txBody>
          <a:bodyPr/>
          <a:lstStyle/>
          <a:p>
            <a:pPr eaLnBrk="1" hangingPunct="1"/>
            <a:r>
              <a:rPr lang="tr-TR" altLang="en-US" sz="4000" b="1" smtClean="0">
                <a:solidFill>
                  <a:srgbClr val="000000"/>
                </a:solidFill>
              </a:rPr>
              <a:t>Araştırma Yöntemi</a:t>
            </a:r>
            <a:endParaRPr lang="en-GB" altLang="en-US" smtClean="0"/>
          </a:p>
        </p:txBody>
      </p:sp>
      <p:sp>
        <p:nvSpPr>
          <p:cNvPr id="7171" name="İçerik Yer Tutucusu 2"/>
          <p:cNvSpPr>
            <a:spLocks noGrp="1"/>
          </p:cNvSpPr>
          <p:nvPr>
            <p:ph idx="1"/>
          </p:nvPr>
        </p:nvSpPr>
        <p:spPr>
          <a:xfrm>
            <a:off x="328612" y="1825625"/>
            <a:ext cx="8186738" cy="4351338"/>
          </a:xfrm>
        </p:spPr>
        <p:txBody>
          <a:bodyPr/>
          <a:lstStyle/>
          <a:p>
            <a:pPr marL="0" indent="0" algn="ctr" eaLnBrk="1" hangingPunct="1">
              <a:buFont typeface="Arial" charset="0"/>
              <a:buNone/>
            </a:pPr>
            <a:r>
              <a:rPr lang="tr-TR" altLang="en-US" b="1" dirty="0" smtClean="0"/>
              <a:t>Bilimsel Bakış Döngüsü</a:t>
            </a:r>
          </a:p>
          <a:p>
            <a:pPr marL="0" indent="0" algn="ctr" eaLnBrk="1" hangingPunct="1">
              <a:buFont typeface="Arial" charset="0"/>
              <a:buNone/>
            </a:pPr>
            <a:endParaRPr lang="tr-TR" altLang="en-US" dirty="0" smtClean="0"/>
          </a:p>
          <a:p>
            <a:pPr marL="0" indent="0" algn="ctr" eaLnBrk="1" hangingPunct="1">
              <a:buFont typeface="Arial" charset="0"/>
              <a:buNone/>
            </a:pPr>
            <a:r>
              <a:rPr lang="tr-TR" altLang="en-US" dirty="0" smtClean="0"/>
              <a:t>Bilgi                Gözlem             Farkındalık </a:t>
            </a:r>
          </a:p>
          <a:p>
            <a:pPr marL="0" indent="0" algn="ctr" eaLnBrk="1" hangingPunct="1">
              <a:buFont typeface="Arial" charset="0"/>
              <a:buNone/>
            </a:pPr>
            <a:endParaRPr lang="tr-TR" altLang="en-US" dirty="0" smtClean="0"/>
          </a:p>
          <a:p>
            <a:pPr marL="0" indent="0" algn="ctr" eaLnBrk="1" hangingPunct="1">
              <a:buFont typeface="Arial" charset="0"/>
              <a:buNone/>
            </a:pPr>
            <a:r>
              <a:rPr lang="tr-TR" altLang="en-US" dirty="0" smtClean="0"/>
              <a:t>Sonuç           Araştırma            Sorgulama</a:t>
            </a:r>
          </a:p>
        </p:txBody>
      </p:sp>
      <p:sp>
        <p:nvSpPr>
          <p:cNvPr id="9" name="Sağ Ok 8"/>
          <p:cNvSpPr/>
          <p:nvPr/>
        </p:nvSpPr>
        <p:spPr>
          <a:xfrm>
            <a:off x="2310554" y="3167331"/>
            <a:ext cx="666154" cy="231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 name="Sağ Ok 9"/>
          <p:cNvSpPr/>
          <p:nvPr/>
        </p:nvSpPr>
        <p:spPr>
          <a:xfrm>
            <a:off x="5105400" y="3166907"/>
            <a:ext cx="551260" cy="231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Aşağı Ok 10"/>
          <p:cNvSpPr/>
          <p:nvPr/>
        </p:nvSpPr>
        <p:spPr>
          <a:xfrm>
            <a:off x="6629400" y="3541714"/>
            <a:ext cx="173831" cy="657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2" name="Sol Ok 11"/>
          <p:cNvSpPr/>
          <p:nvPr/>
        </p:nvSpPr>
        <p:spPr>
          <a:xfrm>
            <a:off x="5136524" y="4327616"/>
            <a:ext cx="589360" cy="2444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 name="Sol Ok 12"/>
          <p:cNvSpPr/>
          <p:nvPr/>
        </p:nvSpPr>
        <p:spPr>
          <a:xfrm>
            <a:off x="2397172" y="4347114"/>
            <a:ext cx="492919" cy="2444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 name="Yukarı Ok 13"/>
          <p:cNvSpPr/>
          <p:nvPr/>
        </p:nvSpPr>
        <p:spPr>
          <a:xfrm>
            <a:off x="1432607" y="3613151"/>
            <a:ext cx="183356" cy="4889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extLst>
      <p:ext uri="{BB962C8B-B14F-4D97-AF65-F5344CB8AC3E}">
        <p14:creationId xmlns:p14="http://schemas.microsoft.com/office/powerpoint/2010/main" val="361011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a:xfrm>
            <a:off x="241697" y="133351"/>
            <a:ext cx="7886700" cy="1325563"/>
          </a:xfrm>
        </p:spPr>
        <p:txBody>
          <a:bodyPr/>
          <a:lstStyle/>
          <a:p>
            <a:pPr eaLnBrk="1" hangingPunct="1"/>
            <a:r>
              <a:rPr lang="tr-TR" altLang="en-US" sz="4000" b="1" smtClean="0">
                <a:solidFill>
                  <a:srgbClr val="000000"/>
                </a:solidFill>
              </a:rPr>
              <a:t>Araştırma Yöntemi</a:t>
            </a:r>
            <a:endParaRPr lang="en-GB" altLang="en-US" smtClean="0"/>
          </a:p>
        </p:txBody>
      </p:sp>
      <p:sp>
        <p:nvSpPr>
          <p:cNvPr id="3" name="İçerik Yer Tutucusu 2"/>
          <p:cNvSpPr>
            <a:spLocks noGrp="1"/>
          </p:cNvSpPr>
          <p:nvPr>
            <p:ph idx="1"/>
          </p:nvPr>
        </p:nvSpPr>
        <p:spPr>
          <a:xfrm>
            <a:off x="628650" y="1377950"/>
            <a:ext cx="7886700" cy="4799013"/>
          </a:xfrm>
        </p:spPr>
        <p:txBody>
          <a:bodyPr>
            <a:normAutofit/>
          </a:bodyPr>
          <a:lstStyle/>
          <a:p>
            <a:pPr marL="0" indent="0" eaLnBrk="1" hangingPunct="1">
              <a:buFont typeface="Arial" charset="0"/>
              <a:buNone/>
              <a:defRPr/>
            </a:pPr>
            <a:r>
              <a:rPr lang="tr-TR" dirty="0" smtClean="0"/>
              <a:t>Bilimsel Gözlem ve Farkındalık Sonucu Sorulan Sorular Başlıca Üç Temel Başlık Altında Toplanır:</a:t>
            </a:r>
            <a:endParaRPr lang="tr-TR" dirty="0"/>
          </a:p>
          <a:p>
            <a:pPr algn="just" eaLnBrk="1" hangingPunct="1">
              <a:lnSpc>
                <a:spcPct val="100000"/>
              </a:lnSpc>
              <a:defRPr/>
            </a:pPr>
            <a:r>
              <a:rPr lang="tr-TR" sz="2400" dirty="0" smtClean="0">
                <a:solidFill>
                  <a:srgbClr val="FF0000"/>
                </a:solidFill>
              </a:rPr>
              <a:t>Farklılık Sorusu:</a:t>
            </a:r>
            <a:r>
              <a:rPr lang="tr-TR" sz="2400" dirty="0" smtClean="0"/>
              <a:t> Üniversite öğrencilerinin okudukları bölüme, cinsiyete göre girişimcilik eğilimleri üzerinde fark var mıdır?</a:t>
            </a:r>
          </a:p>
          <a:p>
            <a:pPr algn="just" eaLnBrk="1" hangingPunct="1">
              <a:lnSpc>
                <a:spcPct val="100000"/>
              </a:lnSpc>
              <a:defRPr/>
            </a:pPr>
            <a:r>
              <a:rPr lang="tr-TR" sz="2400" dirty="0" smtClean="0">
                <a:solidFill>
                  <a:srgbClr val="FF0000"/>
                </a:solidFill>
              </a:rPr>
              <a:t>İlişki Sorusu: </a:t>
            </a:r>
            <a:r>
              <a:rPr lang="tr-TR" sz="2400" dirty="0" smtClean="0"/>
              <a:t>Glokomun sigara içme ile bir ilişkisi var mıdır?</a:t>
            </a:r>
          </a:p>
          <a:p>
            <a:pPr algn="just" eaLnBrk="1" hangingPunct="1">
              <a:defRPr/>
            </a:pPr>
            <a:r>
              <a:rPr lang="tr-TR" sz="2400" dirty="0" smtClean="0">
                <a:solidFill>
                  <a:srgbClr val="FF0000"/>
                </a:solidFill>
              </a:rPr>
              <a:t>Tanımlayıcı Soru:</a:t>
            </a:r>
            <a:r>
              <a:rPr lang="tr-TR" sz="2400" dirty="0" smtClean="0"/>
              <a:t> Hemşirelik öğrencilerinin kendi kendilerine meme muayenesine yönelik bilgileri, uygulamaları ve sağlık inançları nasıldır?</a:t>
            </a:r>
            <a:endParaRPr lang="en-GB" sz="2400" dirty="0"/>
          </a:p>
        </p:txBody>
      </p:sp>
    </p:spTree>
    <p:extLst>
      <p:ext uri="{BB962C8B-B14F-4D97-AF65-F5344CB8AC3E}">
        <p14:creationId xmlns:p14="http://schemas.microsoft.com/office/powerpoint/2010/main" val="2456916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1517</Words>
  <Application>Microsoft Office PowerPoint</Application>
  <PresentationFormat>Ekran Gösterisi (4:3)</PresentationFormat>
  <Paragraphs>262</Paragraphs>
  <Slides>40</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40</vt:i4>
      </vt:variant>
    </vt:vector>
  </HeadingPairs>
  <TitlesOfParts>
    <vt:vector size="42" baseType="lpstr">
      <vt:lpstr>Ofis Teması</vt:lpstr>
      <vt:lpstr>Bit Eşlem Resmi</vt:lpstr>
      <vt:lpstr>Bilimsel Araştırma ve Metodoloji</vt:lpstr>
      <vt:lpstr>Dersin Amaçları</vt:lpstr>
      <vt:lpstr>Bilimsel Araştırma Etiği</vt:lpstr>
      <vt:lpstr>Bilimsel araştırma etiğine aykırı eylemler</vt:lpstr>
      <vt:lpstr>Bilimsel araştırma etiğine aykırı eylemler</vt:lpstr>
      <vt:lpstr>Bilimsel Araştırma Nedir?</vt:lpstr>
      <vt:lpstr>Ana Hatları ile Araştırma Metodolojisi Planlaması</vt:lpstr>
      <vt:lpstr>Araştırma Yöntemi</vt:lpstr>
      <vt:lpstr>Araştırma Yöntemi</vt:lpstr>
      <vt:lpstr>Araştırma Yöntemi</vt:lpstr>
      <vt:lpstr>Araştırma Çeşitleri</vt:lpstr>
      <vt:lpstr>Araştırma Çeşitleri</vt:lpstr>
      <vt:lpstr>Araştırma Çeşitleri</vt:lpstr>
      <vt:lpstr>Araştırma Çeşitleri</vt:lpstr>
      <vt:lpstr>Araştırma Çeşitleri</vt:lpstr>
      <vt:lpstr>Araştırma Çeşitleri</vt:lpstr>
      <vt:lpstr>Araştırma Çeşitleri</vt:lpstr>
      <vt:lpstr>Hipotez ?</vt:lpstr>
      <vt:lpstr>Araştırma hipotezi, bizim evrendeki ortalamalarda ve dağılımda bir fark olduğu şüphe ve gözlemimize dayanır.</vt:lpstr>
      <vt:lpstr>Hipotez Geliştirme Süreci</vt:lpstr>
      <vt:lpstr>Hipotezin taşıması gereken özellikler</vt:lpstr>
      <vt:lpstr>Hipotez</vt:lpstr>
      <vt:lpstr>PowerPoint Sunusu</vt:lpstr>
      <vt:lpstr>Değişkenler Nitel mi Nicel mi?</vt:lpstr>
      <vt:lpstr>Hipotez Kurulduktan Sonra İzlenen Aşamalar</vt:lpstr>
      <vt:lpstr>Tip 1 ve Tip 2 Hatalar</vt:lpstr>
      <vt:lpstr>EVREN, ÇALIŞMA EVRENİ, ÖRNEKLEM</vt:lpstr>
      <vt:lpstr>Örnekleme Yöntemleri</vt:lpstr>
      <vt:lpstr>Neden Örnekleme İhtiyaç Duyulur?</vt:lpstr>
      <vt:lpstr> Basit Olasılıklı Örneklem</vt:lpstr>
      <vt:lpstr> Sistematik Olasılıklı Örneklem</vt:lpstr>
      <vt:lpstr>Tabakalı Örnekleme</vt:lpstr>
      <vt:lpstr>Küme Örnekleme</vt:lpstr>
      <vt:lpstr>Küme Örnekleme</vt:lpstr>
      <vt:lpstr>Gelişigüzel Örnekleme</vt:lpstr>
      <vt:lpstr>Kota Örnekleme</vt:lpstr>
      <vt:lpstr>Kartopu Örnekleme</vt:lpstr>
      <vt:lpstr>Mekânsal Örnekleme</vt:lpstr>
      <vt:lpstr>Örneklemin Temsil Yeteneği: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HÜSEYİN ARI</dc:creator>
  <cp:lastModifiedBy>Lenovo</cp:lastModifiedBy>
  <cp:revision>31</cp:revision>
  <dcterms:created xsi:type="dcterms:W3CDTF">2016-09-27T17:39:43Z</dcterms:created>
  <dcterms:modified xsi:type="dcterms:W3CDTF">2016-10-06T06:00:19Z</dcterms:modified>
</cp:coreProperties>
</file>