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229-F9BC-44EA-BA10-532C750209F2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81E5-E647-4E67-BBA1-E2B5D79BD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229-F9BC-44EA-BA10-532C750209F2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81E5-E647-4E67-BBA1-E2B5D79BD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346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229-F9BC-44EA-BA10-532C750209F2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81E5-E647-4E67-BBA1-E2B5D79BD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9438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229-F9BC-44EA-BA10-532C750209F2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81E5-E647-4E67-BBA1-E2B5D79BD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3276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229-F9BC-44EA-BA10-532C750209F2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81E5-E647-4E67-BBA1-E2B5D79BD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1516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229-F9BC-44EA-BA10-532C750209F2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81E5-E647-4E67-BBA1-E2B5D79BD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8830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229-F9BC-44EA-BA10-532C750209F2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81E5-E647-4E67-BBA1-E2B5D79BD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089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229-F9BC-44EA-BA10-532C750209F2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81E5-E647-4E67-BBA1-E2B5D79BD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9940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229-F9BC-44EA-BA10-532C750209F2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81E5-E647-4E67-BBA1-E2B5D79BD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6094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229-F9BC-44EA-BA10-532C750209F2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81E5-E647-4E67-BBA1-E2B5D79BD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862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229-F9BC-44EA-BA10-532C750209F2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81E5-E647-4E67-BBA1-E2B5D79BD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1710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E229-F9BC-44EA-BA10-532C750209F2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F81E5-E647-4E67-BBA1-E2B5D79BD3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31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Amerika Birleşik Devletleri Sağlık Sistemi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3686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İşveren Sigortası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tr-TR" dirty="0"/>
              <a:t>Sigorta işveren tarafından, işçi için satın alınmaktadır.  «Grup» «Ticari» sigorta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Temel Özellikleri</a:t>
            </a:r>
          </a:p>
          <a:p>
            <a:r>
              <a:rPr lang="tr-TR" dirty="0"/>
              <a:t>Doğrudan iş ile alakalıdır.</a:t>
            </a:r>
          </a:p>
          <a:p>
            <a:r>
              <a:rPr lang="tr-TR" dirty="0"/>
              <a:t>Primler her yıl yükselir</a:t>
            </a:r>
          </a:p>
          <a:p>
            <a:r>
              <a:rPr lang="tr-TR" dirty="0"/>
              <a:t>Kapsamı dardır.</a:t>
            </a:r>
          </a:p>
          <a:p>
            <a:r>
              <a:rPr lang="tr-TR" dirty="0"/>
              <a:t>İşten ayrılma durumunda sona erer.</a:t>
            </a:r>
          </a:p>
        </p:txBody>
      </p:sp>
    </p:spTree>
    <p:extLst>
      <p:ext uri="{BB962C8B-B14F-4D97-AF65-F5344CB8AC3E}">
        <p14:creationId xmlns:p14="http://schemas.microsoft.com/office/powerpoint/2010/main" val="3964793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İşveren Sigortası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05352"/>
          </a:xfrm>
        </p:spPr>
        <p:txBody>
          <a:bodyPr/>
          <a:lstStyle/>
          <a:p>
            <a:r>
              <a:rPr lang="tr-TR" dirty="0"/>
              <a:t>Bir kişinin kullanımı, primlerin herkes için artmasına sebep olmaktadır.</a:t>
            </a:r>
          </a:p>
          <a:p>
            <a:r>
              <a:rPr lang="tr-TR" dirty="0"/>
              <a:t>Gelir ve sağlık durumuna bakılmadan, grup içindeki herkesten eşit primler alınır.</a:t>
            </a:r>
          </a:p>
          <a:p>
            <a:r>
              <a:rPr lang="tr-TR" dirty="0"/>
              <a:t>Sigortanın kapsamını işveren belirler.</a:t>
            </a:r>
          </a:p>
          <a:p>
            <a:r>
              <a:rPr lang="tr-TR" dirty="0"/>
              <a:t>Sigorta şirketi grubun %75’inin sürekli olarak kapsamda kalmasını şart koşar.</a:t>
            </a:r>
          </a:p>
          <a:p>
            <a:r>
              <a:rPr lang="tr-TR" dirty="0"/>
              <a:t>Kişinin işten ayrılması durumunda, %2 yönetim gider bedeli de ödenerek iki ay süre ile hizmet alınabilmektedir (Consolidated </a:t>
            </a:r>
            <a:r>
              <a:rPr lang="tr-TR" dirty="0" err="1"/>
              <a:t>Omnibus</a:t>
            </a:r>
            <a:r>
              <a:rPr lang="tr-TR" dirty="0"/>
              <a:t> Budget </a:t>
            </a:r>
            <a:r>
              <a:rPr lang="tr-TR" dirty="0" err="1"/>
              <a:t>Reconciliation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1419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Bireysel Sağlık Sigortası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10438"/>
            <a:ext cx="10515600" cy="2731385"/>
          </a:xfrm>
        </p:spPr>
        <p:txBody>
          <a:bodyPr/>
          <a:lstStyle/>
          <a:p>
            <a:r>
              <a:rPr lang="tr-TR" dirty="0"/>
              <a:t>Obama </a:t>
            </a:r>
            <a:r>
              <a:rPr lang="tr-TR" dirty="0" err="1"/>
              <a:t>Care</a:t>
            </a:r>
            <a:r>
              <a:rPr lang="tr-TR" dirty="0"/>
              <a:t> ile uygulaması yaygınlaşmıştır.</a:t>
            </a:r>
          </a:p>
          <a:p>
            <a:r>
              <a:rPr lang="tr-TR" dirty="0"/>
              <a:t>Amerikan Kongresinde işsizlik ve sigorta üzerine başlayan tartışmalar neticesinde çözüm yolu olmuştur.</a:t>
            </a:r>
          </a:p>
          <a:p>
            <a:r>
              <a:rPr lang="tr-TR" dirty="0"/>
              <a:t>2014 yılında tam olarak uygulanmaya başlanmıştır.</a:t>
            </a:r>
          </a:p>
        </p:txBody>
      </p:sp>
    </p:spTree>
    <p:extLst>
      <p:ext uri="{BB962C8B-B14F-4D97-AF65-F5344CB8AC3E}">
        <p14:creationId xmlns:p14="http://schemas.microsoft.com/office/powerpoint/2010/main" val="1437980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Bireysel Sağlık Sigortası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545152"/>
            <a:ext cx="10515600" cy="2686414"/>
          </a:xfrm>
        </p:spPr>
        <p:txBody>
          <a:bodyPr/>
          <a:lstStyle/>
          <a:p>
            <a:r>
              <a:rPr lang="tr-TR" dirty="0"/>
              <a:t>Bireyler veya işçiler artık kendi bireysel sigortalarını seçebilmektedir.</a:t>
            </a:r>
          </a:p>
          <a:p>
            <a:r>
              <a:rPr lang="tr-TR" dirty="0"/>
              <a:t>Eyaletler, bireyin seçebileceği, sigorta sistemlerinin varlığından sorumludur. Ancak sigortayı eyaletin kendisi kurmaz.</a:t>
            </a:r>
          </a:p>
          <a:p>
            <a:r>
              <a:rPr lang="tr-TR" dirty="0"/>
              <a:t>Sigortanın finansında işçi ve işveren beraber rol alırlar. İşçi ile işveren ödeme şeklini aralarında belirlerler.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5196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Bireysel Sağlık Sigortası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5822"/>
            <a:ext cx="10515600" cy="4351338"/>
          </a:xfrm>
        </p:spPr>
        <p:txBody>
          <a:bodyPr/>
          <a:lstStyle/>
          <a:p>
            <a:r>
              <a:rPr lang="tr-TR" dirty="0"/>
              <a:t>Bireyler sigortayı, herhangi bir sigorta şirketinden, komisyonculardan ya da eyaletlerin sağladığı </a:t>
            </a:r>
            <a:r>
              <a:rPr lang="tr-TR" dirty="0" err="1"/>
              <a:t>veritabanı</a:t>
            </a:r>
            <a:r>
              <a:rPr lang="tr-TR" dirty="0"/>
              <a:t> alt yapısından temin edebilmektedir.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Sigortanın Maliyetini Belirleyen Unsurlar;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Kapsam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Hizmet sunucuların yapısı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Yaşanılan bölge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Yaşam alışkanlıkları (sigara, alkol vb.)</a:t>
            </a:r>
          </a:p>
        </p:txBody>
      </p:sp>
    </p:spTree>
    <p:extLst>
      <p:ext uri="{BB962C8B-B14F-4D97-AF65-F5344CB8AC3E}">
        <p14:creationId xmlns:p14="http://schemas.microsoft.com/office/powerpoint/2010/main" val="214063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4269" y="476256"/>
            <a:ext cx="10515600" cy="1325563"/>
          </a:xfrm>
        </p:spPr>
        <p:txBody>
          <a:bodyPr/>
          <a:lstStyle/>
          <a:p>
            <a:r>
              <a:rPr lang="tr-TR" dirty="0"/>
              <a:t>Bireysel Sigorta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4269" y="1880475"/>
            <a:ext cx="10515600" cy="4035529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Sigortanın kapsamı dört şekilde olabilmektedir; </a:t>
            </a:r>
          </a:p>
          <a:p>
            <a:pPr marL="0" indent="0">
              <a:buNone/>
            </a:pPr>
            <a:endParaRPr lang="tr-TR" dirty="0"/>
          </a:p>
          <a:p>
            <a:pPr marL="514350" indent="-514350">
              <a:buAutoNum type="arabicPeriod"/>
            </a:pPr>
            <a:r>
              <a:rPr lang="tr-TR" dirty="0"/>
              <a:t>Platin</a:t>
            </a:r>
          </a:p>
          <a:p>
            <a:pPr marL="514350" indent="-514350">
              <a:buAutoNum type="arabicPeriod"/>
            </a:pPr>
            <a:r>
              <a:rPr lang="tr-TR" dirty="0"/>
              <a:t>Altın</a:t>
            </a:r>
          </a:p>
          <a:p>
            <a:pPr marL="514350" indent="-514350">
              <a:buAutoNum type="arabicPeriod"/>
            </a:pPr>
            <a:r>
              <a:rPr lang="tr-TR" dirty="0"/>
              <a:t>Gümüş</a:t>
            </a:r>
          </a:p>
          <a:p>
            <a:pPr marL="514350" indent="-514350">
              <a:buAutoNum type="arabicPeriod"/>
            </a:pPr>
            <a:r>
              <a:rPr lang="tr-TR" dirty="0"/>
              <a:t>Bronz</a:t>
            </a:r>
          </a:p>
        </p:txBody>
      </p:sp>
      <p:cxnSp>
        <p:nvCxnSpPr>
          <p:cNvPr id="6" name="Düz Ok Bağlayıcısı 5"/>
          <p:cNvCxnSpPr/>
          <p:nvPr/>
        </p:nvCxnSpPr>
        <p:spPr>
          <a:xfrm flipV="1">
            <a:off x="6096000" y="2903706"/>
            <a:ext cx="0" cy="15889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etin kutusu 6"/>
          <p:cNvSpPr txBox="1"/>
          <p:nvPr/>
        </p:nvSpPr>
        <p:spPr>
          <a:xfrm>
            <a:off x="4332780" y="3498130"/>
            <a:ext cx="1094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Kapsam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6372069" y="3474057"/>
            <a:ext cx="1094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Primler</a:t>
            </a:r>
          </a:p>
        </p:txBody>
      </p:sp>
      <p:cxnSp>
        <p:nvCxnSpPr>
          <p:cNvPr id="9" name="Düz Ok Bağlayıcısı 8"/>
          <p:cNvCxnSpPr/>
          <p:nvPr/>
        </p:nvCxnSpPr>
        <p:spPr>
          <a:xfrm flipV="1">
            <a:off x="4152275" y="2888317"/>
            <a:ext cx="0" cy="15889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2719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677488"/>
              </p:ext>
            </p:extLst>
          </p:nvPr>
        </p:nvGraphicFramePr>
        <p:xfrm>
          <a:off x="704538" y="824976"/>
          <a:ext cx="10643016" cy="5066158"/>
        </p:xfrm>
        <a:graphic>
          <a:graphicData uri="http://schemas.openxmlformats.org/drawingml/2006/table">
            <a:tbl>
              <a:tblPr firstRow="1" firstCol="1" bandRow="1"/>
              <a:tblGrid>
                <a:gridCol w="5323165">
                  <a:extLst>
                    <a:ext uri="{9D8B030D-6E8A-4147-A177-3AD203B41FA5}">
                      <a16:colId xmlns:a16="http://schemas.microsoft.com/office/drawing/2014/main" val="2962357577"/>
                    </a:ext>
                  </a:extLst>
                </a:gridCol>
                <a:gridCol w="5319851">
                  <a:extLst>
                    <a:ext uri="{9D8B030D-6E8A-4147-A177-3AD203B41FA5}">
                      <a16:colId xmlns:a16="http://schemas.microsoft.com/office/drawing/2014/main" val="1753380613"/>
                    </a:ext>
                  </a:extLst>
                </a:gridCol>
              </a:tblGrid>
              <a:tr h="11186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İşveren Tarafından Sağlanan Grup Sigortası </a:t>
                      </a:r>
                      <a:br>
                        <a:rPr lang="tr-TR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Employer Provided Health Insurance)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600" b="1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İşveren Tarafından Desteklenen/Finanse Edilen Bireysel Sigorta </a:t>
                      </a:r>
                      <a:br>
                        <a:rPr lang="tr-TR" sz="1600" b="1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tr-TR" sz="1600" b="1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(Employer Funded Health Insurance)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785985"/>
                  </a:ext>
                </a:extLst>
              </a:tr>
              <a:tr h="5208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İşten ayrılma durumunda sigorta kesilir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Sigorta işe bağlı değildir.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646778"/>
                  </a:ext>
                </a:extLst>
              </a:tr>
              <a:tr h="7063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Hizmet kapsamında seçim özgürlüğü yoktur.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Bireyler kapsam ve doktor seçiminde özgürdür.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646687"/>
                  </a:ext>
                </a:extLst>
              </a:tr>
              <a:tr h="5208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Sigortayı işveren alır, işçinin maaşından keser.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Sigortayı işçi alır, işveren destekler.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195203"/>
                  </a:ext>
                </a:extLst>
              </a:tr>
              <a:tr h="5208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Maliyetler yüksektir.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Maliyetler düşüktür.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416356"/>
                  </a:ext>
                </a:extLst>
              </a:tr>
              <a:tr h="10417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Bir üyenin kullanımı primlerin herkes için yükselmesine sebep olur.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Primler kişinin demografik ve risk durumuna göre belirlenir.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806331"/>
                  </a:ext>
                </a:extLst>
              </a:tr>
              <a:tr h="6366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Federal yönetim desteği yoktur.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Koşulları karşılayan kişiler sübvansiyon alabilir.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928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969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Bireysel Sigorta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Belirli gelir düzeyinin altında kalanlar için «sübvansiyonlar» mevcuttur.</a:t>
            </a:r>
          </a:p>
          <a:p>
            <a:r>
              <a:rPr lang="tr-TR" dirty="0"/>
              <a:t>Bu sübvansiyonlar «federal gelir düzeyi» baz alınarak belirlenir.</a:t>
            </a:r>
          </a:p>
          <a:p>
            <a:r>
              <a:rPr lang="tr-TR" dirty="0"/>
              <a:t>Aynı zamanda </a:t>
            </a:r>
            <a:r>
              <a:rPr lang="tr-TR" dirty="0" err="1"/>
              <a:t>Medicaid</a:t>
            </a:r>
            <a:r>
              <a:rPr lang="tr-TR" dirty="0"/>
              <a:t> ve Çocuklar için Sağlık Programı (CHIP) için de federal gelir düzeyi kullanılır.</a:t>
            </a:r>
          </a:p>
          <a:p>
            <a:r>
              <a:rPr lang="tr-TR" dirty="0"/>
              <a:t>Sübvansiyon tutarı, Gümüş planlar içindeki en düşük maliyetli program baz alınarak belirlenir.</a:t>
            </a:r>
          </a:p>
          <a:p>
            <a:r>
              <a:rPr lang="tr-TR" dirty="0"/>
              <a:t>Sübvansiyon geri ödeme ya da direkt sigorta şirketine şeklinde alınabilmektedir.</a:t>
            </a:r>
          </a:p>
        </p:txBody>
      </p:sp>
    </p:spTree>
    <p:extLst>
      <p:ext uri="{BB962C8B-B14F-4D97-AF65-F5344CB8AC3E}">
        <p14:creationId xmlns:p14="http://schemas.microsoft.com/office/powerpoint/2010/main" val="8875083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3052" y="604967"/>
            <a:ext cx="10515600" cy="1325563"/>
          </a:xfrm>
        </p:spPr>
        <p:txBody>
          <a:bodyPr/>
          <a:lstStyle/>
          <a:p>
            <a:r>
              <a:rPr lang="tr-TR" dirty="0"/>
              <a:t>Sigorta Bedelleri ve Kapsam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8523" y="2095448"/>
            <a:ext cx="9594954" cy="420042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tr-TR" dirty="0" err="1"/>
              <a:t>Deductible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Sigortanın kapsamı dışından kalan hizmetlerin  cepten ödenmesi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Katkı payları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Primler 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 marL="0" indent="0">
              <a:buNone/>
            </a:pPr>
            <a:r>
              <a:rPr lang="tr-TR" dirty="0"/>
              <a:t>Yıllık olarak birey için 6850, aile için 13.700 ABD Doları üst ödeme limitidir. </a:t>
            </a:r>
          </a:p>
        </p:txBody>
      </p:sp>
    </p:spTree>
    <p:extLst>
      <p:ext uri="{BB962C8B-B14F-4D97-AF65-F5344CB8AC3E}">
        <p14:creationId xmlns:p14="http://schemas.microsoft.com/office/powerpoint/2010/main" val="3244720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861872" y="302687"/>
            <a:ext cx="6506980" cy="1325563"/>
          </a:xfrm>
        </p:spPr>
        <p:txBody>
          <a:bodyPr/>
          <a:lstStyle/>
          <a:p>
            <a:r>
              <a:rPr lang="tr-TR" dirty="0"/>
              <a:t>Sigorta Bedelleri ve Kapsam</a:t>
            </a:r>
          </a:p>
        </p:txBody>
      </p:sp>
      <p:grpSp>
        <p:nvGrpSpPr>
          <p:cNvPr id="4" name="Grup 3"/>
          <p:cNvGrpSpPr/>
          <p:nvPr/>
        </p:nvGrpSpPr>
        <p:grpSpPr>
          <a:xfrm>
            <a:off x="1381594" y="2554601"/>
            <a:ext cx="9428812" cy="3551227"/>
            <a:chOff x="-45586" y="27863"/>
            <a:chExt cx="8102782" cy="2009228"/>
          </a:xfrm>
        </p:grpSpPr>
        <p:sp>
          <p:nvSpPr>
            <p:cNvPr id="5" name="Yuvarlatılmış Dikdörtgen 2"/>
            <p:cNvSpPr/>
            <p:nvPr/>
          </p:nvSpPr>
          <p:spPr>
            <a:xfrm>
              <a:off x="2" y="27863"/>
              <a:ext cx="3772180" cy="370574"/>
            </a:xfrm>
            <a:prstGeom prst="roundRect">
              <a:avLst/>
            </a:prstGeom>
            <a:noFill/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algn="ctr">
                <a:spcAft>
                  <a:spcPts val="0"/>
                </a:spcAft>
              </a:pPr>
              <a:r>
                <a:rPr lang="tr-TR" sz="16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Daha dar kapsamlı hizmet</a:t>
              </a:r>
              <a:endParaRPr lang="tr-T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" name="Yuvarlatılmış Dikdörtgen 3"/>
            <p:cNvSpPr/>
            <p:nvPr/>
          </p:nvSpPr>
          <p:spPr>
            <a:xfrm>
              <a:off x="1" y="538520"/>
              <a:ext cx="3772182" cy="421875"/>
            </a:xfrm>
            <a:prstGeom prst="roundRect">
              <a:avLst/>
            </a:prstGeom>
            <a:noFill/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algn="ctr">
                <a:spcAft>
                  <a:spcPts val="0"/>
                </a:spcAft>
              </a:pPr>
              <a:r>
                <a:rPr lang="tr-TR" sz="16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Üyeler yalnızca, organizasyonun belirlediği sunuculardan hizmet alabilmektedir.</a:t>
              </a:r>
              <a:endParaRPr lang="tr-T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Yuvarlatılmış Dikdörtgen 4"/>
            <p:cNvSpPr/>
            <p:nvPr/>
          </p:nvSpPr>
          <p:spPr>
            <a:xfrm>
              <a:off x="0" y="1099948"/>
              <a:ext cx="3806371" cy="481201"/>
            </a:xfrm>
            <a:prstGeom prst="roundRect">
              <a:avLst/>
            </a:prstGeom>
            <a:noFill/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algn="ctr">
                <a:spcAft>
                  <a:spcPts val="0"/>
                </a:spcAft>
              </a:pPr>
              <a:r>
                <a:rPr lang="tr-TR" sz="16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Uzman hekim için birinci basamak hekiminden sevk gerekir.</a:t>
              </a:r>
              <a:endParaRPr lang="tr-T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Yuvarlatılmış Dikdörtgen 5"/>
            <p:cNvSpPr/>
            <p:nvPr/>
          </p:nvSpPr>
          <p:spPr>
            <a:xfrm>
              <a:off x="-45586" y="1727802"/>
              <a:ext cx="3863352" cy="309289"/>
            </a:xfrm>
            <a:prstGeom prst="roundRect">
              <a:avLst/>
            </a:prstGeom>
            <a:noFill/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algn="ctr">
                <a:spcAft>
                  <a:spcPts val="0"/>
                </a:spcAft>
              </a:pPr>
              <a:r>
                <a:rPr lang="tr-TR" sz="16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Primler daha düşüktür.</a:t>
              </a:r>
              <a:endParaRPr lang="tr-T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Yuvarlatılmış Dikdörtgen 6"/>
            <p:cNvSpPr/>
            <p:nvPr/>
          </p:nvSpPr>
          <p:spPr>
            <a:xfrm>
              <a:off x="4091277" y="38100"/>
              <a:ext cx="3931730" cy="369874"/>
            </a:xfrm>
            <a:prstGeom prst="roundRect">
              <a:avLst/>
            </a:prstGeom>
            <a:noFill/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algn="ctr">
                <a:spcAft>
                  <a:spcPts val="0"/>
                </a:spcAft>
              </a:pPr>
              <a:r>
                <a:rPr lang="tr-TR" sz="16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Daha geniş kapsamlı hizmet sunar.</a:t>
              </a:r>
              <a:endParaRPr lang="tr-T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Yuvarlatılmış Dikdörtgen 7"/>
            <p:cNvSpPr/>
            <p:nvPr/>
          </p:nvSpPr>
          <p:spPr>
            <a:xfrm>
              <a:off x="4102674" y="538404"/>
              <a:ext cx="3931730" cy="452087"/>
            </a:xfrm>
            <a:prstGeom prst="roundRect">
              <a:avLst/>
            </a:prstGeom>
            <a:noFill/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algn="ctr">
                <a:spcAft>
                  <a:spcPts val="0"/>
                </a:spcAft>
              </a:pPr>
              <a:r>
                <a:rPr lang="tr-TR" sz="16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Bağımsız olarak çalışan hizmet sunucuları ile anlaşma yolu ile hizmet sunar.</a:t>
              </a:r>
              <a:endParaRPr lang="tr-T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Yuvarlatılmış Dikdörtgen 8"/>
            <p:cNvSpPr/>
            <p:nvPr/>
          </p:nvSpPr>
          <p:spPr>
            <a:xfrm>
              <a:off x="4079502" y="1118541"/>
              <a:ext cx="3954522" cy="414984"/>
            </a:xfrm>
            <a:prstGeom prst="roundRect">
              <a:avLst/>
            </a:prstGeom>
            <a:noFill/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algn="ctr">
                <a:spcAft>
                  <a:spcPts val="0"/>
                </a:spcAft>
              </a:pPr>
              <a:r>
                <a:rPr lang="tr-TR" sz="16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Hizmet sunucu kapsamı daha esnektir.</a:t>
              </a:r>
              <a:endParaRPr lang="tr-T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Yuvarlatılmış Dikdörtgen 9"/>
            <p:cNvSpPr/>
            <p:nvPr/>
          </p:nvSpPr>
          <p:spPr>
            <a:xfrm>
              <a:off x="4090896" y="1727793"/>
              <a:ext cx="3966300" cy="309289"/>
            </a:xfrm>
            <a:prstGeom prst="roundRect">
              <a:avLst/>
            </a:prstGeom>
            <a:noFill/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algn="ctr">
                <a:spcAft>
                  <a:spcPts val="0"/>
                </a:spcAft>
              </a:pPr>
              <a:r>
                <a:rPr lang="tr-TR" sz="16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Primler daha yüksektir.</a:t>
              </a:r>
              <a:endParaRPr lang="tr-T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3" name="Metin kutusu 12"/>
          <p:cNvSpPr txBox="1"/>
          <p:nvPr/>
        </p:nvSpPr>
        <p:spPr>
          <a:xfrm>
            <a:off x="3062169" y="1851831"/>
            <a:ext cx="1109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HMO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8337029" y="1858780"/>
            <a:ext cx="1031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PPO</a:t>
            </a:r>
          </a:p>
        </p:txBody>
      </p:sp>
    </p:spTree>
    <p:extLst>
      <p:ext uri="{BB962C8B-B14F-4D97-AF65-F5344CB8AC3E}">
        <p14:creationId xmlns:p14="http://schemas.microsoft.com/office/powerpoint/2010/main" val="155154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Gelişim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Birinci dünya savaşı öncesi, cepten ödemeler yoğundu.</a:t>
            </a:r>
          </a:p>
          <a:p>
            <a:r>
              <a:rPr lang="tr-TR" dirty="0"/>
              <a:t>1929 ekonomik buhranı sonrası bireyler sağlık hizmeti talep etmeye başlamıştır. Hekimlerle anlaşmalar yapmışlardır.</a:t>
            </a:r>
          </a:p>
          <a:p>
            <a:r>
              <a:rPr lang="tr-TR" dirty="0"/>
              <a:t>İlk örnekler </a:t>
            </a:r>
            <a:r>
              <a:rPr lang="tr-TR" dirty="0" err="1"/>
              <a:t>Teksas</a:t>
            </a:r>
            <a:r>
              <a:rPr lang="tr-TR" dirty="0"/>
              <a:t>, Los Angeles ve Kaliforniya.</a:t>
            </a:r>
          </a:p>
          <a:p>
            <a:r>
              <a:rPr lang="tr-TR" dirty="0"/>
              <a:t>Blue Cross ve Blue </a:t>
            </a:r>
            <a:r>
              <a:rPr lang="tr-TR" dirty="0" err="1"/>
              <a:t>Shield</a:t>
            </a:r>
            <a:r>
              <a:rPr lang="tr-TR" dirty="0"/>
              <a:t> programları.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08807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140377" y="2388796"/>
            <a:ext cx="4138535" cy="1325563"/>
          </a:xfrm>
        </p:spPr>
        <p:txBody>
          <a:bodyPr/>
          <a:lstStyle/>
          <a:p>
            <a:r>
              <a:rPr lang="tr-TR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392518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Blue Cross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Shield</a:t>
            </a:r>
            <a:r>
              <a:rPr lang="tr-TR" dirty="0"/>
              <a:t> (Mavi Haç ve Mavi Kalkan)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335291"/>
            <a:ext cx="10515600" cy="3286021"/>
          </a:xfrm>
        </p:spPr>
        <p:txBody>
          <a:bodyPr>
            <a:normAutofit/>
          </a:bodyPr>
          <a:lstStyle/>
          <a:p>
            <a:r>
              <a:rPr lang="tr-TR" dirty="0"/>
              <a:t>Doktorların bir araya geldikleri ve poliçe satın alan üyelerine hizmet sundukları yapılar.</a:t>
            </a:r>
          </a:p>
          <a:p>
            <a:r>
              <a:rPr lang="tr-TR" dirty="0"/>
              <a:t>«</a:t>
            </a:r>
            <a:r>
              <a:rPr lang="tr-TR" dirty="0" err="1"/>
              <a:t>Community</a:t>
            </a:r>
            <a:r>
              <a:rPr lang="tr-TR" dirty="0"/>
              <a:t> </a:t>
            </a:r>
            <a:r>
              <a:rPr lang="tr-TR" dirty="0" err="1"/>
              <a:t>rating</a:t>
            </a:r>
            <a:r>
              <a:rPr lang="tr-TR" dirty="0"/>
              <a:t>» ile prim tutarı hesaplaması</a:t>
            </a:r>
          </a:p>
          <a:p>
            <a:r>
              <a:rPr lang="tr-TR" dirty="0"/>
              <a:t>Cinsiyet, yaş ve bireysel riskler ayrı ayrı göz önüne alınmazdı.</a:t>
            </a:r>
          </a:p>
        </p:txBody>
      </p:sp>
    </p:spTree>
    <p:extLst>
      <p:ext uri="{BB962C8B-B14F-4D97-AF65-F5344CB8AC3E}">
        <p14:creationId xmlns:p14="http://schemas.microsoft.com/office/powerpoint/2010/main" val="2946248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İşveren Sigortası-Ticari Sigorta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İkinci dünya savaşı sonrası, işçinin sağlığıyla ilgili işverene daha çok sorumluluk verilmeye başlanmıştır.</a:t>
            </a:r>
          </a:p>
          <a:p>
            <a:r>
              <a:rPr lang="tr-TR" dirty="0"/>
              <a:t>Mavi Haç ve Kalkan programlarına göre daha kapsamlı hizmetler sunulmuştur.</a:t>
            </a:r>
          </a:p>
          <a:p>
            <a:r>
              <a:rPr lang="tr-TR" dirty="0"/>
              <a:t>Vergi oranları yükselmiştir.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3973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716312" y="335145"/>
            <a:ext cx="5217826" cy="1325563"/>
          </a:xfrm>
        </p:spPr>
        <p:txBody>
          <a:bodyPr/>
          <a:lstStyle/>
          <a:p>
            <a:r>
              <a:rPr lang="tr-TR" dirty="0" err="1"/>
              <a:t>Medicare</a:t>
            </a:r>
            <a:r>
              <a:rPr lang="tr-TR" dirty="0"/>
              <a:t> ve </a:t>
            </a:r>
            <a:r>
              <a:rPr lang="tr-TR" dirty="0" err="1"/>
              <a:t>Medicaid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290320"/>
            <a:ext cx="10515600" cy="3330991"/>
          </a:xfrm>
        </p:spPr>
        <p:txBody>
          <a:bodyPr/>
          <a:lstStyle/>
          <a:p>
            <a:r>
              <a:rPr lang="tr-TR" dirty="0"/>
              <a:t>1965 yılında, Sosyal Güvenlik Yasası ile birlikte uygulamaya girmiştir.</a:t>
            </a:r>
          </a:p>
          <a:p>
            <a:r>
              <a:rPr lang="tr-TR" dirty="0"/>
              <a:t>Kamu harcamalarının en büyük payını oluşturur.</a:t>
            </a:r>
          </a:p>
          <a:p>
            <a:r>
              <a:rPr lang="tr-TR" dirty="0" err="1"/>
              <a:t>Medicare</a:t>
            </a:r>
            <a:r>
              <a:rPr lang="tr-TR" dirty="0"/>
              <a:t> 65 yaş üstü ve engelliler, </a:t>
            </a:r>
            <a:r>
              <a:rPr lang="tr-TR" dirty="0" err="1"/>
              <a:t>Medicaid</a:t>
            </a:r>
            <a:r>
              <a:rPr lang="tr-TR" dirty="0"/>
              <a:t> düşük gelirli çocuklar, gebe kadınlar, AIDS’li hastalar vb.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/>
              <a:t>Medicaid</a:t>
            </a:r>
            <a:r>
              <a:rPr lang="tr-TR" dirty="0"/>
              <a:t> gelir testine tabi bir uygulamadır. </a:t>
            </a:r>
          </a:p>
        </p:txBody>
      </p:sp>
    </p:spTree>
    <p:extLst>
      <p:ext uri="{BB962C8B-B14F-4D97-AF65-F5344CB8AC3E}">
        <p14:creationId xmlns:p14="http://schemas.microsoft.com/office/powerpoint/2010/main" val="3254111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767076"/>
              </p:ext>
            </p:extLst>
          </p:nvPr>
        </p:nvGraphicFramePr>
        <p:xfrm>
          <a:off x="1079294" y="284811"/>
          <a:ext cx="9188971" cy="6132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3099">
                  <a:extLst>
                    <a:ext uri="{9D8B030D-6E8A-4147-A177-3AD203B41FA5}">
                      <a16:colId xmlns:a16="http://schemas.microsoft.com/office/drawing/2014/main" val="361100842"/>
                    </a:ext>
                  </a:extLst>
                </a:gridCol>
                <a:gridCol w="3576349">
                  <a:extLst>
                    <a:ext uri="{9D8B030D-6E8A-4147-A177-3AD203B41FA5}">
                      <a16:colId xmlns:a16="http://schemas.microsoft.com/office/drawing/2014/main" val="3199981958"/>
                    </a:ext>
                  </a:extLst>
                </a:gridCol>
                <a:gridCol w="2719523">
                  <a:extLst>
                    <a:ext uri="{9D8B030D-6E8A-4147-A177-3AD203B41FA5}">
                      <a16:colId xmlns:a16="http://schemas.microsoft.com/office/drawing/2014/main" val="646697346"/>
                    </a:ext>
                  </a:extLst>
                </a:gridCol>
              </a:tblGrid>
              <a:tr h="341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u="sng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Medicare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u="sng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Medicaid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 anchor="ctr"/>
                </a:tc>
                <a:extLst>
                  <a:ext uri="{0D108BD9-81ED-4DB2-BD59-A6C34878D82A}">
                    <a16:rowId xmlns:a16="http://schemas.microsoft.com/office/drawing/2014/main" val="1509776110"/>
                  </a:ext>
                </a:extLst>
              </a:tr>
              <a:tr h="302639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Uygunluk / Hizmet alabilecek gruplar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yaş üstü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Düşük gelirli hamile kadınlar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 anchor="ctr"/>
                </a:tc>
                <a:extLst>
                  <a:ext uri="{0D108BD9-81ED-4DB2-BD59-A6C34878D82A}">
                    <a16:rowId xmlns:a16="http://schemas.microsoft.com/office/drawing/2014/main" val="1772113691"/>
                  </a:ext>
                </a:extLst>
              </a:tr>
              <a:tr h="49988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Engelliler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Düşük gelirli 18 yaş altı çocuklar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 anchor="ctr"/>
                </a:tc>
                <a:extLst>
                  <a:ext uri="{0D108BD9-81ED-4DB2-BD59-A6C34878D82A}">
                    <a16:rowId xmlns:a16="http://schemas.microsoft.com/office/drawing/2014/main" val="4141591559"/>
                  </a:ext>
                </a:extLst>
              </a:tr>
              <a:tr h="5156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Terminal (son) dönem böbrek hastalığı olanlar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AIDS’le yaşayanlar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 anchor="ctr"/>
                </a:tc>
                <a:extLst>
                  <a:ext uri="{0D108BD9-81ED-4DB2-BD59-A6C34878D82A}">
                    <a16:rowId xmlns:a16="http://schemas.microsoft.com/office/drawing/2014/main" val="1354754549"/>
                  </a:ext>
                </a:extLst>
              </a:tr>
              <a:tr h="3026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Als hastalığı taşıyanlar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Düşük gelirli yaşlılar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 anchor="ctr"/>
                </a:tc>
                <a:extLst>
                  <a:ext uri="{0D108BD9-81ED-4DB2-BD59-A6C34878D82A}">
                    <a16:rowId xmlns:a16="http://schemas.microsoft.com/office/drawing/2014/main" val="566297156"/>
                  </a:ext>
                </a:extLst>
              </a:tr>
              <a:tr h="530921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Finans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 A: işçi ve işverenden alınan zorunlu vergi (bordro kesintisi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Federal ve eyalet bütçesi ortak olarak finanse eder.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 anchor="ctr"/>
                </a:tc>
                <a:extLst>
                  <a:ext uri="{0D108BD9-81ED-4DB2-BD59-A6C34878D82A}">
                    <a16:rowId xmlns:a16="http://schemas.microsoft.com/office/drawing/2014/main" val="2156155334"/>
                  </a:ext>
                </a:extLst>
              </a:tr>
              <a:tr h="49988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 B: Kullanıcı primleri ve genel vergiler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163908"/>
                  </a:ext>
                </a:extLst>
              </a:tr>
              <a:tr h="5309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 C: Opsiyonel olarak alınan hizmete katkı ödenir.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826525"/>
                  </a:ext>
                </a:extLst>
              </a:tr>
              <a:tr h="5309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 D: Kullanıcı primleri, genel vergiler ve katkı payları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737675"/>
                  </a:ext>
                </a:extLst>
              </a:tr>
              <a:tr h="530921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Hizmet Kapsamı/Faydalar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 A: Yatan hasta, evde bakım, hospis  bakımı, bakım merkezleri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Hastane hizmetleri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 anchor="ctr"/>
                </a:tc>
                <a:extLst>
                  <a:ext uri="{0D108BD9-81ED-4DB2-BD59-A6C34878D82A}">
                    <a16:rowId xmlns:a16="http://schemas.microsoft.com/office/drawing/2014/main" val="3131613268"/>
                  </a:ext>
                </a:extLst>
              </a:tr>
              <a:tr h="49988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 B: hekim ve ayaktan hizmetler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Uzun dönem bakım/Evde bakım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 anchor="ctr"/>
                </a:tc>
                <a:extLst>
                  <a:ext uri="{0D108BD9-81ED-4DB2-BD59-A6C34878D82A}">
                    <a16:rowId xmlns:a16="http://schemas.microsoft.com/office/drawing/2014/main" val="2814092873"/>
                  </a:ext>
                </a:extLst>
              </a:tr>
              <a:tr h="5309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 C: Tamamlayıcı/Opsiyonel; ilaç, diş, göz, kulak (işitme)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Hemşire/ebe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 anchor="ctr"/>
                </a:tc>
                <a:extLst>
                  <a:ext uri="{0D108BD9-81ED-4DB2-BD59-A6C34878D82A}">
                    <a16:rowId xmlns:a16="http://schemas.microsoft.com/office/drawing/2014/main" val="3995419791"/>
                  </a:ext>
                </a:extLst>
              </a:tr>
              <a:tr h="5156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 D: Ayaktan hasta ilaç masrafları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Eyaletlere(</a:t>
                      </a:r>
                      <a:r>
                        <a:rPr lang="tr-TR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states</a:t>
                      </a:r>
                      <a:r>
                        <a:rPr lang="tr-TR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göre hizmetler değişebilmektedir.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355" marR="74355" marT="37178" marB="37178" anchor="ctr"/>
                </a:tc>
                <a:extLst>
                  <a:ext uri="{0D108BD9-81ED-4DB2-BD59-A6C34878D82A}">
                    <a16:rowId xmlns:a16="http://schemas.microsoft.com/office/drawing/2014/main" val="3723046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867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97964" y="470056"/>
            <a:ext cx="8065957" cy="1325563"/>
          </a:xfrm>
        </p:spPr>
        <p:txBody>
          <a:bodyPr/>
          <a:lstStyle/>
          <a:p>
            <a:r>
              <a:rPr lang="tr-TR" dirty="0"/>
              <a:t>ABD Sağlık Sistemi Genel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3131" y="1930556"/>
            <a:ext cx="10515600" cy="4110480"/>
          </a:xfrm>
        </p:spPr>
        <p:txBody>
          <a:bodyPr/>
          <a:lstStyle/>
          <a:p>
            <a:r>
              <a:rPr lang="tr-TR" dirty="0"/>
              <a:t>Federal, eyalet ve yerel yönetimlerin işbirliği ile sağlık hizmetleri</a:t>
            </a:r>
          </a:p>
          <a:p>
            <a:r>
              <a:rPr lang="tr-TR" dirty="0"/>
              <a:t>Bireylerin seçme özgürlüğü mevcut. Klasik hiyerarşik yapı gözlenmemekte</a:t>
            </a:r>
          </a:p>
          <a:p>
            <a:r>
              <a:rPr lang="tr-TR" dirty="0"/>
              <a:t>Özel sektör ve özel muayenehaneler kamudan daha yoğun.</a:t>
            </a:r>
          </a:p>
          <a:p>
            <a:r>
              <a:rPr lang="tr-TR" dirty="0"/>
              <a:t>Bazı bağımsız kuruluşlar (JCI, </a:t>
            </a:r>
            <a:r>
              <a:rPr lang="tr-TR" dirty="0" err="1"/>
              <a:t>National</a:t>
            </a:r>
            <a:r>
              <a:rPr lang="tr-TR" dirty="0"/>
              <a:t> </a:t>
            </a:r>
            <a:r>
              <a:rPr lang="tr-TR" dirty="0" err="1"/>
              <a:t>Committe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Quality</a:t>
            </a:r>
            <a:r>
              <a:rPr lang="tr-TR" dirty="0"/>
              <a:t> </a:t>
            </a:r>
            <a:r>
              <a:rPr lang="tr-TR" dirty="0" err="1"/>
              <a:t>Assurance</a:t>
            </a:r>
            <a:r>
              <a:rPr lang="tr-TR" dirty="0"/>
              <a:t>)</a:t>
            </a:r>
          </a:p>
          <a:p>
            <a:r>
              <a:rPr lang="tr-TR" dirty="0"/>
              <a:t>Sağlık ve İnsan Hizmetleri Bölümü (</a:t>
            </a:r>
            <a:r>
              <a:rPr lang="tr-TR" dirty="0" err="1"/>
              <a:t>Health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Human Services)</a:t>
            </a:r>
          </a:p>
          <a:p>
            <a:r>
              <a:rPr lang="tr-TR" dirty="0"/>
              <a:t>Gazi İlişkileri Bölümü ( </a:t>
            </a:r>
            <a:r>
              <a:rPr lang="tr-TR" dirty="0" err="1"/>
              <a:t>Veteran</a:t>
            </a:r>
            <a:r>
              <a:rPr lang="tr-TR" dirty="0"/>
              <a:t> </a:t>
            </a:r>
            <a:r>
              <a:rPr lang="tr-TR" dirty="0" err="1"/>
              <a:t>Affairs</a:t>
            </a:r>
            <a:r>
              <a:rPr lang="tr-TR" dirty="0"/>
              <a:t> </a:t>
            </a:r>
            <a:r>
              <a:rPr lang="tr-TR" dirty="0" err="1"/>
              <a:t>Department</a:t>
            </a:r>
            <a:r>
              <a:rPr lang="tr-TR" dirty="0"/>
              <a:t>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377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ABD Sağlık Sistemi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çok defa, ulusal sağlık hizmetleri sistemi kurulması yönünde girişimler olmuştur. Ancak başarılı olunamamıştır.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Sebepleri;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Devletin gücünün kısıtlı olması gerektiği düşüncesi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Ulusal sağlık sisteminin daha fazla vergi yükü getirmesi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Kötüye kullanımın önünün açılacağına olan inanç</a:t>
            </a:r>
          </a:p>
        </p:txBody>
      </p:sp>
    </p:spTree>
    <p:extLst>
      <p:ext uri="{BB962C8B-B14F-4D97-AF65-F5344CB8AC3E}">
        <p14:creationId xmlns:p14="http://schemas.microsoft.com/office/powerpoint/2010/main" val="3668800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ABD Sağlık Sistemi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1980 yılında Oregon eyaletinde sigorta sistemi ile ilgili değişim hareketleri başlıyor.</a:t>
            </a:r>
          </a:p>
          <a:p>
            <a:r>
              <a:rPr lang="tr-TR" dirty="0"/>
              <a:t>2006 yılında </a:t>
            </a:r>
            <a:r>
              <a:rPr lang="tr-TR" dirty="0" err="1"/>
              <a:t>Massachusetteste</a:t>
            </a:r>
            <a:r>
              <a:rPr lang="tr-TR" dirty="0"/>
              <a:t> de aynı şekilde gelişmeler yaşanıyor. </a:t>
            </a:r>
          </a:p>
          <a:p>
            <a:r>
              <a:rPr lang="tr-TR" dirty="0"/>
              <a:t>2010 yılında </a:t>
            </a:r>
            <a:r>
              <a:rPr lang="tr-TR" dirty="0" err="1"/>
              <a:t>Affordable</a:t>
            </a:r>
            <a:r>
              <a:rPr lang="tr-TR" dirty="0"/>
              <a:t> </a:t>
            </a:r>
            <a:r>
              <a:rPr lang="tr-TR" dirty="0" err="1"/>
              <a:t>Care</a:t>
            </a:r>
            <a:r>
              <a:rPr lang="tr-TR" dirty="0"/>
              <a:t> </a:t>
            </a:r>
            <a:r>
              <a:rPr lang="tr-TR" dirty="0" err="1"/>
              <a:t>Act</a:t>
            </a:r>
            <a:r>
              <a:rPr lang="tr-TR" dirty="0"/>
              <a:t> (Obama </a:t>
            </a:r>
            <a:r>
              <a:rPr lang="tr-TR" dirty="0" err="1"/>
              <a:t>Care</a:t>
            </a:r>
            <a:r>
              <a:rPr lang="tr-TR" dirty="0"/>
              <a:t>) ile farklı bir sistem ortaya çıkıyor. </a:t>
            </a:r>
          </a:p>
          <a:p>
            <a:r>
              <a:rPr lang="tr-TR" dirty="0"/>
              <a:t>2015 yılında sigorta kapsamında olan nüfus oranı %90.</a:t>
            </a:r>
          </a:p>
        </p:txBody>
      </p:sp>
    </p:spTree>
    <p:extLst>
      <p:ext uri="{BB962C8B-B14F-4D97-AF65-F5344CB8AC3E}">
        <p14:creationId xmlns:p14="http://schemas.microsoft.com/office/powerpoint/2010/main" val="3320157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961</Words>
  <Application>Microsoft Office PowerPoint</Application>
  <PresentationFormat>Geniş ekran</PresentationFormat>
  <Paragraphs>143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Office Teması</vt:lpstr>
      <vt:lpstr>Amerika Birleşik Devletleri Sağlık Sistemi</vt:lpstr>
      <vt:lpstr>Gelişim</vt:lpstr>
      <vt:lpstr>Blue Cross and Shield (Mavi Haç ve Mavi Kalkan)</vt:lpstr>
      <vt:lpstr>İşveren Sigortası-Ticari Sigorta</vt:lpstr>
      <vt:lpstr>Medicare ve Medicaid</vt:lpstr>
      <vt:lpstr>PowerPoint Sunusu</vt:lpstr>
      <vt:lpstr>ABD Sağlık Sistemi Genel Özellikleri</vt:lpstr>
      <vt:lpstr>ABD Sağlık Sistemi</vt:lpstr>
      <vt:lpstr>ABD Sağlık Sistemi</vt:lpstr>
      <vt:lpstr>İşveren Sigortası</vt:lpstr>
      <vt:lpstr>İşveren Sigortası</vt:lpstr>
      <vt:lpstr>Bireysel Sağlık Sigortası</vt:lpstr>
      <vt:lpstr>Bireysel Sağlık Sigortası</vt:lpstr>
      <vt:lpstr>Bireysel Sağlık Sigortası</vt:lpstr>
      <vt:lpstr>Bireysel Sigorta</vt:lpstr>
      <vt:lpstr>PowerPoint Sunusu</vt:lpstr>
      <vt:lpstr>Bireysel Sigorta</vt:lpstr>
      <vt:lpstr>Sigorta Bedelleri ve Kapsam</vt:lpstr>
      <vt:lpstr>Sigorta Bedelleri ve Kapsam</vt:lpstr>
      <vt:lpstr>Teşekkürler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Amerika Birleşik Devletleri Sağlık Sistemi</dc:title>
  <dc:creator>D</dc:creator>
  <cp:lastModifiedBy>D</cp:lastModifiedBy>
  <cp:revision>9</cp:revision>
  <dcterms:created xsi:type="dcterms:W3CDTF">2016-12-12T08:47:11Z</dcterms:created>
  <dcterms:modified xsi:type="dcterms:W3CDTF">2016-12-12T11:15:31Z</dcterms:modified>
</cp:coreProperties>
</file>