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52"/>
  </p:notesMasterIdLst>
  <p:sldIdLst>
    <p:sldId id="256" r:id="rId5"/>
    <p:sldId id="281" r:id="rId6"/>
    <p:sldId id="261" r:id="rId7"/>
    <p:sldId id="290" r:id="rId8"/>
    <p:sldId id="291" r:id="rId9"/>
    <p:sldId id="257" r:id="rId10"/>
    <p:sldId id="258" r:id="rId11"/>
    <p:sldId id="259" r:id="rId12"/>
    <p:sldId id="262" r:id="rId13"/>
    <p:sldId id="263" r:id="rId14"/>
    <p:sldId id="264" r:id="rId15"/>
    <p:sldId id="265" r:id="rId16"/>
    <p:sldId id="260" r:id="rId17"/>
    <p:sldId id="266" r:id="rId18"/>
    <p:sldId id="267" r:id="rId19"/>
    <p:sldId id="268" r:id="rId20"/>
    <p:sldId id="288" r:id="rId21"/>
    <p:sldId id="270" r:id="rId22"/>
    <p:sldId id="271" r:id="rId23"/>
    <p:sldId id="275" r:id="rId24"/>
    <p:sldId id="276" r:id="rId25"/>
    <p:sldId id="284" r:id="rId26"/>
    <p:sldId id="285" r:id="rId27"/>
    <p:sldId id="286" r:id="rId28"/>
    <p:sldId id="272" r:id="rId29"/>
    <p:sldId id="273" r:id="rId30"/>
    <p:sldId id="289" r:id="rId31"/>
    <p:sldId id="274" r:id="rId32"/>
    <p:sldId id="26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C0D01-F76B-4C58-AA83-90DE4F850537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412F2-712B-4627-A249-6F03F18E57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092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54CD5-E078-41B5-A5CB-6F855585BC29}" type="slidenum">
              <a:rPr lang="tr-TR"/>
              <a:pPr/>
              <a:t>3</a:t>
            </a:fld>
            <a:endParaRPr lang="tr-T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0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51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406B74-15A2-475B-A107-30ECA4CE95A8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14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525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84A2D41-C3BD-4847-B8FD-F7728CDC767F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4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566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F43611B-3F2A-48DB-B409-BA29085441E0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36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607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B3E50D-0B5F-47F2-9411-0B83BD18981D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5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617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7424AE-9899-4269-91D7-3B843017BC36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80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628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DEFECE-3B1C-43CF-BD07-6D78F29E6CF9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5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8E24F-7B87-4561-ADA6-EE41AA24E7BB}" type="slidenum">
              <a:rPr lang="tr-TR"/>
              <a:pPr/>
              <a:t>5</a:t>
            </a:fld>
            <a:endParaRPr lang="tr-TR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613" y="4343031"/>
            <a:ext cx="5030775" cy="41155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45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423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820BCE5-589A-43C9-AFDC-40234416B75F}" type="slidenum">
              <a:rPr lang="en-US" smtClean="0">
                <a:latin typeface="Arial" charset="0"/>
              </a:rPr>
              <a:pPr eaLnBrk="1" hangingPunct="1"/>
              <a:t>35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3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433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6F5375A-ED46-4BC2-9037-60FCAB8BB027}" type="slidenum">
              <a:rPr lang="en-US" smtClean="0">
                <a:latin typeface="Arial" charset="0"/>
              </a:rPr>
              <a:pPr eaLnBrk="1" hangingPunct="1"/>
              <a:t>36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7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443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35E8C69-825E-4EEE-8196-FC6DACED3620}" type="slidenum">
              <a:rPr lang="en-US" smtClean="0">
                <a:latin typeface="Arial" charset="0"/>
              </a:rPr>
              <a:pPr eaLnBrk="1" hangingPunct="1"/>
              <a:t>37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4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454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C34A74D-BE02-4DEF-A300-1CA8FA761D77}" type="slidenum">
              <a:rPr lang="en-US" smtClean="0">
                <a:latin typeface="Arial" charset="0"/>
              </a:rPr>
              <a:pPr eaLnBrk="1" hangingPunct="1"/>
              <a:t>38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96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4643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BF09A6-6721-4B49-A6ED-E95E4185470D}" type="slidenum">
              <a:rPr lang="en-US" smtClean="0">
                <a:latin typeface="Arial" charset="0"/>
              </a:rPr>
              <a:pPr eaLnBrk="1" hangingPunct="1"/>
              <a:t>39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2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484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3B8415-BE85-447B-8D95-7A1CC1C8EAEE}" type="slidenum">
              <a:rPr lang="en-US" smtClean="0">
                <a:latin typeface="Arial" charset="0"/>
              </a:rPr>
              <a:pPr eaLnBrk="1" hangingPunct="1"/>
              <a:t>40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75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505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42D923B-74BD-4E9F-BED9-090760CFEFCF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9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56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Asıl başlık stili için tıklatın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Asıl alt başlık stilini düzenlemek için tıklatın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439C282-3EE8-48F0-9976-F8C455058C46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9F221-B16B-4BB7-973B-A63D8D9B0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9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1DBA-5EC7-4A7A-A5AA-323C150B57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D14B-1C29-49E4-B05B-8B503FAEA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6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11B3-D448-4F44-A90A-4700E038B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1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7A158-074D-4CDE-BEEF-E8B394EFE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D671-F64E-4751-80F2-FF608AF3E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4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571F-CB82-4F72-B668-F9F408FD7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4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36AB-87E5-45CC-B9C4-BF7A17ACD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7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D6F-6F61-4BAF-81A1-859138C524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09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2814-1E38-4CE5-B345-4E9A6FA1B4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1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F102-6073-434B-A122-315998ED3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58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857F-EF61-4EDE-BF91-23625362A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4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0E25-2F4B-4375-AB82-0818D66CD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86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5388-0517-4270-985F-C9C30BDBA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56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56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Asıl başlık stili için tıklatın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Asıl alt başlık stilini düzenlemek için tıklatın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439C282-3EE8-48F0-9976-F8C455058C46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52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9F221-B16B-4BB7-973B-A63D8D9B0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82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1DBA-5EC7-4A7A-A5AA-323C150B57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2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D14B-1C29-49E4-B05B-8B503FAEA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92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11B3-D448-4F44-A90A-4700E038B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20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7A158-074D-4CDE-BEEF-E8B394EFE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22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D671-F64E-4751-80F2-FF608AF3E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571F-CB82-4F72-B668-F9F408FD7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4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36AB-87E5-45CC-B9C4-BF7A17ACD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14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D6F-6F61-4BAF-81A1-859138C524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34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2814-1E38-4CE5-B345-4E9A6FA1B4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9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F102-6073-434B-A122-315998ED3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20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857F-EF61-4EDE-BF91-23625362A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8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0E25-2F4B-4375-AB82-0818D66CD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1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5388-0517-4270-985F-C9C30BDBA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86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000000"/>
                </a:solidFill>
              </a:endParaRPr>
            </a:p>
          </p:txBody>
        </p:sp>
      </p:grpSp>
      <p:sp>
        <p:nvSpPr>
          <p:cNvPr id="56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Asıl başlık stili için tıklatın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Asıl alt başlık stilini düzenlemek için tıklatın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439C282-3EE8-48F0-9976-F8C455058C46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98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9F221-B16B-4BB7-973B-A63D8D9B0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39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1DBA-5EC7-4A7A-A5AA-323C150B57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59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D14B-1C29-49E4-B05B-8B503FAEAE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97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611B3-D448-4F44-A90A-4700E038B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56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7A158-074D-4CDE-BEEF-E8B394EFE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4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D671-F64E-4751-80F2-FF608AF3E6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99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571F-CB82-4F72-B668-F9F408FD7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9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36AB-87E5-45CC-B9C4-BF7A17ACD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06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D6F-6F61-4BAF-81A1-859138C524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31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B2814-1E38-4CE5-B345-4E9A6FA1B4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68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F102-6073-434B-A122-315998ED30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37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857F-EF61-4EDE-BF91-23625362A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1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0E25-2F4B-4375-AB82-0818D66CD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7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5388-0517-4270-985F-C9C30BDBA2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1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B2FEF-613D-427D-887E-6AC4DCB642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9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B2FEF-613D-427D-887E-6AC4DCB642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sz="2400">
              <a:solidFill>
                <a:srgbClr val="000000"/>
              </a:solidFill>
            </a:endParaRP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B2FEF-613D-427D-887E-6AC4DCB6425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Üregenital</a:t>
            </a:r>
            <a:r>
              <a:rPr lang="tr-TR" dirty="0" smtClean="0"/>
              <a:t> Sistem ve Aile Planlaması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Hastalıklar Bilgisi Ders-5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9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Erkek Üreme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616624" cy="5265586"/>
          </a:xfrm>
        </p:spPr>
      </p:pic>
    </p:spTree>
    <p:extLst>
      <p:ext uri="{BB962C8B-B14F-4D97-AF65-F5344CB8AC3E}">
        <p14:creationId xmlns:p14="http://schemas.microsoft.com/office/powerpoint/2010/main" val="11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Kadın Üreme Sistemi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228483" cy="3620462"/>
          </a:xfrm>
        </p:spPr>
      </p:pic>
    </p:spTree>
    <p:extLst>
      <p:ext uri="{BB962C8B-B14F-4D97-AF65-F5344CB8AC3E}">
        <p14:creationId xmlns:p14="http://schemas.microsoft.com/office/powerpoint/2010/main" val="21417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Kadın Üreme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459148" cy="3456384"/>
          </a:xfrm>
        </p:spPr>
      </p:pic>
    </p:spTree>
    <p:extLst>
      <p:ext uri="{BB962C8B-B14F-4D97-AF65-F5344CB8AC3E}">
        <p14:creationId xmlns:p14="http://schemas.microsoft.com/office/powerpoint/2010/main" val="27277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Kadın Üreme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988840"/>
            <a:ext cx="9489312" cy="4380544"/>
          </a:xfrm>
        </p:spPr>
      </p:pic>
    </p:spTree>
    <p:extLst>
      <p:ext uri="{BB962C8B-B14F-4D97-AF65-F5344CB8AC3E}">
        <p14:creationId xmlns:p14="http://schemas.microsoft.com/office/powerpoint/2010/main" val="17207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Kadın Üreme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05458" cy="3816424"/>
          </a:xfrm>
        </p:spPr>
      </p:pic>
    </p:spTree>
    <p:extLst>
      <p:ext uri="{BB962C8B-B14F-4D97-AF65-F5344CB8AC3E}">
        <p14:creationId xmlns:p14="http://schemas.microsoft.com/office/powerpoint/2010/main" val="18022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Kadın Üreme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866712" cy="4464496"/>
          </a:xfrm>
        </p:spPr>
      </p:pic>
    </p:spTree>
    <p:extLst>
      <p:ext uri="{BB962C8B-B14F-4D97-AF65-F5344CB8AC3E}">
        <p14:creationId xmlns:p14="http://schemas.microsoft.com/office/powerpoint/2010/main" val="36027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Kadın Üreme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544616" cy="3385755"/>
          </a:xfrm>
        </p:spPr>
      </p:pic>
    </p:spTree>
    <p:extLst>
      <p:ext uri="{BB962C8B-B14F-4D97-AF65-F5344CB8AC3E}">
        <p14:creationId xmlns:p14="http://schemas.microsoft.com/office/powerpoint/2010/main" val="24840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Belgelerim\Aytul\Ders\ureme\üreme-2004\üreme ders1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03" y="1052736"/>
            <a:ext cx="9144000" cy="5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Üreme Fizyolojisi (Erkek)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05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Üreme Fizyolojisi (Erkek)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5065592"/>
          </a:xfrm>
        </p:spPr>
      </p:pic>
      <p:cxnSp>
        <p:nvCxnSpPr>
          <p:cNvPr id="6" name="Düz Ok Bağlayıcısı 5"/>
          <p:cNvCxnSpPr/>
          <p:nvPr/>
        </p:nvCxnSpPr>
        <p:spPr>
          <a:xfrm flipV="1">
            <a:off x="2627784" y="5949280"/>
            <a:ext cx="32403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6156176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Sperm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32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Üreme </a:t>
            </a:r>
            <a:r>
              <a:rPr lang="tr-TR" dirty="0" smtClean="0"/>
              <a:t>Fizyolojisi (Erkek)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5435058" cy="5036561"/>
          </a:xfrm>
        </p:spPr>
      </p:pic>
    </p:spTree>
    <p:extLst>
      <p:ext uri="{BB962C8B-B14F-4D97-AF65-F5344CB8AC3E}">
        <p14:creationId xmlns:p14="http://schemas.microsoft.com/office/powerpoint/2010/main" val="15696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762000"/>
          </a:xfrm>
        </p:spPr>
        <p:txBody>
          <a:bodyPr/>
          <a:lstStyle/>
          <a:p>
            <a:pPr algn="l"/>
            <a:r>
              <a:rPr lang="tr-TR" sz="4000"/>
              <a:t>  Üreme sistemi</a:t>
            </a:r>
            <a:endParaRPr lang="tr-TR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28800"/>
            <a:ext cx="8305800" cy="3581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tr-TR" sz="2800" b="1" dirty="0">
                <a:solidFill>
                  <a:schemeClr val="tx2"/>
                </a:solidFill>
              </a:rPr>
              <a:t>Organizmanın yaşamını sürdürmesi</a:t>
            </a:r>
            <a:endParaRPr lang="en-US" dirty="0"/>
          </a:p>
          <a:p>
            <a:pPr lvl="1" algn="l"/>
            <a:r>
              <a:rPr lang="tr-TR" sz="2400" dirty="0">
                <a:solidFill>
                  <a:srgbClr val="FF0000"/>
                </a:solidFill>
              </a:rPr>
              <a:t>Diğer sistemlerle birlikte </a:t>
            </a:r>
            <a:r>
              <a:rPr lang="en-US" sz="2400" dirty="0" err="1">
                <a:solidFill>
                  <a:srgbClr val="FF0000"/>
                </a:solidFill>
              </a:rPr>
              <a:t>homeosta</a:t>
            </a:r>
            <a:r>
              <a:rPr lang="tr-TR" sz="2400" dirty="0" err="1">
                <a:solidFill>
                  <a:srgbClr val="FF0000"/>
                </a:solidFill>
              </a:rPr>
              <a:t>zisin</a:t>
            </a:r>
            <a:r>
              <a:rPr lang="tr-TR" sz="2400" dirty="0">
                <a:solidFill>
                  <a:srgbClr val="FF0000"/>
                </a:solidFill>
              </a:rPr>
              <a:t> korunmasında rol alır ve böylece farklı çevresel koşullarda organizmanın canlı kalabilmesi sağlanır </a:t>
            </a:r>
            <a:r>
              <a:rPr lang="tr-TR" sz="2400" dirty="0" smtClean="0">
                <a:solidFill>
                  <a:srgbClr val="FF0000"/>
                </a:solidFill>
              </a:rPr>
              <a:t>.</a:t>
            </a:r>
            <a:endParaRPr lang="tr-TR" sz="2400" dirty="0">
              <a:solidFill>
                <a:srgbClr val="FF0000"/>
              </a:solidFill>
            </a:endParaRPr>
          </a:p>
          <a:p>
            <a:pPr algn="l">
              <a:buFontTx/>
              <a:buChar char="•"/>
            </a:pPr>
            <a:r>
              <a:rPr lang="tr-TR" sz="2800" b="1" dirty="0">
                <a:solidFill>
                  <a:schemeClr val="tx2"/>
                </a:solidFill>
              </a:rPr>
              <a:t>Türün devamını sürdürmesi</a:t>
            </a:r>
            <a:endParaRPr lang="en-US" dirty="0"/>
          </a:p>
          <a:p>
            <a:pPr lvl="1" algn="l"/>
            <a:r>
              <a:rPr lang="tr-TR" sz="2400" dirty="0">
                <a:solidFill>
                  <a:srgbClr val="FF0000"/>
                </a:solidFill>
              </a:rPr>
              <a:t>Üreme sistemi genetik bilgi paketinin nesilden </a:t>
            </a:r>
            <a:r>
              <a:rPr lang="tr-TR" sz="2400" dirty="0" err="1">
                <a:solidFill>
                  <a:srgbClr val="FF0000"/>
                </a:solidFill>
              </a:rPr>
              <a:t>nesile</a:t>
            </a:r>
            <a:r>
              <a:rPr lang="tr-TR" sz="2400" dirty="0">
                <a:solidFill>
                  <a:srgbClr val="FF0000"/>
                </a:solidFill>
              </a:rPr>
              <a:t> geçmesini sağlar ve böylece türün zaman içinde korunması sağlanır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tr-TR" dirty="0"/>
              <a:t>Üreme Fizyolojisi </a:t>
            </a:r>
            <a:r>
              <a:rPr lang="tr-TR" dirty="0" smtClean="0"/>
              <a:t>(Kadın)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 smtClean="0"/>
              <a:t>Kadınlarda üreme periyodik olarak </a:t>
            </a:r>
            <a:r>
              <a:rPr lang="tr-TR" dirty="0" err="1" smtClean="0">
                <a:solidFill>
                  <a:srgbClr val="FF0000"/>
                </a:solidFill>
              </a:rPr>
              <a:t>mesterul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siklus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adı verilen dönemlerde gerçekleşir.</a:t>
            </a:r>
          </a:p>
          <a:p>
            <a:pPr algn="just"/>
            <a:r>
              <a:rPr lang="tr-TR" dirty="0" smtClean="0"/>
              <a:t> Bu dönemlerde </a:t>
            </a:r>
            <a:r>
              <a:rPr lang="tr-TR" dirty="0" err="1"/>
              <a:t>ovariumlardan</a:t>
            </a:r>
            <a:r>
              <a:rPr lang="tr-TR" dirty="0"/>
              <a:t>(yumurtalıklardan üretilen</a:t>
            </a:r>
            <a:r>
              <a:rPr lang="tr-TR" dirty="0" smtClean="0"/>
              <a:t> </a:t>
            </a:r>
            <a:r>
              <a:rPr lang="tr-TR" dirty="0" err="1" smtClean="0"/>
              <a:t>ovumlar</a:t>
            </a:r>
            <a:r>
              <a:rPr lang="tr-TR" dirty="0" smtClean="0"/>
              <a:t>(yumurta) tuba </a:t>
            </a:r>
            <a:r>
              <a:rPr lang="tr-TR" dirty="0" err="1" smtClean="0"/>
              <a:t>uterinaya</a:t>
            </a:r>
            <a:r>
              <a:rPr lang="tr-TR" dirty="0" smtClean="0"/>
              <a:t> bırakılır. Eğer döllenme gerçekleşmezse </a:t>
            </a:r>
            <a:r>
              <a:rPr lang="tr-TR" dirty="0" err="1" smtClean="0"/>
              <a:t>ovum</a:t>
            </a:r>
            <a:r>
              <a:rPr lang="tr-TR" dirty="0" smtClean="0"/>
              <a:t> kanamayla vajinadan dışarı atılır.</a:t>
            </a:r>
          </a:p>
          <a:p>
            <a:pPr algn="just"/>
            <a:r>
              <a:rPr lang="tr-TR" dirty="0" smtClean="0"/>
              <a:t>Döllenme gerçekleşirse gebelik dönemi boyunca kanama görülmez.</a:t>
            </a:r>
          </a:p>
          <a:p>
            <a:pPr algn="just"/>
            <a:r>
              <a:rPr lang="tr-TR" dirty="0" smtClean="0"/>
              <a:t>Ergenlik çağında </a:t>
            </a:r>
            <a:r>
              <a:rPr lang="tr-TR" dirty="0" err="1" smtClean="0">
                <a:solidFill>
                  <a:srgbClr val="FF0000"/>
                </a:solidFill>
              </a:rPr>
              <a:t>menarş</a:t>
            </a:r>
            <a:r>
              <a:rPr lang="tr-TR" dirty="0" smtClean="0"/>
              <a:t> ile başlayan </a:t>
            </a:r>
            <a:r>
              <a:rPr lang="tr-TR" dirty="0" err="1" smtClean="0"/>
              <a:t>sikluslar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002060"/>
                </a:solidFill>
              </a:rPr>
              <a:t>menapoza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/>
              <a:t>(</a:t>
            </a:r>
            <a:r>
              <a:rPr lang="tr-TR" dirty="0" err="1" smtClean="0"/>
              <a:t>mesterual</a:t>
            </a:r>
            <a:r>
              <a:rPr lang="tr-TR" dirty="0" smtClean="0"/>
              <a:t> </a:t>
            </a:r>
            <a:r>
              <a:rPr lang="tr-TR" dirty="0" err="1" smtClean="0"/>
              <a:t>siklusun</a:t>
            </a:r>
            <a:r>
              <a:rPr lang="tr-TR" dirty="0" smtClean="0"/>
              <a:t> sona ermesi)kadar devam eder.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55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Üreme Fizyolojisi (Kadın)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0" y="1781678"/>
            <a:ext cx="7554380" cy="4163006"/>
          </a:xfrm>
        </p:spPr>
      </p:pic>
    </p:spTree>
    <p:extLst>
      <p:ext uri="{BB962C8B-B14F-4D97-AF65-F5344CB8AC3E}">
        <p14:creationId xmlns:p14="http://schemas.microsoft.com/office/powerpoint/2010/main" val="25892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C:\Belgelerim\Aytul\Ders\ureme\üreme-2004\üreme ders2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1" name="Picture 3" descr="ITF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Belgelerim\Aytul\Ders\ureme\üreme-2004\üreme ders2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5" name="Picture 3" descr="ITF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747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:\Belgelerim\Aytul\Ders\ureme\üreme-2004\üreme ders2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59" name="Picture 3" descr="ITF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152400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Üreme Fizyolojisi </a:t>
            </a:r>
            <a:r>
              <a:rPr lang="tr-TR" dirty="0" smtClean="0"/>
              <a:t>(Döllenme)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5" y="2134152"/>
            <a:ext cx="6516010" cy="3458058"/>
          </a:xfrm>
        </p:spPr>
      </p:pic>
    </p:spTree>
    <p:extLst>
      <p:ext uri="{BB962C8B-B14F-4D97-AF65-F5344CB8AC3E}">
        <p14:creationId xmlns:p14="http://schemas.microsoft.com/office/powerpoint/2010/main" val="41707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Üreme Fizyolojisi (Döllenme)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4816" cy="5141371"/>
          </a:xfrm>
        </p:spPr>
      </p:pic>
    </p:spTree>
    <p:extLst>
      <p:ext uri="{BB962C8B-B14F-4D97-AF65-F5344CB8AC3E}">
        <p14:creationId xmlns:p14="http://schemas.microsoft.com/office/powerpoint/2010/main" val="8757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3481388" y="984250"/>
            <a:ext cx="5726112" cy="5108575"/>
            <a:chOff x="2143" y="210"/>
            <a:chExt cx="3647" cy="3218"/>
          </a:xfrm>
        </p:grpSpPr>
        <p:pic>
          <p:nvPicPr>
            <p:cNvPr id="203779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" y="535"/>
              <a:ext cx="2817" cy="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3780" name="Text Box 4"/>
            <p:cNvSpPr txBox="1">
              <a:spLocks noChangeArrowheads="1"/>
            </p:cNvSpPr>
            <p:nvPr/>
          </p:nvSpPr>
          <p:spPr bwMode="auto">
            <a:xfrm>
              <a:off x="2575" y="210"/>
              <a:ext cx="5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Oviduct</a:t>
              </a:r>
            </a:p>
          </p:txBody>
        </p:sp>
        <p:sp>
          <p:nvSpPr>
            <p:cNvPr id="203781" name="Text Box 5"/>
            <p:cNvSpPr txBox="1">
              <a:spLocks noChangeArrowheads="1"/>
            </p:cNvSpPr>
            <p:nvPr/>
          </p:nvSpPr>
          <p:spPr bwMode="auto">
            <a:xfrm>
              <a:off x="3322" y="210"/>
              <a:ext cx="96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>
                  <a:solidFill>
                    <a:srgbClr val="0099CC"/>
                  </a:solidFill>
                </a:rPr>
                <a:t>Optimal site</a:t>
              </a:r>
            </a:p>
            <a:p>
              <a:pPr eaLnBrk="0" hangingPunct="0"/>
              <a:r>
                <a:rPr lang="en-US" altLang="en-US" sz="1600" b="1">
                  <a:solidFill>
                    <a:srgbClr val="0099CC"/>
                  </a:solidFill>
                </a:rPr>
                <a:t>of fertilization</a:t>
              </a:r>
            </a:p>
          </p:txBody>
        </p:sp>
        <p:sp>
          <p:nvSpPr>
            <p:cNvPr id="203782" name="Text Box 6"/>
            <p:cNvSpPr txBox="1">
              <a:spLocks noChangeArrowheads="1"/>
            </p:cNvSpPr>
            <p:nvPr/>
          </p:nvSpPr>
          <p:spPr bwMode="auto">
            <a:xfrm>
              <a:off x="4911" y="486"/>
              <a:ext cx="7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Ampulla of</a:t>
              </a:r>
            </a:p>
            <a:p>
              <a:pPr eaLnBrk="0" hangingPunct="0"/>
              <a:r>
                <a:rPr lang="en-US" altLang="en-US" sz="1600" b="1"/>
                <a:t>oviduct</a:t>
              </a:r>
            </a:p>
          </p:txBody>
        </p:sp>
        <p:sp>
          <p:nvSpPr>
            <p:cNvPr id="203783" name="Text Box 7"/>
            <p:cNvSpPr txBox="1">
              <a:spLocks noChangeArrowheads="1"/>
            </p:cNvSpPr>
            <p:nvPr/>
          </p:nvSpPr>
          <p:spPr bwMode="auto">
            <a:xfrm>
              <a:off x="4911" y="946"/>
              <a:ext cx="87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Sperm</a:t>
              </a:r>
            </a:p>
            <a:p>
              <a:pPr eaLnBrk="0" hangingPunct="0"/>
              <a:r>
                <a:rPr lang="en-US" altLang="en-US" sz="1600" b="1"/>
                <a:t>surrounding</a:t>
              </a:r>
            </a:p>
            <a:p>
              <a:pPr eaLnBrk="0" hangingPunct="0"/>
              <a:r>
                <a:rPr lang="en-US" altLang="en-US" sz="1600" b="1"/>
                <a:t>ovum</a:t>
              </a:r>
            </a:p>
          </p:txBody>
        </p:sp>
        <p:sp>
          <p:nvSpPr>
            <p:cNvPr id="203784" name="Text Box 8"/>
            <p:cNvSpPr txBox="1">
              <a:spLocks noChangeArrowheads="1"/>
            </p:cNvSpPr>
            <p:nvPr/>
          </p:nvSpPr>
          <p:spPr bwMode="auto">
            <a:xfrm>
              <a:off x="4932" y="1746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Fimbria</a:t>
              </a:r>
            </a:p>
          </p:txBody>
        </p:sp>
        <p:sp>
          <p:nvSpPr>
            <p:cNvPr id="203785" name="Text Box 9"/>
            <p:cNvSpPr txBox="1">
              <a:spLocks noChangeArrowheads="1"/>
            </p:cNvSpPr>
            <p:nvPr/>
          </p:nvSpPr>
          <p:spPr bwMode="auto">
            <a:xfrm>
              <a:off x="4112" y="1764"/>
              <a:ext cx="6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Ovulated</a:t>
              </a:r>
            </a:p>
            <a:p>
              <a:pPr eaLnBrk="0" hangingPunct="0"/>
              <a:r>
                <a:rPr lang="en-US" altLang="en-US" sz="1600" b="1"/>
                <a:t>ovum</a:t>
              </a:r>
            </a:p>
          </p:txBody>
        </p:sp>
        <p:sp>
          <p:nvSpPr>
            <p:cNvPr id="203786" name="Text Box 10"/>
            <p:cNvSpPr txBox="1">
              <a:spLocks noChangeArrowheads="1"/>
            </p:cNvSpPr>
            <p:nvPr/>
          </p:nvSpPr>
          <p:spPr bwMode="auto">
            <a:xfrm>
              <a:off x="3522" y="1566"/>
              <a:ext cx="4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Ovary</a:t>
              </a:r>
            </a:p>
          </p:txBody>
        </p:sp>
        <p:sp>
          <p:nvSpPr>
            <p:cNvPr id="203787" name="Text Box 11"/>
            <p:cNvSpPr txBox="1">
              <a:spLocks noChangeArrowheads="1"/>
            </p:cNvSpPr>
            <p:nvPr/>
          </p:nvSpPr>
          <p:spPr bwMode="auto">
            <a:xfrm>
              <a:off x="3132" y="1918"/>
              <a:ext cx="5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Uterus</a:t>
              </a:r>
            </a:p>
          </p:txBody>
        </p:sp>
        <p:sp>
          <p:nvSpPr>
            <p:cNvPr id="203788" name="Text Box 12"/>
            <p:cNvSpPr txBox="1">
              <a:spLocks noChangeArrowheads="1"/>
            </p:cNvSpPr>
            <p:nvPr/>
          </p:nvSpPr>
          <p:spPr bwMode="auto">
            <a:xfrm>
              <a:off x="3102" y="2170"/>
              <a:ext cx="9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Cervical canal</a:t>
              </a:r>
            </a:p>
          </p:txBody>
        </p:sp>
        <p:sp>
          <p:nvSpPr>
            <p:cNvPr id="203789" name="Text Box 13"/>
            <p:cNvSpPr txBox="1">
              <a:spLocks noChangeArrowheads="1"/>
            </p:cNvSpPr>
            <p:nvPr/>
          </p:nvSpPr>
          <p:spPr bwMode="auto">
            <a:xfrm>
              <a:off x="3452" y="2696"/>
              <a:ext cx="121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Vagina</a:t>
              </a:r>
            </a:p>
            <a:p>
              <a:pPr eaLnBrk="0" hangingPunct="0"/>
              <a:r>
                <a:rPr lang="en-US" altLang="en-US" sz="1600" b="1"/>
                <a:t>180 million sperm</a:t>
              </a:r>
            </a:p>
            <a:p>
              <a:pPr eaLnBrk="0" hangingPunct="0"/>
              <a:r>
                <a:rPr lang="en-US" altLang="en-US" sz="1600" b="1"/>
                <a:t>deposited</a:t>
              </a:r>
            </a:p>
          </p:txBody>
        </p:sp>
        <p:sp>
          <p:nvSpPr>
            <p:cNvPr id="203790" name="Text Box 14"/>
            <p:cNvSpPr txBox="1">
              <a:spLocks noChangeArrowheads="1"/>
            </p:cNvSpPr>
            <p:nvPr/>
          </p:nvSpPr>
          <p:spPr bwMode="auto">
            <a:xfrm>
              <a:off x="2503" y="3216"/>
              <a:ext cx="4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Penis</a:t>
              </a:r>
            </a:p>
          </p:txBody>
        </p:sp>
        <p:sp>
          <p:nvSpPr>
            <p:cNvPr id="203791" name="Line 15"/>
            <p:cNvSpPr>
              <a:spLocks noChangeShapeType="1"/>
            </p:cNvSpPr>
            <p:nvPr/>
          </p:nvSpPr>
          <p:spPr bwMode="auto">
            <a:xfrm>
              <a:off x="2872" y="390"/>
              <a:ext cx="648" cy="5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2" name="Line 16"/>
            <p:cNvSpPr>
              <a:spLocks noChangeShapeType="1"/>
            </p:cNvSpPr>
            <p:nvPr/>
          </p:nvSpPr>
          <p:spPr bwMode="auto">
            <a:xfrm>
              <a:off x="3858" y="546"/>
              <a:ext cx="658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3" name="Line 17"/>
            <p:cNvSpPr>
              <a:spLocks noChangeShapeType="1"/>
            </p:cNvSpPr>
            <p:nvPr/>
          </p:nvSpPr>
          <p:spPr bwMode="auto">
            <a:xfrm flipV="1">
              <a:off x="4748" y="580"/>
              <a:ext cx="168" cy="1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4" name="Line 18"/>
            <p:cNvSpPr>
              <a:spLocks noChangeShapeType="1"/>
            </p:cNvSpPr>
            <p:nvPr/>
          </p:nvSpPr>
          <p:spPr bwMode="auto">
            <a:xfrm>
              <a:off x="4584" y="732"/>
              <a:ext cx="368" cy="3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5" name="Line 19"/>
            <p:cNvSpPr>
              <a:spLocks noChangeShapeType="1"/>
            </p:cNvSpPr>
            <p:nvPr/>
          </p:nvSpPr>
          <p:spPr bwMode="auto">
            <a:xfrm>
              <a:off x="4704" y="1402"/>
              <a:ext cx="268" cy="4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6" name="Line 20"/>
            <p:cNvSpPr>
              <a:spLocks noChangeShapeType="1"/>
            </p:cNvSpPr>
            <p:nvPr/>
          </p:nvSpPr>
          <p:spPr bwMode="auto">
            <a:xfrm flipH="1">
              <a:off x="4428" y="1518"/>
              <a:ext cx="142" cy="2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7" name="Line 21"/>
            <p:cNvSpPr>
              <a:spLocks noChangeShapeType="1"/>
            </p:cNvSpPr>
            <p:nvPr/>
          </p:nvSpPr>
          <p:spPr bwMode="auto">
            <a:xfrm flipH="1">
              <a:off x="3794" y="1454"/>
              <a:ext cx="282" cy="1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8" name="Line 22"/>
            <p:cNvSpPr>
              <a:spLocks noChangeShapeType="1"/>
            </p:cNvSpPr>
            <p:nvPr/>
          </p:nvSpPr>
          <p:spPr bwMode="auto">
            <a:xfrm>
              <a:off x="2750" y="1414"/>
              <a:ext cx="664" cy="5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799" name="Line 23"/>
            <p:cNvSpPr>
              <a:spLocks noChangeShapeType="1"/>
            </p:cNvSpPr>
            <p:nvPr/>
          </p:nvSpPr>
          <p:spPr bwMode="auto">
            <a:xfrm flipH="1">
              <a:off x="2741" y="2280"/>
              <a:ext cx="3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800" name="Line 24"/>
            <p:cNvSpPr>
              <a:spLocks noChangeShapeType="1"/>
            </p:cNvSpPr>
            <p:nvPr/>
          </p:nvSpPr>
          <p:spPr bwMode="auto">
            <a:xfrm>
              <a:off x="2872" y="2444"/>
              <a:ext cx="612" cy="3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801" name="Line 25"/>
            <p:cNvSpPr>
              <a:spLocks noChangeShapeType="1"/>
            </p:cNvSpPr>
            <p:nvPr/>
          </p:nvSpPr>
          <p:spPr bwMode="auto">
            <a:xfrm flipH="1" flipV="1">
              <a:off x="2742" y="2990"/>
              <a:ext cx="0" cy="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203819" name="Group 43"/>
          <p:cNvGrpSpPr>
            <a:grpSpLocks/>
          </p:cNvGrpSpPr>
          <p:nvPr/>
        </p:nvGrpSpPr>
        <p:grpSpPr bwMode="auto">
          <a:xfrm>
            <a:off x="0" y="838200"/>
            <a:ext cx="3886200" cy="3914775"/>
            <a:chOff x="0" y="528"/>
            <a:chExt cx="2448" cy="2466"/>
          </a:xfrm>
        </p:grpSpPr>
        <p:sp>
          <p:nvSpPr>
            <p:cNvPr id="203803" name="Rectangle 27"/>
            <p:cNvSpPr>
              <a:spLocks noChangeArrowheads="1"/>
            </p:cNvSpPr>
            <p:nvPr/>
          </p:nvSpPr>
          <p:spPr bwMode="auto">
            <a:xfrm>
              <a:off x="1486" y="1074"/>
              <a:ext cx="630" cy="191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804" name="Rectangle 28"/>
            <p:cNvSpPr>
              <a:spLocks noChangeArrowheads="1"/>
            </p:cNvSpPr>
            <p:nvPr/>
          </p:nvSpPr>
          <p:spPr bwMode="auto">
            <a:xfrm>
              <a:off x="810" y="1074"/>
              <a:ext cx="680" cy="1910"/>
            </a:xfrm>
            <a:prstGeom prst="rect">
              <a:avLst/>
            </a:prstGeom>
            <a:solidFill>
              <a:srgbClr val="CCCC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3805" name="Text Box 29"/>
            <p:cNvSpPr txBox="1">
              <a:spLocks noChangeArrowheads="1"/>
            </p:cNvSpPr>
            <p:nvPr/>
          </p:nvSpPr>
          <p:spPr bwMode="auto">
            <a:xfrm>
              <a:off x="10" y="872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altLang="en-US" sz="1600" b="1">
                <a:solidFill>
                  <a:srgbClr val="FF0066"/>
                </a:solidFill>
              </a:endParaRPr>
            </a:p>
          </p:txBody>
        </p:sp>
        <p:sp>
          <p:nvSpPr>
            <p:cNvPr id="203806" name="Text Box 30"/>
            <p:cNvSpPr txBox="1">
              <a:spLocks noChangeArrowheads="1"/>
            </p:cNvSpPr>
            <p:nvPr/>
          </p:nvSpPr>
          <p:spPr bwMode="auto">
            <a:xfrm>
              <a:off x="792" y="536"/>
              <a:ext cx="83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 altLang="en-US" sz="1600" b="1">
                  <a:solidFill>
                    <a:srgbClr val="FF0066"/>
                  </a:solidFill>
                </a:rPr>
                <a:t>Ejekülsyon-</a:t>
              </a:r>
            </a:p>
            <a:p>
              <a:pPr eaLnBrk="0" hangingPunct="0"/>
              <a:r>
                <a:rPr lang="tr-TR" altLang="en-US" sz="1600" b="1">
                  <a:solidFill>
                    <a:srgbClr val="FF0066"/>
                  </a:solidFill>
                </a:rPr>
                <a:t>dan sonra </a:t>
              </a:r>
            </a:p>
            <a:p>
              <a:pPr eaLnBrk="0" hangingPunct="0"/>
              <a:r>
                <a:rPr lang="tr-TR" altLang="en-US" sz="1600" b="1">
                  <a:solidFill>
                    <a:srgbClr val="FF0066"/>
                  </a:solidFill>
                </a:rPr>
                <a:t>dakika</a:t>
              </a:r>
              <a:endParaRPr lang="en-US" altLang="en-US" sz="1600" b="1">
                <a:solidFill>
                  <a:srgbClr val="FF0066"/>
                </a:solidFill>
              </a:endParaRPr>
            </a:p>
          </p:txBody>
        </p:sp>
        <p:sp>
          <p:nvSpPr>
            <p:cNvPr id="203807" name="Text Box 31"/>
            <p:cNvSpPr txBox="1">
              <a:spLocks noChangeArrowheads="1"/>
            </p:cNvSpPr>
            <p:nvPr/>
          </p:nvSpPr>
          <p:spPr bwMode="auto">
            <a:xfrm>
              <a:off x="1569" y="528"/>
              <a:ext cx="87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 altLang="en-US" sz="1600" b="1">
                  <a:solidFill>
                    <a:schemeClr val="tx2"/>
                  </a:solidFill>
                </a:rPr>
                <a:t>Ejeküle </a:t>
              </a:r>
            </a:p>
            <a:p>
              <a:pPr eaLnBrk="0" hangingPunct="0"/>
              <a:r>
                <a:rPr lang="tr-TR" altLang="en-US" sz="1600" b="1">
                  <a:solidFill>
                    <a:schemeClr val="tx2"/>
                  </a:solidFill>
                </a:rPr>
                <a:t>olan </a:t>
              </a:r>
              <a:endParaRPr lang="en-US" altLang="en-US" sz="1600" b="1">
                <a:solidFill>
                  <a:schemeClr val="tx2"/>
                </a:solidFill>
              </a:endParaRPr>
            </a:p>
            <a:p>
              <a:pPr eaLnBrk="0" hangingPunct="0"/>
              <a:r>
                <a:rPr lang="en-US" altLang="en-US" sz="1600" b="1">
                  <a:solidFill>
                    <a:schemeClr val="tx2"/>
                  </a:solidFill>
                </a:rPr>
                <a:t>sperm </a:t>
              </a:r>
              <a:r>
                <a:rPr lang="tr-TR" altLang="en-US" sz="1600" b="1">
                  <a:solidFill>
                    <a:schemeClr val="tx2"/>
                  </a:solidFill>
                </a:rPr>
                <a:t>% si</a:t>
              </a:r>
              <a:r>
                <a:rPr lang="en-US" altLang="en-US" sz="1600" b="1">
                  <a:solidFill>
                    <a:schemeClr val="tx2"/>
                  </a:solidFill>
                </a:rPr>
                <a:t> *</a:t>
              </a:r>
            </a:p>
          </p:txBody>
        </p:sp>
        <p:sp>
          <p:nvSpPr>
            <p:cNvPr id="203808" name="Text Box 32"/>
            <p:cNvSpPr txBox="1">
              <a:spLocks noChangeArrowheads="1"/>
            </p:cNvSpPr>
            <p:nvPr/>
          </p:nvSpPr>
          <p:spPr bwMode="auto">
            <a:xfrm>
              <a:off x="0" y="1072"/>
              <a:ext cx="905" cy="19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Fertiliza</a:t>
              </a:r>
              <a:r>
                <a:rPr lang="tr-TR" altLang="en-US" sz="1600" b="1"/>
                <a:t>sy</a:t>
              </a:r>
              <a:r>
                <a:rPr lang="en-US" altLang="en-US" sz="1600" b="1"/>
                <a:t>on</a:t>
              </a:r>
            </a:p>
            <a:p>
              <a:pPr eaLnBrk="0" hangingPunct="0"/>
              <a:r>
                <a:rPr lang="tr-TR" altLang="en-US" sz="1600" b="1"/>
                <a:t>yeri</a:t>
              </a:r>
              <a:endParaRPr lang="en-US" altLang="en-US" sz="1600" b="1"/>
            </a:p>
            <a:p>
              <a:pPr eaLnBrk="0" hangingPunct="0"/>
              <a:r>
                <a:rPr lang="en-US" altLang="en-US" sz="1600" b="1"/>
                <a:t>Oviduct</a:t>
              </a:r>
              <a:r>
                <a:rPr lang="tr-TR" altLang="en-US" sz="1600" b="1"/>
                <a:t> un</a:t>
              </a:r>
            </a:p>
            <a:p>
              <a:pPr eaLnBrk="0" hangingPunct="0"/>
              <a:r>
                <a:rPr lang="tr-TR" altLang="en-US" sz="1600" b="1"/>
                <a:t> üst 1/3 ü</a:t>
              </a:r>
              <a:r>
                <a:rPr lang="en-US" altLang="en-US" sz="1600" b="1"/>
                <a:t>)</a:t>
              </a:r>
            </a:p>
            <a:p>
              <a:pPr eaLnBrk="0" hangingPunct="0"/>
              <a:endParaRPr lang="en-US" altLang="en-US" sz="1600" b="1"/>
            </a:p>
            <a:p>
              <a:pPr eaLnBrk="0" hangingPunct="0"/>
              <a:r>
                <a:rPr lang="en-US" altLang="en-US" sz="1600" b="1"/>
                <a:t>Uterus</a:t>
              </a:r>
            </a:p>
            <a:p>
              <a:pPr eaLnBrk="0" hangingPunct="0"/>
              <a:endParaRPr lang="en-US" altLang="en-US" sz="1600" b="1"/>
            </a:p>
            <a:p>
              <a:pPr eaLnBrk="0" hangingPunct="0"/>
              <a:endParaRPr lang="en-US" altLang="en-US" sz="1600" b="1"/>
            </a:p>
            <a:p>
              <a:pPr eaLnBrk="0" hangingPunct="0"/>
              <a:r>
                <a:rPr lang="tr-TR" altLang="en-US" sz="1600" b="1"/>
                <a:t>S</a:t>
              </a:r>
              <a:r>
                <a:rPr lang="en-US" altLang="en-US" sz="1600" b="1"/>
                <a:t>ervi</a:t>
              </a:r>
              <a:r>
                <a:rPr lang="tr-TR" altLang="en-US" sz="1600" b="1"/>
                <a:t>K</a:t>
              </a:r>
              <a:r>
                <a:rPr lang="en-US" altLang="en-US" sz="1600" b="1"/>
                <a:t>al</a:t>
              </a:r>
            </a:p>
            <a:p>
              <a:pPr eaLnBrk="0" hangingPunct="0"/>
              <a:r>
                <a:rPr lang="tr-TR" altLang="en-US" sz="1600" b="1"/>
                <a:t>K</a:t>
              </a:r>
              <a:r>
                <a:rPr lang="en-US" altLang="en-US" sz="1600" b="1"/>
                <a:t>anal</a:t>
              </a:r>
            </a:p>
            <a:p>
              <a:pPr eaLnBrk="0" hangingPunct="0"/>
              <a:endParaRPr lang="en-US" altLang="en-US" sz="1600" b="1"/>
            </a:p>
            <a:p>
              <a:pPr eaLnBrk="0" hangingPunct="0"/>
              <a:r>
                <a:rPr lang="en-US" altLang="en-US" sz="1600" b="1"/>
                <a:t>Va</a:t>
              </a:r>
              <a:r>
                <a:rPr lang="tr-TR" altLang="en-US" sz="1600" b="1"/>
                <a:t>jen</a:t>
              </a:r>
              <a:endParaRPr lang="en-US" altLang="en-US" sz="1600" b="1"/>
            </a:p>
          </p:txBody>
        </p:sp>
        <p:sp>
          <p:nvSpPr>
            <p:cNvPr id="203809" name="Text Box 33"/>
            <p:cNvSpPr txBox="1">
              <a:spLocks noChangeArrowheads="1"/>
            </p:cNvSpPr>
            <p:nvPr/>
          </p:nvSpPr>
          <p:spPr bwMode="auto">
            <a:xfrm>
              <a:off x="942" y="1120"/>
              <a:ext cx="4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30–60</a:t>
              </a:r>
            </a:p>
          </p:txBody>
        </p:sp>
        <p:sp>
          <p:nvSpPr>
            <p:cNvPr id="203810" name="Text Box 34"/>
            <p:cNvSpPr txBox="1">
              <a:spLocks noChangeArrowheads="1"/>
            </p:cNvSpPr>
            <p:nvPr/>
          </p:nvSpPr>
          <p:spPr bwMode="auto">
            <a:xfrm>
              <a:off x="932" y="1870"/>
              <a:ext cx="4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10–20</a:t>
              </a:r>
            </a:p>
          </p:txBody>
        </p:sp>
        <p:sp>
          <p:nvSpPr>
            <p:cNvPr id="203811" name="Text Box 35"/>
            <p:cNvSpPr txBox="1">
              <a:spLocks noChangeArrowheads="1"/>
            </p:cNvSpPr>
            <p:nvPr/>
          </p:nvSpPr>
          <p:spPr bwMode="auto">
            <a:xfrm>
              <a:off x="982" y="247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1–3</a:t>
              </a:r>
            </a:p>
          </p:txBody>
        </p:sp>
        <p:sp>
          <p:nvSpPr>
            <p:cNvPr id="203812" name="Text Box 36"/>
            <p:cNvSpPr txBox="1">
              <a:spLocks noChangeArrowheads="1"/>
            </p:cNvSpPr>
            <p:nvPr/>
          </p:nvSpPr>
          <p:spPr bwMode="auto">
            <a:xfrm>
              <a:off x="1072" y="277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0</a:t>
              </a:r>
            </a:p>
          </p:txBody>
        </p:sp>
        <p:sp>
          <p:nvSpPr>
            <p:cNvPr id="203813" name="Text Box 37"/>
            <p:cNvSpPr txBox="1">
              <a:spLocks noChangeArrowheads="1"/>
            </p:cNvSpPr>
            <p:nvPr/>
          </p:nvSpPr>
          <p:spPr bwMode="auto">
            <a:xfrm>
              <a:off x="1612" y="112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0.001</a:t>
              </a:r>
            </a:p>
          </p:txBody>
        </p:sp>
        <p:sp>
          <p:nvSpPr>
            <p:cNvPr id="203814" name="Text Box 38"/>
            <p:cNvSpPr txBox="1">
              <a:spLocks noChangeArrowheads="1"/>
            </p:cNvSpPr>
            <p:nvPr/>
          </p:nvSpPr>
          <p:spPr bwMode="auto">
            <a:xfrm>
              <a:off x="1682" y="1870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0.1</a:t>
              </a:r>
            </a:p>
          </p:txBody>
        </p:sp>
        <p:sp>
          <p:nvSpPr>
            <p:cNvPr id="203815" name="Text Box 39"/>
            <p:cNvSpPr txBox="1">
              <a:spLocks noChangeArrowheads="1"/>
            </p:cNvSpPr>
            <p:nvPr/>
          </p:nvSpPr>
          <p:spPr bwMode="auto">
            <a:xfrm>
              <a:off x="1734" y="247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3</a:t>
              </a:r>
            </a:p>
          </p:txBody>
        </p:sp>
        <p:sp>
          <p:nvSpPr>
            <p:cNvPr id="203816" name="Text Box 40"/>
            <p:cNvSpPr txBox="1">
              <a:spLocks noChangeArrowheads="1"/>
            </p:cNvSpPr>
            <p:nvPr/>
          </p:nvSpPr>
          <p:spPr bwMode="auto">
            <a:xfrm>
              <a:off x="1663" y="278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/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199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Üreme Fizyolojisi (</a:t>
            </a:r>
            <a:r>
              <a:rPr lang="tr-TR" dirty="0" smtClean="0"/>
              <a:t>Döllenmiş Yumurtanın Tutunması)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44824"/>
            <a:ext cx="8087327" cy="4536504"/>
          </a:xfrm>
        </p:spPr>
      </p:pic>
    </p:spTree>
    <p:extLst>
      <p:ext uri="{BB962C8B-B14F-4D97-AF65-F5344CB8AC3E}">
        <p14:creationId xmlns:p14="http://schemas.microsoft.com/office/powerpoint/2010/main" val="276712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tr-TR" dirty="0"/>
              <a:t>Üreme Fizyolojisi </a:t>
            </a:r>
            <a:r>
              <a:rPr lang="tr-TR" dirty="0" smtClean="0"/>
              <a:t>(Cinsiyet Oluşumu)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51919"/>
            <a:ext cx="7416824" cy="6090057"/>
          </a:xfrm>
        </p:spPr>
      </p:pic>
    </p:spTree>
    <p:extLst>
      <p:ext uri="{BB962C8B-B14F-4D97-AF65-F5344CB8AC3E}">
        <p14:creationId xmlns:p14="http://schemas.microsoft.com/office/powerpoint/2010/main" val="19934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838200"/>
            <a:ext cx="4191000" cy="5257800"/>
          </a:xfrm>
        </p:spPr>
        <p:txBody>
          <a:bodyPr/>
          <a:lstStyle/>
          <a:p>
            <a:pPr algn="l">
              <a:lnSpc>
                <a:spcPct val="160000"/>
              </a:lnSpc>
              <a:buFontTx/>
              <a:buChar char="•"/>
            </a:pPr>
            <a:r>
              <a:rPr lang="tr-TR" sz="2400" dirty="0" err="1">
                <a:solidFill>
                  <a:schemeClr val="tx2"/>
                </a:solidFill>
                <a:cs typeface="Arial" charset="0"/>
              </a:rPr>
              <a:t>Pubertenin</a:t>
            </a:r>
            <a:r>
              <a:rPr lang="tr-TR" sz="2400" dirty="0">
                <a:solidFill>
                  <a:schemeClr val="tx2"/>
                </a:solidFill>
                <a:cs typeface="Arial" charset="0"/>
              </a:rPr>
              <a:t> başlangıcı</a:t>
            </a:r>
            <a:endParaRPr lang="tr-TR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Hipotalamustan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  <a:cs typeface="Arial" charset="0"/>
              </a:rPr>
              <a:t>pulsatil</a:t>
            </a:r>
            <a:r>
              <a:rPr lang="tr-TR" sz="2000" b="1" dirty="0">
                <a:solidFill>
                  <a:srgbClr val="FF0000"/>
                </a:solidFill>
                <a:cs typeface="Arial" charset="0"/>
              </a:rPr>
              <a:t> olarak </a:t>
            </a:r>
            <a:r>
              <a:rPr lang="tr-TR" sz="2000" b="1" dirty="0" err="1">
                <a:solidFill>
                  <a:srgbClr val="FF0000"/>
                </a:solidFill>
                <a:cs typeface="Arial" charset="0"/>
              </a:rPr>
              <a:t>GnRH</a:t>
            </a:r>
            <a:r>
              <a:rPr lang="tr-TR" sz="2000" b="1" dirty="0">
                <a:solidFill>
                  <a:srgbClr val="FF0000"/>
                </a:solidFill>
              </a:rPr>
              <a:t> salgılanması</a:t>
            </a:r>
            <a:r>
              <a:rPr lang="tr-TR" sz="2000" b="1" dirty="0">
                <a:solidFill>
                  <a:srgbClr val="FF0000"/>
                </a:solidFill>
                <a:cs typeface="Arial" charset="0"/>
              </a:rPr>
              <a:t> hipofizden </a:t>
            </a:r>
            <a:r>
              <a:rPr lang="tr-TR" sz="2000" b="1" dirty="0" err="1">
                <a:solidFill>
                  <a:srgbClr val="FF0000"/>
                </a:solidFill>
                <a:cs typeface="Arial" charset="0"/>
              </a:rPr>
              <a:t>gonodotropin</a:t>
            </a:r>
            <a:r>
              <a:rPr lang="tr-TR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sz="2000" b="1" dirty="0">
                <a:solidFill>
                  <a:srgbClr val="FF0000"/>
                </a:solidFill>
              </a:rPr>
              <a:t>(FSH ve LH) </a:t>
            </a:r>
            <a:r>
              <a:rPr lang="tr-TR" sz="2000" b="1" dirty="0">
                <a:solidFill>
                  <a:srgbClr val="FF0000"/>
                </a:solidFill>
                <a:cs typeface="Arial" charset="0"/>
              </a:rPr>
              <a:t>salgılanması</a:t>
            </a:r>
            <a:r>
              <a:rPr lang="tr-TR" sz="2000" b="1" dirty="0">
                <a:solidFill>
                  <a:srgbClr val="FF0000"/>
                </a:solidFill>
              </a:rPr>
              <a:t>nı</a:t>
            </a:r>
            <a:r>
              <a:rPr lang="tr-TR" sz="2000" b="1" dirty="0">
                <a:solidFill>
                  <a:srgbClr val="FF0000"/>
                </a:solidFill>
                <a:cs typeface="Arial" charset="0"/>
              </a:rPr>
              <a:t> uyarır</a:t>
            </a:r>
            <a:endParaRPr lang="tr-TR" sz="2000" b="1" dirty="0">
              <a:solidFill>
                <a:srgbClr val="FF0000"/>
              </a:solidFill>
            </a:endParaRP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tr-TR" sz="2000" b="1" dirty="0" err="1">
                <a:solidFill>
                  <a:srgbClr val="FF0000"/>
                </a:solidFill>
                <a:cs typeface="Arial" charset="0"/>
              </a:rPr>
              <a:t>Pubertenin</a:t>
            </a:r>
            <a:r>
              <a:rPr lang="tr-TR" sz="2000" b="1" dirty="0">
                <a:solidFill>
                  <a:srgbClr val="FF0000"/>
                </a:solidFill>
                <a:cs typeface="Arial" charset="0"/>
              </a:rPr>
              <a:t> gecikmesi veya yokluğuna </a:t>
            </a:r>
            <a:endParaRPr lang="en-US" sz="2000" b="1" dirty="0">
              <a:solidFill>
                <a:srgbClr val="FF0000"/>
              </a:solidFill>
              <a:cs typeface="Arial" charset="0"/>
            </a:endParaRPr>
          </a:p>
          <a:p>
            <a:pPr lvl="1" algn="l">
              <a:lnSpc>
                <a:spcPct val="160000"/>
              </a:lnSpc>
              <a:buFontTx/>
              <a:buChar char="–"/>
            </a:pPr>
            <a:r>
              <a:rPr lang="tr-TR" sz="2000" b="1" dirty="0" err="1">
                <a:solidFill>
                  <a:schemeClr val="tx2"/>
                </a:solidFill>
                <a:cs typeface="Arial" charset="0"/>
              </a:rPr>
              <a:t>primer</a:t>
            </a:r>
            <a:r>
              <a:rPr lang="tr-TR" sz="2000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tr-TR" sz="2000" b="1" dirty="0" err="1">
                <a:solidFill>
                  <a:schemeClr val="tx2"/>
                </a:solidFill>
                <a:cs typeface="Arial" charset="0"/>
              </a:rPr>
              <a:t>amenore</a:t>
            </a:r>
            <a:endParaRPr lang="tr-TR" sz="2000" b="1" dirty="0">
              <a:solidFill>
                <a:schemeClr val="tx2"/>
              </a:solidFill>
            </a:endParaRPr>
          </a:p>
          <a:p>
            <a:pPr lvl="1" algn="l">
              <a:lnSpc>
                <a:spcPct val="160000"/>
              </a:lnSpc>
              <a:buFontTx/>
              <a:buChar char="–"/>
            </a:pPr>
            <a:r>
              <a:rPr lang="tr-TR" sz="2000" b="1" dirty="0" err="1">
                <a:solidFill>
                  <a:schemeClr val="tx2"/>
                </a:solidFill>
                <a:cs typeface="Arial" charset="0"/>
              </a:rPr>
              <a:t>önikoidizm</a:t>
            </a:r>
            <a:endParaRPr lang="tr-TR" sz="2000" b="1" dirty="0">
              <a:solidFill>
                <a:schemeClr val="tx2"/>
              </a:solidFill>
              <a:cs typeface="Arial" charset="0"/>
            </a:endParaRPr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1066800" y="1447800"/>
          <a:ext cx="320992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 Eşlem Resmi" r:id="rId4" imgW="3209524" imgH="3905795" progId="Paint.Picture">
                  <p:embed/>
                </p:oleObj>
              </mc:Choice>
              <mc:Fallback>
                <p:oleObj name="Bit Eşlem Resmi" r:id="rId4" imgW="3209524" imgH="39057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3209925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4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pPr algn="l"/>
            <a:r>
              <a:rPr lang="en-AU" sz="3200" b="1"/>
              <a:t>Doğumun başlaması</a:t>
            </a:r>
            <a:endParaRPr lang="en-AU" sz="3200" b="1">
              <a:solidFill>
                <a:schemeClr val="tx1"/>
              </a:solidFill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00800" cy="3505200"/>
          </a:xfrm>
        </p:spPr>
        <p:txBody>
          <a:bodyPr/>
          <a:lstStyle/>
          <a:p>
            <a:pPr algn="l">
              <a:lnSpc>
                <a:spcPct val="160000"/>
              </a:lnSpc>
            </a:pPr>
            <a:r>
              <a:rPr lang="en-AU" sz="2400" dirty="0" err="1">
                <a:solidFill>
                  <a:srgbClr val="FF0000"/>
                </a:solidFill>
              </a:rPr>
              <a:t>Pozitif</a:t>
            </a:r>
            <a:r>
              <a:rPr lang="en-AU" sz="2400" dirty="0">
                <a:solidFill>
                  <a:srgbClr val="FF0000"/>
                </a:solidFill>
              </a:rPr>
              <a:t> feedback </a:t>
            </a:r>
            <a:r>
              <a:rPr lang="en-AU" sz="2400" dirty="0" err="1">
                <a:solidFill>
                  <a:srgbClr val="FF0000"/>
                </a:solidFill>
              </a:rPr>
              <a:t>teori</a:t>
            </a:r>
            <a:endParaRPr lang="en-AU" sz="2400" dirty="0">
              <a:solidFill>
                <a:srgbClr val="FF0000"/>
              </a:solidFill>
            </a:endParaRP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en-AU" sz="2400" dirty="0" err="1">
                <a:solidFill>
                  <a:schemeClr val="tx1"/>
                </a:solidFill>
              </a:rPr>
              <a:t>Seviksin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en-AU" sz="2400" dirty="0" err="1">
                <a:solidFill>
                  <a:schemeClr val="tx1"/>
                </a:solidFill>
              </a:rPr>
              <a:t>gerilmesi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r>
              <a:rPr lang="tr-TR" sz="2400" dirty="0">
                <a:solidFill>
                  <a:schemeClr val="tx1"/>
                </a:solidFill>
              </a:rPr>
              <a:t>refleks yoldan </a:t>
            </a:r>
            <a:r>
              <a:rPr lang="tr-TR" sz="2400" dirty="0" err="1">
                <a:solidFill>
                  <a:schemeClr val="tx1"/>
                </a:solidFill>
              </a:rPr>
              <a:t>nörohipofizden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oksitosin</a:t>
            </a:r>
            <a:r>
              <a:rPr lang="tr-TR" sz="2400" dirty="0">
                <a:solidFill>
                  <a:schemeClr val="tx1"/>
                </a:solidFill>
              </a:rPr>
              <a:t> salınımını artırır</a:t>
            </a: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tr-TR" sz="2400" dirty="0" err="1">
                <a:solidFill>
                  <a:schemeClr val="tx1"/>
                </a:solidFill>
              </a:rPr>
              <a:t>Oksitosin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uterusta</a:t>
            </a:r>
            <a:r>
              <a:rPr lang="tr-TR" sz="2400" dirty="0">
                <a:solidFill>
                  <a:schemeClr val="tx1"/>
                </a:solidFill>
              </a:rPr>
              <a:t> kasılmayı artırır</a:t>
            </a:r>
          </a:p>
          <a:p>
            <a:pPr algn="l">
              <a:lnSpc>
                <a:spcPct val="160000"/>
              </a:lnSpc>
              <a:buFontTx/>
              <a:buChar char="•"/>
            </a:pPr>
            <a:r>
              <a:rPr lang="tr-TR" sz="2400" dirty="0">
                <a:solidFill>
                  <a:schemeClr val="tx1"/>
                </a:solidFill>
              </a:rPr>
              <a:t>Kasılma </a:t>
            </a:r>
            <a:r>
              <a:rPr lang="tr-TR" sz="2400" dirty="0" err="1">
                <a:solidFill>
                  <a:schemeClr val="tx1"/>
                </a:solidFill>
              </a:rPr>
              <a:t>serviksin</a:t>
            </a:r>
            <a:r>
              <a:rPr lang="tr-TR" sz="2400" dirty="0">
                <a:solidFill>
                  <a:schemeClr val="tx1"/>
                </a:solidFill>
              </a:rPr>
              <a:t> daha da gerilmesini sağlar</a:t>
            </a:r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762000" y="1600200"/>
            <a:ext cx="784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04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72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/>
              <a:t>Doğumun aşamaları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1295400"/>
            <a:ext cx="7659687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Dilatasyon</a:t>
            </a:r>
            <a:r>
              <a:rPr lang="en-US" sz="2400">
                <a:solidFill>
                  <a:schemeClr val="tx2"/>
                </a:solidFill>
              </a:rPr>
              <a:t> (birkaç dakika - 24 saat</a:t>
            </a:r>
            <a:r>
              <a:rPr lang="en-US" sz="240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Doğumun başlangıcında sevikal kanal 10 cm genişler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Kontraksiyonlar düzenli hale gelir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Amniyon kesesi yırtılır (kendiliğinden veya müdahale ile)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Doğum</a:t>
            </a:r>
            <a:r>
              <a:rPr lang="en-US" sz="2400">
                <a:solidFill>
                  <a:schemeClr val="tx2"/>
                </a:solidFill>
              </a:rPr>
              <a:t> (1 dakika – saatler)</a:t>
            </a:r>
            <a:r>
              <a:rPr lang="en-US" sz="240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Dilatasyondan sonra bebeğin çıkışına kadar geçen süreçtir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“Kuvvetli” kontraksiyonlar olur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Doğum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Plasentanın çıkması</a:t>
            </a:r>
            <a:r>
              <a:rPr lang="en-US" sz="2400">
                <a:solidFill>
                  <a:schemeClr val="tx2"/>
                </a:solidFill>
              </a:rPr>
              <a:t> (10 - 45 dakika)</a:t>
            </a:r>
            <a:endParaRPr lang="en-US" sz="2400"/>
          </a:p>
          <a:p>
            <a:pPr lvl="2">
              <a:lnSpc>
                <a:spcPct val="90000"/>
              </a:lnSpc>
            </a:pPr>
            <a:r>
              <a:rPr lang="en-US" sz="2000"/>
              <a:t>Doğumdan sonra gerçekleşir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Kontraksiyonlar devam eder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Plasenta doğar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Kan damarlarında kontraksiyon olur</a:t>
            </a:r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609600" y="1219200"/>
            <a:ext cx="784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58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</p:spPr>
        <p:txBody>
          <a:bodyPr/>
          <a:lstStyle/>
          <a:p>
            <a:pPr algn="l"/>
            <a:r>
              <a:rPr lang="en-US" sz="3200" b="1"/>
              <a:t>Doğum</a:t>
            </a:r>
          </a:p>
        </p:txBody>
      </p:sp>
      <p:pic>
        <p:nvPicPr>
          <p:cNvPr id="327683" name="Picture 3" descr="mso7899B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12820" r="2942" b="42885"/>
          <a:stretch>
            <a:fillRect/>
          </a:stretch>
        </p:blipFill>
        <p:spPr bwMode="auto">
          <a:xfrm>
            <a:off x="457200" y="1371600"/>
            <a:ext cx="80772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609600" y="1219200"/>
            <a:ext cx="784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444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/>
              <a:t>Laktasyon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11" y="1844824"/>
            <a:ext cx="83058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Meme </a:t>
            </a:r>
            <a:r>
              <a:rPr lang="en-US" sz="2400" dirty="0" err="1"/>
              <a:t>bezlerinde</a:t>
            </a:r>
            <a:r>
              <a:rPr lang="en-US" sz="2400" dirty="0"/>
              <a:t> </a:t>
            </a:r>
            <a:r>
              <a:rPr lang="en-US" sz="2400" dirty="0" err="1"/>
              <a:t>süt</a:t>
            </a:r>
            <a:r>
              <a:rPr lang="en-US" sz="2400" dirty="0"/>
              <a:t> </a:t>
            </a:r>
            <a:r>
              <a:rPr lang="en-US" sz="2400" dirty="0" err="1"/>
              <a:t>üretim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salgılama</a:t>
            </a:r>
            <a:r>
              <a:rPr lang="en-US" sz="2400" dirty="0"/>
              <a:t> </a:t>
            </a:r>
            <a:r>
              <a:rPr lang="en-US" sz="2400" dirty="0" err="1"/>
              <a:t>sürecidir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/>
              <a:t>Prolaktin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Alveoler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gelişim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süt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üretimini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sağlar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Gebelik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sırasında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düzeyi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artar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fakat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çok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az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süt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salgısı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olur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dirty="0" err="1">
                <a:solidFill>
                  <a:srgbClr val="FF0000"/>
                </a:solidFill>
              </a:rPr>
              <a:t>Gebelik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süresince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yüksek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düzeyde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salgılanan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östrojen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progesteron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memelerin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süt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salgısı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için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gelişmesini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sağlarken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prolaktinin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etkisini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inhibe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ederek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üretime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engel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olurlar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685800" y="1676400"/>
            <a:ext cx="784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16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/>
              <a:t>Laktasyon (devam)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/>
              <a:t>Postpartum</a:t>
            </a:r>
            <a:r>
              <a:rPr lang="tr-TR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doğum</a:t>
            </a:r>
            <a:r>
              <a:rPr lang="en-US" sz="2400" dirty="0"/>
              <a:t> </a:t>
            </a:r>
            <a:r>
              <a:rPr lang="en-US" sz="2400" dirty="0" err="1"/>
              <a:t>sonrası</a:t>
            </a:r>
            <a:r>
              <a:rPr lang="en-US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Östrojen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progesteron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düzeyi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azalır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dirty="0" err="1"/>
              <a:t>prolaktinin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süt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başlar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Emzirme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sonucu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meme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bezlerinden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çıkan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uyarılar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 err="1"/>
              <a:t>hipotalamus-nörohipoz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oksitosin</a:t>
            </a:r>
            <a:r>
              <a:rPr lang="en-US" sz="2400" dirty="0"/>
              <a:t> </a:t>
            </a:r>
            <a:r>
              <a:rPr lang="en-US" sz="2400" dirty="0" err="1"/>
              <a:t>üretimine</a:t>
            </a:r>
            <a:r>
              <a:rPr lang="en-US" sz="2400" dirty="0"/>
              <a:t> </a:t>
            </a:r>
            <a:r>
              <a:rPr lang="en-US" sz="2400" dirty="0" err="1"/>
              <a:t>yol</a:t>
            </a:r>
            <a:r>
              <a:rPr lang="en-US" sz="2400" dirty="0"/>
              <a:t> </a:t>
            </a:r>
            <a:r>
              <a:rPr lang="en-US" sz="2400" dirty="0" err="1"/>
              <a:t>açar</a:t>
            </a:r>
            <a:endParaRPr lang="en-US" sz="2400" dirty="0"/>
          </a:p>
          <a:p>
            <a:pPr lvl="2">
              <a:lnSpc>
                <a:spcPct val="120000"/>
              </a:lnSpc>
            </a:pPr>
            <a:r>
              <a:rPr lang="en-US" dirty="0" err="1"/>
              <a:t>Oksitosin</a:t>
            </a:r>
            <a:r>
              <a:rPr lang="en-US" dirty="0"/>
              <a:t> </a:t>
            </a:r>
            <a:r>
              <a:rPr lang="en-US" dirty="0" err="1"/>
              <a:t>süt</a:t>
            </a:r>
            <a:r>
              <a:rPr lang="en-US" dirty="0"/>
              <a:t> </a:t>
            </a:r>
            <a:r>
              <a:rPr lang="en-US" dirty="0" err="1"/>
              <a:t>kanallarındaki</a:t>
            </a:r>
            <a:r>
              <a:rPr lang="en-US" dirty="0"/>
              <a:t> </a:t>
            </a:r>
            <a:r>
              <a:rPr lang="en-US" dirty="0" err="1"/>
              <a:t>düz</a:t>
            </a:r>
            <a:r>
              <a:rPr lang="en-US" dirty="0"/>
              <a:t> </a:t>
            </a:r>
            <a:r>
              <a:rPr lang="en-US" dirty="0" err="1"/>
              <a:t>kasların</a:t>
            </a:r>
            <a:r>
              <a:rPr lang="en-US" dirty="0"/>
              <a:t> </a:t>
            </a:r>
            <a:r>
              <a:rPr lang="en-US" dirty="0" err="1"/>
              <a:t>kasılmasını</a:t>
            </a:r>
            <a:r>
              <a:rPr lang="en-US" dirty="0"/>
              <a:t> </a:t>
            </a:r>
            <a:r>
              <a:rPr lang="en-US" dirty="0" err="1"/>
              <a:t>sağlayarak</a:t>
            </a:r>
            <a:r>
              <a:rPr lang="en-US" dirty="0"/>
              <a:t> </a:t>
            </a:r>
            <a:r>
              <a:rPr lang="en-US" dirty="0" err="1"/>
              <a:t>sütün</a:t>
            </a:r>
            <a:r>
              <a:rPr lang="en-US" dirty="0"/>
              <a:t> </a:t>
            </a:r>
            <a:r>
              <a:rPr lang="en-US" dirty="0" err="1"/>
              <a:t>akmasını</a:t>
            </a:r>
            <a:r>
              <a:rPr lang="en-US" dirty="0"/>
              <a:t> </a:t>
            </a:r>
            <a:r>
              <a:rPr lang="en-US" dirty="0" err="1"/>
              <a:t>sağlar</a:t>
            </a:r>
            <a:endParaRPr lang="en-US" dirty="0"/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>
            <a:off x="685800" y="1676400"/>
            <a:ext cx="784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346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793037" cy="1462087"/>
          </a:xfrm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AİLE PLANLAMASI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386013"/>
            <a:ext cx="7772400" cy="4114800"/>
          </a:xfrm>
        </p:spPr>
        <p:txBody>
          <a:bodyPr/>
          <a:lstStyle/>
          <a:p>
            <a:pPr eaLnBrk="1" hangingPunct="1"/>
            <a:r>
              <a:rPr lang="tr-TR" sz="2800" smtClean="0"/>
              <a:t>Ailelerin ana ve çocuk sağlığı açısından sorun oluşturmayacak şekilde istedikleri zaman,bakabilecekleri ve sevebilecekleri sayıda çocuğa sahip olmaları;</a:t>
            </a:r>
          </a:p>
          <a:p>
            <a:pPr eaLnBrk="1" hangingPunct="1"/>
            <a:r>
              <a:rPr lang="tr-TR" sz="2800" smtClean="0"/>
              <a:t>Çocuğu olmayanların ise çocuk sahibi olmaları için yardım alabilmeleridir.</a:t>
            </a: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3097739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93038" cy="1462087"/>
          </a:xfrm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Aile Planlamasının Amacı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2431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/>
              <a:t>Çocuk sahibi olmayı,sayısını kısıtlamak değildir.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Ailenin sağlığını korumak ve mutlu yaşamalarını sağlamaktır.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Çiftlere gebe kalmak ve doğum yapmak için en uygun koşulların neler olduğunu öğretir.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Gebelikler arası belirli bir süre (2 yıl) bırakılarak ana ve çocuk sağlığının korunmasını sağlar.</a:t>
            </a:r>
          </a:p>
        </p:txBody>
      </p:sp>
    </p:spTree>
    <p:extLst>
      <p:ext uri="{BB962C8B-B14F-4D97-AF65-F5344CB8AC3E}">
        <p14:creationId xmlns:p14="http://schemas.microsoft.com/office/powerpoint/2010/main" val="78893011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93038" cy="1462087"/>
          </a:xfrm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Aile Planlamasının Amacı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3145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/>
              <a:t>Etkili doğum kontrol yöntemlerini ve nasıl kullanılacağı hakkında bilgi verir,istenmeyen gebeliklerin olmasını engeller. 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Çocuk sahibi olamayan kısır çiftlere yardım eder ve yol gösterir.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Hızlı nüfus artışının getireceği sorunları engelleyerek toplum sağlığına katkıda bulunur.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8532434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93037" cy="1462087"/>
          </a:xfrm>
        </p:spPr>
        <p:txBody>
          <a:bodyPr/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UNUTMAYIN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18 yaşından önce 35 yaşından sonra,</a:t>
            </a:r>
          </a:p>
          <a:p>
            <a:pPr eaLnBrk="1" hangingPunct="1"/>
            <a:r>
              <a:rPr lang="tr-TR" smtClean="0"/>
              <a:t>2 yıldan kısa aralıkta,</a:t>
            </a:r>
          </a:p>
          <a:p>
            <a:pPr eaLnBrk="1" hangingPunct="1"/>
            <a:r>
              <a:rPr lang="tr-TR" smtClean="0"/>
              <a:t>5 ve daha fazla sayıdaki gebelikler,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/>
          </a:p>
          <a:p>
            <a:pPr algn="ctr" eaLnBrk="1" hangingPunct="1">
              <a:buFont typeface="Wingdings" pitchFamily="2" charset="2"/>
              <a:buNone/>
            </a:pPr>
            <a:r>
              <a:rPr lang="tr-TR" smtClean="0">
                <a:solidFill>
                  <a:schemeClr val="hlink"/>
                </a:solidFill>
              </a:rPr>
              <a:t>ANNE ve BEBEK SAĞLIĞI AÇISINDAN TEHLİKELİ OLABİLİR</a:t>
            </a:r>
            <a:endParaRPr lang="en-US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48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Aile Planlamasının Topluma Olan Yararları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3145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/>
              <a:t>Nüfusumuzun %22 sini kadınlar,%42 sini çocuklar oluşturduğu için bu grubun sağlıklı olması toplumun sağlıklı olması demektir.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Aile Planlamasından yararlanan aileler toplumun sağlıklı olmasında en büyük katkıyı sağlarlar.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Nüfus dengeli ve planlı bir şekilde artar.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/>
              <a:t>Bu ülkeler gelişmişlik açısından daha üst düzeydedirler.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solidFill>
                  <a:schemeClr val="hlink"/>
                </a:solidFill>
              </a:rPr>
              <a:t>SONUÇ OLARAK</a:t>
            </a:r>
            <a:r>
              <a:rPr lang="tr-TR" sz="2400" smtClean="0"/>
              <a:t>:Daha sağlıklı ve gelişmiş bir toplum ortaya çıkar.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5659411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685800"/>
          </a:xfrm>
          <a:ln/>
        </p:spPr>
        <p:txBody>
          <a:bodyPr/>
          <a:lstStyle/>
          <a:p>
            <a:r>
              <a:rPr lang="tr-TR" sz="2800"/>
              <a:t>Spermatogenezin</a:t>
            </a:r>
            <a:r>
              <a:rPr lang="en-US" sz="2800"/>
              <a:t> Feedback </a:t>
            </a:r>
            <a:r>
              <a:rPr lang="tr-TR" sz="2800"/>
              <a:t>K</a:t>
            </a:r>
            <a:r>
              <a:rPr lang="en-US" sz="2800"/>
              <a:t>ontrol</a:t>
            </a:r>
            <a:r>
              <a:rPr lang="tr-TR" sz="2800"/>
              <a:t>ü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37338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Test</a:t>
            </a:r>
            <a:r>
              <a:rPr lang="tr-TR"/>
              <a:t>i</a:t>
            </a:r>
            <a:r>
              <a:rPr lang="en-US"/>
              <a:t>s</a:t>
            </a:r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2514600" y="1600200"/>
            <a:ext cx="3886200" cy="4724400"/>
            <a:chOff x="1584" y="1008"/>
            <a:chExt cx="2448" cy="2976"/>
          </a:xfrm>
        </p:grpSpPr>
        <p:sp>
          <p:nvSpPr>
            <p:cNvPr id="231429" name="Oval 5"/>
            <p:cNvSpPr>
              <a:spLocks noChangeArrowheads="1"/>
            </p:cNvSpPr>
            <p:nvPr/>
          </p:nvSpPr>
          <p:spPr bwMode="auto">
            <a:xfrm>
              <a:off x="2160" y="1008"/>
              <a:ext cx="1392" cy="43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1430" name="Text Box 6"/>
            <p:cNvSpPr txBox="1">
              <a:spLocks noChangeArrowheads="1"/>
            </p:cNvSpPr>
            <p:nvPr/>
          </p:nvSpPr>
          <p:spPr bwMode="auto">
            <a:xfrm>
              <a:off x="2208" y="1056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H</a:t>
              </a:r>
              <a:r>
                <a:rPr lang="tr-TR"/>
                <a:t>i</a:t>
              </a:r>
              <a:r>
                <a:rPr lang="en-US"/>
                <a:t>potalamus</a:t>
              </a:r>
            </a:p>
          </p:txBody>
        </p:sp>
        <p:sp>
          <p:nvSpPr>
            <p:cNvPr id="231431" name="Oval 7"/>
            <p:cNvSpPr>
              <a:spLocks noChangeArrowheads="1"/>
            </p:cNvSpPr>
            <p:nvPr/>
          </p:nvSpPr>
          <p:spPr bwMode="auto">
            <a:xfrm>
              <a:off x="2208" y="1824"/>
              <a:ext cx="1296" cy="91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1432" name="Text Box 8"/>
            <p:cNvSpPr txBox="1">
              <a:spLocks noChangeArrowheads="1"/>
            </p:cNvSpPr>
            <p:nvPr/>
          </p:nvSpPr>
          <p:spPr bwMode="auto">
            <a:xfrm>
              <a:off x="2352" y="201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/>
                <a:t>Ön</a:t>
              </a:r>
              <a:r>
                <a:rPr lang="en-US"/>
                <a:t> </a:t>
              </a:r>
              <a:r>
                <a:rPr lang="tr-TR"/>
                <a:t>Hipofiz</a:t>
              </a:r>
              <a:endParaRPr lang="en-US"/>
            </a:p>
          </p:txBody>
        </p:sp>
        <p:sp>
          <p:nvSpPr>
            <p:cNvPr id="231433" name="Oval 9"/>
            <p:cNvSpPr>
              <a:spLocks noChangeArrowheads="1"/>
            </p:cNvSpPr>
            <p:nvPr/>
          </p:nvSpPr>
          <p:spPr bwMode="auto">
            <a:xfrm>
              <a:off x="1584" y="3264"/>
              <a:ext cx="2448" cy="72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/>
                <a:t>Testis</a:t>
              </a:r>
            </a:p>
          </p:txBody>
        </p:sp>
        <p:sp>
          <p:nvSpPr>
            <p:cNvPr id="231434" name="Oval 10"/>
            <p:cNvSpPr>
              <a:spLocks noChangeArrowheads="1"/>
            </p:cNvSpPr>
            <p:nvPr/>
          </p:nvSpPr>
          <p:spPr bwMode="auto">
            <a:xfrm>
              <a:off x="1680" y="3408"/>
              <a:ext cx="720" cy="43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1435" name="Text Box 11"/>
            <p:cNvSpPr txBox="1">
              <a:spLocks noChangeArrowheads="1"/>
            </p:cNvSpPr>
            <p:nvPr/>
          </p:nvSpPr>
          <p:spPr bwMode="auto">
            <a:xfrm>
              <a:off x="1632" y="350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</a:t>
              </a:r>
              <a:r>
                <a:rPr lang="tr-TR"/>
                <a:t>eydig</a:t>
              </a:r>
              <a:endParaRPr lang="en-US"/>
            </a:p>
          </p:txBody>
        </p:sp>
        <p:sp>
          <p:nvSpPr>
            <p:cNvPr id="231436" name="Oval 12"/>
            <p:cNvSpPr>
              <a:spLocks noChangeArrowheads="1"/>
            </p:cNvSpPr>
            <p:nvPr/>
          </p:nvSpPr>
          <p:spPr bwMode="auto">
            <a:xfrm>
              <a:off x="3216" y="3408"/>
              <a:ext cx="624" cy="432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1437" name="Text Box 13"/>
            <p:cNvSpPr txBox="1">
              <a:spLocks noChangeArrowheads="1"/>
            </p:cNvSpPr>
            <p:nvPr/>
          </p:nvSpPr>
          <p:spPr bwMode="auto">
            <a:xfrm>
              <a:off x="3204" y="345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</a:t>
              </a:r>
              <a:r>
                <a:rPr lang="tr-TR"/>
                <a:t>ertoli</a:t>
              </a:r>
              <a:endParaRPr lang="en-US"/>
            </a:p>
          </p:txBody>
        </p:sp>
      </p:grp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5181600" y="4724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31439" name="Text Box 15"/>
          <p:cNvSpPr txBox="1">
            <a:spLocks noChangeArrowheads="1"/>
          </p:cNvSpPr>
          <p:nvPr/>
        </p:nvSpPr>
        <p:spPr bwMode="auto">
          <a:xfrm>
            <a:off x="3505200" y="4724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flipH="1">
            <a:off x="2209800" y="5791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>
            <a:off x="1295400" y="3581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1295400" y="1752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-</a:t>
            </a: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1371600" y="35052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-</a:t>
            </a:r>
          </a:p>
        </p:txBody>
      </p:sp>
      <p:sp>
        <p:nvSpPr>
          <p:cNvPr id="231444" name="Line 20"/>
          <p:cNvSpPr>
            <a:spLocks noChangeShapeType="1"/>
          </p:cNvSpPr>
          <p:nvPr/>
        </p:nvSpPr>
        <p:spPr bwMode="auto">
          <a:xfrm>
            <a:off x="6096000" y="5715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1445" name="Line 21"/>
          <p:cNvSpPr>
            <a:spLocks noChangeShapeType="1"/>
          </p:cNvSpPr>
          <p:nvPr/>
        </p:nvSpPr>
        <p:spPr bwMode="auto">
          <a:xfrm flipV="1">
            <a:off x="7696200" y="35814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1446" name="Line 22"/>
          <p:cNvSpPr>
            <a:spLocks noChangeShapeType="1"/>
          </p:cNvSpPr>
          <p:nvPr/>
        </p:nvSpPr>
        <p:spPr bwMode="auto">
          <a:xfrm flipH="1">
            <a:off x="5638800" y="35814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1447" name="Text Box 23"/>
          <p:cNvSpPr txBox="1">
            <a:spLocks noChangeArrowheads="1"/>
          </p:cNvSpPr>
          <p:nvPr/>
        </p:nvSpPr>
        <p:spPr bwMode="auto">
          <a:xfrm>
            <a:off x="5791200" y="34972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-</a:t>
            </a:r>
          </a:p>
        </p:txBody>
      </p:sp>
      <p:grpSp>
        <p:nvGrpSpPr>
          <p:cNvPr id="231448" name="Group 24"/>
          <p:cNvGrpSpPr>
            <a:grpSpLocks/>
          </p:cNvGrpSpPr>
          <p:nvPr/>
        </p:nvGrpSpPr>
        <p:grpSpPr bwMode="auto">
          <a:xfrm>
            <a:off x="304800" y="1905000"/>
            <a:ext cx="8229600" cy="4114800"/>
            <a:chOff x="192" y="1200"/>
            <a:chExt cx="5184" cy="2592"/>
          </a:xfrm>
        </p:grpSpPr>
        <p:sp>
          <p:nvSpPr>
            <p:cNvPr id="231449" name="Line 25"/>
            <p:cNvSpPr>
              <a:spLocks noChangeShapeType="1"/>
            </p:cNvSpPr>
            <p:nvPr/>
          </p:nvSpPr>
          <p:spPr bwMode="auto">
            <a:xfrm>
              <a:off x="2880" y="15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1450" name="Text Box 26"/>
            <p:cNvSpPr txBox="1">
              <a:spLocks noChangeArrowheads="1"/>
            </p:cNvSpPr>
            <p:nvPr/>
          </p:nvSpPr>
          <p:spPr bwMode="auto">
            <a:xfrm>
              <a:off x="2976" y="1488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GnRH</a:t>
              </a:r>
            </a:p>
          </p:txBody>
        </p:sp>
        <p:sp>
          <p:nvSpPr>
            <p:cNvPr id="231451" name="Text Box 27"/>
            <p:cNvSpPr txBox="1">
              <a:spLocks noChangeArrowheads="1"/>
            </p:cNvSpPr>
            <p:nvPr/>
          </p:nvSpPr>
          <p:spPr bwMode="auto">
            <a:xfrm>
              <a:off x="2496" y="14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231452" name="Text Box 28"/>
            <p:cNvSpPr txBox="1">
              <a:spLocks noChangeArrowheads="1"/>
            </p:cNvSpPr>
            <p:nvPr/>
          </p:nvSpPr>
          <p:spPr bwMode="auto">
            <a:xfrm>
              <a:off x="3360" y="273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FSH</a:t>
              </a:r>
            </a:p>
          </p:txBody>
        </p:sp>
        <p:sp>
          <p:nvSpPr>
            <p:cNvPr id="231453" name="Text Box 29"/>
            <p:cNvSpPr txBox="1">
              <a:spLocks noChangeArrowheads="1"/>
            </p:cNvSpPr>
            <p:nvPr/>
          </p:nvSpPr>
          <p:spPr bwMode="auto">
            <a:xfrm>
              <a:off x="1728" y="273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LH</a:t>
              </a:r>
            </a:p>
          </p:txBody>
        </p:sp>
        <p:sp>
          <p:nvSpPr>
            <p:cNvPr id="231454" name="Line 30"/>
            <p:cNvSpPr>
              <a:spLocks noChangeShapeType="1"/>
            </p:cNvSpPr>
            <p:nvPr/>
          </p:nvSpPr>
          <p:spPr bwMode="auto">
            <a:xfrm>
              <a:off x="3120" y="2880"/>
              <a:ext cx="38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1455" name="Line 31"/>
            <p:cNvSpPr>
              <a:spLocks noChangeShapeType="1"/>
            </p:cNvSpPr>
            <p:nvPr/>
          </p:nvSpPr>
          <p:spPr bwMode="auto">
            <a:xfrm flipH="1">
              <a:off x="2208" y="2880"/>
              <a:ext cx="48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1456" name="Text Box 32"/>
            <p:cNvSpPr txBox="1">
              <a:spLocks noChangeArrowheads="1"/>
            </p:cNvSpPr>
            <p:nvPr/>
          </p:nvSpPr>
          <p:spPr bwMode="auto">
            <a:xfrm>
              <a:off x="192" y="3504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Testosteron</a:t>
              </a:r>
            </a:p>
          </p:txBody>
        </p:sp>
        <p:sp>
          <p:nvSpPr>
            <p:cNvPr id="231457" name="Line 33"/>
            <p:cNvSpPr>
              <a:spLocks noChangeShapeType="1"/>
            </p:cNvSpPr>
            <p:nvPr/>
          </p:nvSpPr>
          <p:spPr bwMode="auto">
            <a:xfrm flipV="1">
              <a:off x="816" y="1200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1458" name="Line 34"/>
            <p:cNvSpPr>
              <a:spLocks noChangeShapeType="1"/>
            </p:cNvSpPr>
            <p:nvPr/>
          </p:nvSpPr>
          <p:spPr bwMode="auto">
            <a:xfrm>
              <a:off x="816" y="1200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31459" name="Text Box 35"/>
            <p:cNvSpPr txBox="1">
              <a:spLocks noChangeArrowheads="1"/>
            </p:cNvSpPr>
            <p:nvPr/>
          </p:nvSpPr>
          <p:spPr bwMode="auto">
            <a:xfrm>
              <a:off x="864" y="2256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/>
                <a:t> (sadece </a:t>
              </a:r>
              <a:r>
                <a:rPr lang="en-US"/>
                <a:t>LH</a:t>
              </a:r>
              <a:r>
                <a:rPr lang="tr-TR"/>
                <a:t>)</a:t>
              </a:r>
              <a:r>
                <a:rPr lang="en-US"/>
                <a:t> </a:t>
              </a:r>
            </a:p>
          </p:txBody>
        </p:sp>
        <p:sp>
          <p:nvSpPr>
            <p:cNvPr id="231460" name="Text Box 36"/>
            <p:cNvSpPr txBox="1">
              <a:spLocks noChangeArrowheads="1"/>
            </p:cNvSpPr>
            <p:nvPr/>
          </p:nvSpPr>
          <p:spPr bwMode="auto">
            <a:xfrm>
              <a:off x="4368" y="3456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Inhibin</a:t>
              </a:r>
            </a:p>
          </p:txBody>
        </p:sp>
        <p:sp>
          <p:nvSpPr>
            <p:cNvPr id="231461" name="Text Box 37"/>
            <p:cNvSpPr txBox="1">
              <a:spLocks noChangeArrowheads="1"/>
            </p:cNvSpPr>
            <p:nvPr/>
          </p:nvSpPr>
          <p:spPr bwMode="auto">
            <a:xfrm>
              <a:off x="3744" y="2256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/>
                <a:t>(sadece </a:t>
              </a:r>
              <a:r>
                <a:rPr lang="en-US"/>
                <a:t>FSH</a:t>
              </a:r>
              <a:r>
                <a:rPr lang="tr-TR"/>
                <a:t>)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220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793038" cy="1462087"/>
          </a:xfrm>
        </p:spPr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KADINA AİT YÖNTEMLER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b="1" u="sng" dirty="0" smtClean="0">
                <a:solidFill>
                  <a:schemeClr val="hlink"/>
                </a:solidFill>
              </a:rPr>
              <a:t>1.Geçici Yöntemler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folHlink"/>
                </a:solidFill>
              </a:rPr>
              <a:t>(Bırakıldığında gebe kalınabilen)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Gebeliği önleyici haplar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Rahim İçi Araç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Deri altı kapsüller(</a:t>
            </a:r>
            <a:r>
              <a:rPr lang="tr-TR" sz="2400" dirty="0" err="1" smtClean="0"/>
              <a:t>inplant</a:t>
            </a:r>
            <a:r>
              <a:rPr lang="tr-TR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Diyafram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Sperm öldürücüler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Aylık ve üç aylık iğneler</a:t>
            </a:r>
            <a:endParaRPr lang="en-US" sz="2400" dirty="0" smtClean="0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b="1" u="sng" dirty="0" smtClean="0">
                <a:solidFill>
                  <a:schemeClr val="hlink"/>
                </a:solidFill>
              </a:rPr>
              <a:t>2.Kalıcı Yöntemler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chemeClr val="folHlink"/>
                </a:solidFill>
              </a:rPr>
              <a:t>(Uygulandıktan sonra artık gebe kalınamayan yöntemler)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Tüplerin Bağlanması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802576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b="1" smtClean="0">
                <a:solidFill>
                  <a:schemeClr val="hlink"/>
                </a:solidFill>
              </a:rPr>
              <a:t>HORMONAL KONTRASEPTİFLER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733800"/>
          </a:xfrm>
        </p:spPr>
        <p:txBody>
          <a:bodyPr/>
          <a:lstStyle/>
          <a:p>
            <a:pPr eaLnBrk="1" hangingPunct="1"/>
            <a:r>
              <a:rPr lang="tr-TR" sz="2800" smtClean="0"/>
              <a:t>Kombine Oral Kontraseptifler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    östrojen (etilen östradiol)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    progesteron (19 nortesteron türevleri )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Yalnız Progestin içeren Haplar (minihaplar)</a:t>
            </a:r>
          </a:p>
        </p:txBody>
      </p:sp>
    </p:spTree>
    <p:extLst>
      <p:ext uri="{BB962C8B-B14F-4D97-AF65-F5344CB8AC3E}">
        <p14:creationId xmlns:p14="http://schemas.microsoft.com/office/powerpoint/2010/main" val="400969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b="1" smtClean="0"/>
              <a:t>Kombine Oral Kontraseptiflerin</a:t>
            </a:r>
            <a:r>
              <a:rPr lang="tr-TR" b="1" smtClean="0"/>
              <a:t>                 </a:t>
            </a:r>
            <a:r>
              <a:rPr lang="tr-TR" sz="4000" b="1" smtClean="0">
                <a:solidFill>
                  <a:schemeClr val="hlink"/>
                </a:solidFill>
              </a:rPr>
              <a:t>ETKİ MEKANİZMASI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552700"/>
            <a:ext cx="7772400" cy="3733800"/>
          </a:xfrm>
        </p:spPr>
        <p:txBody>
          <a:bodyPr/>
          <a:lstStyle/>
          <a:p>
            <a:pPr eaLnBrk="1" hangingPunct="1"/>
            <a:r>
              <a:rPr lang="tr-TR" sz="2800" smtClean="0"/>
              <a:t>Ovulasyonu baskılar</a:t>
            </a:r>
          </a:p>
          <a:p>
            <a:pPr eaLnBrk="1" hangingPunct="1"/>
            <a:r>
              <a:rPr lang="tr-TR" sz="2800" smtClean="0"/>
              <a:t>Servikal mukusu kalınlaştırarak spermlerin geçişini engeller</a:t>
            </a:r>
          </a:p>
          <a:p>
            <a:pPr eaLnBrk="1" hangingPunct="1"/>
            <a:r>
              <a:rPr lang="tr-TR" sz="2800" smtClean="0"/>
              <a:t>Endometriumu incelterek implatasyonu engeller</a:t>
            </a:r>
          </a:p>
        </p:txBody>
      </p:sp>
    </p:spTree>
    <p:extLst>
      <p:ext uri="{BB962C8B-B14F-4D97-AF65-F5344CB8AC3E}">
        <p14:creationId xmlns:p14="http://schemas.microsoft.com/office/powerpoint/2010/main" val="27132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6713" y="214313"/>
            <a:ext cx="7793037" cy="1462087"/>
          </a:xfrm>
        </p:spPr>
        <p:txBody>
          <a:bodyPr/>
          <a:lstStyle/>
          <a:p>
            <a:pPr eaLnBrk="1" hangingPunct="1"/>
            <a:r>
              <a:rPr lang="tr-TR" sz="2400" b="1" smtClean="0"/>
              <a:t>Kombine Oral Kontraseptiflerin</a:t>
            </a:r>
            <a:r>
              <a:rPr lang="tr-TR" b="1" smtClean="0"/>
              <a:t>           </a:t>
            </a:r>
            <a:r>
              <a:rPr lang="tr-TR" sz="4000" b="1" smtClean="0">
                <a:solidFill>
                  <a:schemeClr val="hlink"/>
                </a:solidFill>
              </a:rPr>
              <a:t>ETKİNLİĞİ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243138"/>
            <a:ext cx="7772400" cy="4114800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KUSURSUZ KULLANIMDA</a:t>
            </a:r>
          </a:p>
          <a:p>
            <a:pPr lvl="4" eaLnBrk="1" hangingPunct="1"/>
            <a:r>
              <a:rPr lang="tr-TR" sz="8000" smtClean="0"/>
              <a:t>%99.9</a:t>
            </a:r>
          </a:p>
        </p:txBody>
      </p:sp>
    </p:spTree>
    <p:extLst>
      <p:ext uri="{BB962C8B-B14F-4D97-AF65-F5344CB8AC3E}">
        <p14:creationId xmlns:p14="http://schemas.microsoft.com/office/powerpoint/2010/main" val="41215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574675"/>
            <a:ext cx="7793038" cy="1139825"/>
          </a:xfrm>
        </p:spPr>
        <p:txBody>
          <a:bodyPr/>
          <a:lstStyle/>
          <a:p>
            <a:pPr eaLnBrk="1" hangingPunct="1"/>
            <a:r>
              <a:rPr lang="tr-TR" sz="2400" b="1" smtClean="0"/>
              <a:t>Kombine Oral Kontraseptiflerin</a:t>
            </a:r>
            <a:r>
              <a:rPr lang="tr-TR" b="1" smtClean="0"/>
              <a:t>           </a:t>
            </a:r>
            <a:r>
              <a:rPr lang="tr-TR" sz="4000" b="1" smtClean="0">
                <a:solidFill>
                  <a:schemeClr val="hlink"/>
                </a:solidFill>
              </a:rPr>
              <a:t>UYGULAMA ZAMANI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2885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smtClean="0"/>
              <a:t>Adetin ilk günü en uygun zamandır </a:t>
            </a:r>
          </a:p>
          <a:p>
            <a:pPr eaLnBrk="1" hangingPunct="1">
              <a:lnSpc>
                <a:spcPct val="90000"/>
              </a:lnSpc>
            </a:pPr>
            <a:endParaRPr lang="tr-TR" sz="2600" smtClean="0"/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Menstrüel siklusun ilk 5 gününde de başlanabilir. Ancak  1 hafta ek yöntem kullanılmalıdır.</a:t>
            </a:r>
          </a:p>
          <a:p>
            <a:pPr eaLnBrk="1" hangingPunct="1">
              <a:lnSpc>
                <a:spcPct val="90000"/>
              </a:lnSpc>
            </a:pPr>
            <a:endParaRPr lang="tr-TR" sz="2600" smtClean="0"/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Gebelik olmadığından emin olunan her hangi bir günde de hapa başlanabilir. Ancak 1 hafta ek yöntem kullanılmalıdır.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600" smtClean="0"/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Haplar hep aynı saatte alınmalıdır</a:t>
            </a:r>
          </a:p>
          <a:p>
            <a:pPr eaLnBrk="1" hangingPunct="1">
              <a:lnSpc>
                <a:spcPct val="90000"/>
              </a:lnSpc>
            </a:pPr>
            <a:endParaRPr lang="tr-TR" sz="2600" smtClean="0"/>
          </a:p>
          <a:p>
            <a:pPr eaLnBrk="1" hangingPunct="1">
              <a:lnSpc>
                <a:spcPct val="90000"/>
              </a:lnSpc>
            </a:pPr>
            <a:endParaRPr lang="tr-TR" sz="2600" smtClean="0"/>
          </a:p>
        </p:txBody>
      </p:sp>
    </p:spTree>
    <p:extLst>
      <p:ext uri="{BB962C8B-B14F-4D97-AF65-F5344CB8AC3E}">
        <p14:creationId xmlns:p14="http://schemas.microsoft.com/office/powerpoint/2010/main" val="41121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150" y="484188"/>
            <a:ext cx="6292850" cy="1301750"/>
          </a:xfrm>
        </p:spPr>
        <p:txBody>
          <a:bodyPr/>
          <a:lstStyle/>
          <a:p>
            <a:pPr eaLnBrk="1" hangingPunct="1"/>
            <a:r>
              <a:rPr lang="tr-TR" sz="2400" b="1" smtClean="0"/>
              <a:t>Kombine Oral Kontraseptifler</a:t>
            </a:r>
            <a:r>
              <a:rPr lang="tr-TR" b="1" smtClean="0"/>
              <a:t> </a:t>
            </a:r>
            <a:br>
              <a:rPr lang="tr-TR" b="1" smtClean="0"/>
            </a:br>
            <a:r>
              <a:rPr lang="tr-TR" sz="4000" b="1" smtClean="0">
                <a:solidFill>
                  <a:schemeClr val="hlink"/>
                </a:solidFill>
              </a:rPr>
              <a:t>KİME ÖNERİLİR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386013"/>
            <a:ext cx="7772400" cy="4114800"/>
          </a:xfrm>
        </p:spPr>
        <p:txBody>
          <a:bodyPr/>
          <a:lstStyle/>
          <a:p>
            <a:pPr eaLnBrk="1" hangingPunct="1"/>
            <a:r>
              <a:rPr lang="tr-TR" sz="2800" smtClean="0"/>
              <a:t>Ağır adet kanaması nedeniyle ANEMİK olanlar</a:t>
            </a:r>
          </a:p>
          <a:p>
            <a:pPr eaLnBrk="1" hangingPunct="1"/>
            <a:r>
              <a:rPr lang="tr-TR" sz="2800" smtClean="0"/>
              <a:t>Düzensiz adet kanaması olanlar</a:t>
            </a:r>
          </a:p>
          <a:p>
            <a:pPr eaLnBrk="1" hangingPunct="1"/>
            <a:r>
              <a:rPr lang="tr-TR" sz="2800" smtClean="0"/>
              <a:t>Dış gebelik öyküsü olanlar</a:t>
            </a:r>
          </a:p>
          <a:p>
            <a:pPr eaLnBrk="1" hangingPunct="1"/>
            <a:r>
              <a:rPr lang="tr-TR" sz="2800" smtClean="0"/>
              <a:t>Adet ağrıları adet öncesi gerginliği olanlar </a:t>
            </a:r>
          </a:p>
          <a:p>
            <a:pPr eaLnBrk="1" hangingPunct="1"/>
            <a:r>
              <a:rPr lang="tr-TR" sz="2800" smtClean="0"/>
              <a:t>Fonksiyonel over kisti olanlar</a:t>
            </a:r>
          </a:p>
          <a:p>
            <a:pPr eaLnBrk="1" hangingPunct="1"/>
            <a:r>
              <a:rPr lang="tr-TR" sz="2800" smtClean="0"/>
              <a:t>İyi huylu meme hastalığı</a:t>
            </a:r>
          </a:p>
        </p:txBody>
      </p:sp>
    </p:spTree>
    <p:extLst>
      <p:ext uri="{BB962C8B-B14F-4D97-AF65-F5344CB8AC3E}">
        <p14:creationId xmlns:p14="http://schemas.microsoft.com/office/powerpoint/2010/main" val="12731624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150" y="323850"/>
            <a:ext cx="7793038" cy="1462088"/>
          </a:xfrm>
        </p:spPr>
        <p:txBody>
          <a:bodyPr/>
          <a:lstStyle/>
          <a:p>
            <a:pPr eaLnBrk="1" hangingPunct="1"/>
            <a:r>
              <a:rPr lang="tr-TR" sz="2400" b="1" smtClean="0"/>
              <a:t>Kombine Oral Kontraseptiflerin</a:t>
            </a:r>
            <a:r>
              <a:rPr lang="tr-TR" b="1" smtClean="0"/>
              <a:t>               </a:t>
            </a:r>
            <a:r>
              <a:rPr lang="tr-TR" sz="4000" b="1" smtClean="0">
                <a:solidFill>
                  <a:schemeClr val="hlink"/>
                </a:solidFill>
              </a:rPr>
              <a:t>Kimler kullanmamalıdır 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52888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800" smtClean="0"/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Gebelik kuşkusu olanlar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Emziren anneler ilk 6 ay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Meme ca  kuşkusu veya meme ca olanlar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35 yaş üstü ,günde 20 den fazla sigara içenler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Nörolojik bulgu veren migren</a:t>
            </a:r>
          </a:p>
        </p:txBody>
      </p:sp>
    </p:spTree>
    <p:extLst>
      <p:ext uri="{BB962C8B-B14F-4D97-AF65-F5344CB8AC3E}">
        <p14:creationId xmlns:p14="http://schemas.microsoft.com/office/powerpoint/2010/main" val="302224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838" y="646113"/>
            <a:ext cx="7793037" cy="1139825"/>
          </a:xfrm>
        </p:spPr>
        <p:txBody>
          <a:bodyPr/>
          <a:lstStyle/>
          <a:p>
            <a:pPr eaLnBrk="1" hangingPunct="1"/>
            <a:r>
              <a:rPr lang="tr-TR" sz="2400" b="1" smtClean="0"/>
              <a:t>Kombine Oral Kontraseptiflerin</a:t>
            </a:r>
            <a:r>
              <a:rPr lang="tr-TR" b="1" smtClean="0"/>
              <a:t>                  </a:t>
            </a:r>
            <a:r>
              <a:rPr lang="tr-TR" sz="4000" b="1" smtClean="0">
                <a:solidFill>
                  <a:schemeClr val="hlink"/>
                </a:solidFill>
              </a:rPr>
              <a:t>Kimler kullanmamalıdır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2431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600" smtClean="0"/>
              <a:t>Mevcut yada geçirilmiş iskemik kalp hastalığı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Semptomatik kalp hastalığı,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Hipertansiyon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Vasküler komplikasyonlu Diabet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Akut karaciğer hastalığı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Karaciğer tümörleri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Uzun süre hareketsiz kalmak (ameliyat vb)</a:t>
            </a:r>
          </a:p>
          <a:p>
            <a:pPr eaLnBrk="1" hangingPunct="1">
              <a:lnSpc>
                <a:spcPct val="90000"/>
              </a:lnSpc>
            </a:pPr>
            <a:r>
              <a:rPr lang="tr-TR" sz="2600" smtClean="0"/>
              <a:t>Tromboemboli hastalık öyküsü (mevcut,geçirilmiş)</a:t>
            </a:r>
          </a:p>
          <a:p>
            <a:pPr eaLnBrk="1" hangingPunct="1">
              <a:lnSpc>
                <a:spcPct val="90000"/>
              </a:lnSpc>
            </a:pPr>
            <a:endParaRPr lang="tr-TR" sz="2600" smtClean="0"/>
          </a:p>
        </p:txBody>
      </p:sp>
    </p:spTree>
    <p:extLst>
      <p:ext uri="{BB962C8B-B14F-4D97-AF65-F5344CB8AC3E}">
        <p14:creationId xmlns:p14="http://schemas.microsoft.com/office/powerpoint/2010/main" val="338962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Oval 2"/>
          <p:cNvSpPr>
            <a:spLocks noChangeArrowheads="1"/>
          </p:cNvSpPr>
          <p:nvPr/>
        </p:nvSpPr>
        <p:spPr bwMode="auto">
          <a:xfrm>
            <a:off x="2514600" y="4648200"/>
            <a:ext cx="3886200" cy="11430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51" name="Oval 3"/>
          <p:cNvSpPr>
            <a:spLocks noChangeArrowheads="1"/>
          </p:cNvSpPr>
          <p:nvPr/>
        </p:nvSpPr>
        <p:spPr bwMode="auto">
          <a:xfrm>
            <a:off x="5262563" y="4876800"/>
            <a:ext cx="990600" cy="685800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52" name="Oval 4"/>
          <p:cNvSpPr>
            <a:spLocks noChangeArrowheads="1"/>
          </p:cNvSpPr>
          <p:nvPr/>
        </p:nvSpPr>
        <p:spPr bwMode="auto">
          <a:xfrm>
            <a:off x="3200400" y="1676400"/>
            <a:ext cx="22098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3200400" y="1752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</a:t>
            </a:r>
            <a:r>
              <a:rPr lang="tr-TR"/>
              <a:t>i</a:t>
            </a:r>
            <a:r>
              <a:rPr lang="en-US"/>
              <a:t>potalamus</a:t>
            </a:r>
          </a:p>
        </p:txBody>
      </p:sp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3276600" y="2819400"/>
            <a:ext cx="2209800" cy="1066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3505200" y="3124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/>
              <a:t>Ön hipofiz</a:t>
            </a:r>
            <a:endParaRPr lang="en-US"/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>
            <a:off x="4343400" y="2362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4343400" y="2286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GnRH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657600" y="51816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Over</a:t>
            </a:r>
          </a:p>
        </p:txBody>
      </p:sp>
      <p:sp>
        <p:nvSpPr>
          <p:cNvPr id="232459" name="Oval 11"/>
          <p:cNvSpPr>
            <a:spLocks noChangeArrowheads="1"/>
          </p:cNvSpPr>
          <p:nvPr/>
        </p:nvSpPr>
        <p:spPr bwMode="auto">
          <a:xfrm>
            <a:off x="2647950" y="4838700"/>
            <a:ext cx="1143000" cy="762000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2438400" y="49101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800"/>
              <a:t>Granüloza</a:t>
            </a:r>
            <a:endParaRPr lang="en-US" sz="1800"/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2819400" y="51958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T</a:t>
            </a:r>
            <a:r>
              <a:rPr lang="tr-TR" sz="1800"/>
              <a:t>eka </a:t>
            </a:r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H="1">
            <a:off x="3352800" y="3962400"/>
            <a:ext cx="762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4290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2438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FSH</a:t>
            </a:r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4800600" y="39624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5105400" y="4114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5486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LH</a:t>
            </a:r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>
            <a:off x="5715000" y="5715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4876800" y="601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Progesteron</a:t>
            </a:r>
          </a:p>
        </p:txBody>
      </p:sp>
      <p:sp>
        <p:nvSpPr>
          <p:cNvPr id="232470" name="Line 22"/>
          <p:cNvSpPr>
            <a:spLocks noChangeShapeType="1"/>
          </p:cNvSpPr>
          <p:nvPr/>
        </p:nvSpPr>
        <p:spPr bwMode="auto">
          <a:xfrm>
            <a:off x="3276600" y="5562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71" name="Text Box 23"/>
          <p:cNvSpPr txBox="1">
            <a:spLocks noChangeArrowheads="1"/>
          </p:cNvSpPr>
          <p:nvPr/>
        </p:nvSpPr>
        <p:spPr bwMode="auto">
          <a:xfrm>
            <a:off x="2514600" y="6324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/>
              <a:t>Ö</a:t>
            </a:r>
            <a:r>
              <a:rPr lang="en-US"/>
              <a:t>stro</a:t>
            </a:r>
            <a:r>
              <a:rPr lang="tr-TR"/>
              <a:t>j</a:t>
            </a:r>
            <a:r>
              <a:rPr lang="en-US"/>
              <a:t>en</a:t>
            </a:r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 flipV="1">
            <a:off x="1295400" y="33528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73" name="Line 25"/>
          <p:cNvSpPr>
            <a:spLocks noChangeShapeType="1"/>
          </p:cNvSpPr>
          <p:nvPr/>
        </p:nvSpPr>
        <p:spPr bwMode="auto">
          <a:xfrm>
            <a:off x="1295400" y="33528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 flipH="1">
            <a:off x="457200" y="6629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 flipV="1">
            <a:off x="457200" y="20574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>
            <a:off x="457200" y="20574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2819400" y="5867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>
            <a:off x="4191000" y="6615113"/>
            <a:ext cx="403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 flipV="1">
            <a:off x="8229600" y="5334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80" name="Text Box 32"/>
          <p:cNvSpPr txBox="1">
            <a:spLocks noChangeArrowheads="1"/>
          </p:cNvSpPr>
          <p:nvPr/>
        </p:nvSpPr>
        <p:spPr bwMode="auto">
          <a:xfrm>
            <a:off x="6973888" y="3733800"/>
            <a:ext cx="21701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5143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/>
              <a:t>Üreme organları ve diğer hedef dokular</a:t>
            </a:r>
            <a:endParaRPr lang="en-US"/>
          </a:p>
        </p:txBody>
      </p:sp>
      <p:sp>
        <p:nvSpPr>
          <p:cNvPr id="232481" name="Text Box 33"/>
          <p:cNvSpPr txBox="1">
            <a:spLocks noChangeArrowheads="1"/>
          </p:cNvSpPr>
          <p:nvPr/>
        </p:nvSpPr>
        <p:spPr bwMode="auto">
          <a:xfrm>
            <a:off x="7620000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5253038" y="4881563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800"/>
              <a:t>Korpus luteum </a:t>
            </a:r>
            <a:endParaRPr lang="en-US"/>
          </a:p>
        </p:txBody>
      </p:sp>
      <p:sp>
        <p:nvSpPr>
          <p:cNvPr id="232483" name="Line 35"/>
          <p:cNvSpPr>
            <a:spLocks noChangeShapeType="1"/>
          </p:cNvSpPr>
          <p:nvPr/>
        </p:nvSpPr>
        <p:spPr bwMode="auto">
          <a:xfrm flipV="1">
            <a:off x="6858000" y="19812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32484" name="Line 36"/>
          <p:cNvSpPr>
            <a:spLocks noChangeShapeType="1"/>
          </p:cNvSpPr>
          <p:nvPr/>
        </p:nvSpPr>
        <p:spPr bwMode="auto">
          <a:xfrm flipH="1">
            <a:off x="5562600" y="31242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85" name="Line 37"/>
          <p:cNvSpPr>
            <a:spLocks noChangeShapeType="1"/>
          </p:cNvSpPr>
          <p:nvPr/>
        </p:nvSpPr>
        <p:spPr bwMode="auto">
          <a:xfrm flipH="1">
            <a:off x="5562600" y="19812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86" name="Line 38"/>
          <p:cNvSpPr>
            <a:spLocks noChangeShapeType="1"/>
          </p:cNvSpPr>
          <p:nvPr/>
        </p:nvSpPr>
        <p:spPr bwMode="auto">
          <a:xfrm>
            <a:off x="6858000" y="6324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87" name="Line 39"/>
          <p:cNvSpPr>
            <a:spLocks noChangeShapeType="1"/>
          </p:cNvSpPr>
          <p:nvPr/>
        </p:nvSpPr>
        <p:spPr bwMode="auto">
          <a:xfrm flipV="1">
            <a:off x="8001000" y="535305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2488" name="Text Box 40"/>
          <p:cNvSpPr txBox="1">
            <a:spLocks noChangeArrowheads="1"/>
          </p:cNvSpPr>
          <p:nvPr/>
        </p:nvSpPr>
        <p:spPr bwMode="auto">
          <a:xfrm>
            <a:off x="1143000" y="498475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sz="3200"/>
              <a:t>Ovulasyonun feedback kontrolü </a:t>
            </a:r>
          </a:p>
        </p:txBody>
      </p:sp>
      <p:sp>
        <p:nvSpPr>
          <p:cNvPr id="232489" name="Text Box 41"/>
          <p:cNvSpPr txBox="1">
            <a:spLocks noChangeArrowheads="1"/>
          </p:cNvSpPr>
          <p:nvPr/>
        </p:nvSpPr>
        <p:spPr bwMode="auto">
          <a:xfrm>
            <a:off x="6019800" y="2743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>
                <a:latin typeface="Times New Roman" pitchFamily="18" charset="0"/>
                <a:cs typeface="Times New Roman" pitchFamily="18" charset="0"/>
              </a:rPr>
              <a:t>–</a:t>
            </a:r>
            <a:endParaRPr lang="tr-TR">
              <a:latin typeface="Times New Roman" pitchFamily="18" charset="0"/>
            </a:endParaRPr>
          </a:p>
        </p:txBody>
      </p:sp>
      <p:sp>
        <p:nvSpPr>
          <p:cNvPr id="232490" name="Text Box 42"/>
          <p:cNvSpPr txBox="1">
            <a:spLocks noChangeArrowheads="1"/>
          </p:cNvSpPr>
          <p:nvPr/>
        </p:nvSpPr>
        <p:spPr bwMode="auto">
          <a:xfrm>
            <a:off x="2422525" y="1489075"/>
            <a:ext cx="66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>
                <a:latin typeface="Times New Roman" pitchFamily="18" charset="0"/>
              </a:rPr>
              <a:t>+/ </a:t>
            </a:r>
            <a:r>
              <a:rPr lang="tr-TR"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232491" name="Text Box 43"/>
          <p:cNvSpPr txBox="1">
            <a:spLocks noChangeArrowheads="1"/>
          </p:cNvSpPr>
          <p:nvPr/>
        </p:nvSpPr>
        <p:spPr bwMode="auto">
          <a:xfrm>
            <a:off x="5715000" y="160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>
                <a:latin typeface="Times New Roman" pitchFamily="18" charset="0"/>
                <a:cs typeface="Times New Roman" pitchFamily="18" charset="0"/>
              </a:rPr>
              <a:t>–</a:t>
            </a:r>
            <a:endParaRPr lang="tr-TR">
              <a:latin typeface="Times New Roman" pitchFamily="18" charset="0"/>
            </a:endParaRPr>
          </a:p>
        </p:txBody>
      </p:sp>
      <p:sp>
        <p:nvSpPr>
          <p:cNvPr id="232492" name="Line 44"/>
          <p:cNvSpPr>
            <a:spLocks noChangeShapeType="1"/>
          </p:cNvSpPr>
          <p:nvPr/>
        </p:nvSpPr>
        <p:spPr bwMode="auto">
          <a:xfrm flipV="1">
            <a:off x="28194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81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Erkek Üreme Sistemi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667577" cy="4149174"/>
          </a:xfrm>
        </p:spPr>
      </p:pic>
    </p:spTree>
    <p:extLst>
      <p:ext uri="{BB962C8B-B14F-4D97-AF65-F5344CB8AC3E}">
        <p14:creationId xmlns:p14="http://schemas.microsoft.com/office/powerpoint/2010/main" val="21574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Erkek Üreme Sistemi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4923559" cy="3151374"/>
          </a:xfr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04864"/>
            <a:ext cx="2492820" cy="30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Erkek Üreme Sistemi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05197" cy="5355051"/>
          </a:xfrm>
        </p:spPr>
      </p:pic>
    </p:spTree>
    <p:extLst>
      <p:ext uri="{BB962C8B-B14F-4D97-AF65-F5344CB8AC3E}">
        <p14:creationId xmlns:p14="http://schemas.microsoft.com/office/powerpoint/2010/main" val="35338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Erkek Üreme Sistemi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8314063" cy="4824536"/>
          </a:xfrm>
        </p:spPr>
      </p:pic>
    </p:spTree>
    <p:extLst>
      <p:ext uri="{BB962C8B-B14F-4D97-AF65-F5344CB8AC3E}">
        <p14:creationId xmlns:p14="http://schemas.microsoft.com/office/powerpoint/2010/main" val="1524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rışımlar">
  <a:themeElements>
    <a:clrScheme name="Karışımlar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arışımla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rışımla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arışımlar">
  <a:themeElements>
    <a:clrScheme name="Karışımlar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arışımla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rışımla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Karışımlar">
  <a:themeElements>
    <a:clrScheme name="Karışımlar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arışımla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rışımla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ışımlar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ışımla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999</Words>
  <Application>Microsoft Office PowerPoint</Application>
  <PresentationFormat>Ekran Gösterisi (4:3)</PresentationFormat>
  <Paragraphs>250</Paragraphs>
  <Slides>47</Slides>
  <Notes>15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4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7" baseType="lpstr">
      <vt:lpstr>Arial</vt:lpstr>
      <vt:lpstr>Calibri</vt:lpstr>
      <vt:lpstr>Tahoma</vt:lpstr>
      <vt:lpstr>Times New Roman</vt:lpstr>
      <vt:lpstr>Wingdings</vt:lpstr>
      <vt:lpstr>Ofis Teması</vt:lpstr>
      <vt:lpstr>Karışımlar</vt:lpstr>
      <vt:lpstr>1_Karışımlar</vt:lpstr>
      <vt:lpstr>2_Karışımlar</vt:lpstr>
      <vt:lpstr>Bit Eşlem Resmi</vt:lpstr>
      <vt:lpstr>Üregenital Sistem ve Aile Planlaması</vt:lpstr>
      <vt:lpstr>  Üreme sistemi</vt:lpstr>
      <vt:lpstr>PowerPoint Sunusu</vt:lpstr>
      <vt:lpstr>Spermatogenezin Feedback Kontrolü</vt:lpstr>
      <vt:lpstr>PowerPoint Sunusu</vt:lpstr>
      <vt:lpstr>Erkek Üreme Sistemi</vt:lpstr>
      <vt:lpstr>Erkek Üreme Sistemi</vt:lpstr>
      <vt:lpstr>Erkek Üreme Sistemi</vt:lpstr>
      <vt:lpstr>Erkek Üreme Sistemi</vt:lpstr>
      <vt:lpstr>Erkek Üreme Sistemi</vt:lpstr>
      <vt:lpstr>Kadın Üreme Sistemi</vt:lpstr>
      <vt:lpstr>Kadın Üreme Sistemi</vt:lpstr>
      <vt:lpstr>Kadın Üreme Sistemi</vt:lpstr>
      <vt:lpstr>Kadın Üreme Sistemi</vt:lpstr>
      <vt:lpstr>Kadın Üreme Sistemi</vt:lpstr>
      <vt:lpstr>Kadın Üreme Sistemi</vt:lpstr>
      <vt:lpstr>PowerPoint Sunusu</vt:lpstr>
      <vt:lpstr>Üreme Fizyolojisi (Erkek)</vt:lpstr>
      <vt:lpstr>Üreme Fizyolojisi (Erkek)</vt:lpstr>
      <vt:lpstr>Üreme Fizyolojisi (Kadın)</vt:lpstr>
      <vt:lpstr>Üreme Fizyolojisi (Kadın)</vt:lpstr>
      <vt:lpstr>PowerPoint Sunusu</vt:lpstr>
      <vt:lpstr>PowerPoint Sunusu</vt:lpstr>
      <vt:lpstr>PowerPoint Sunusu</vt:lpstr>
      <vt:lpstr>Üreme Fizyolojisi (Döllenme)</vt:lpstr>
      <vt:lpstr>Üreme Fizyolojisi (Döllenme)</vt:lpstr>
      <vt:lpstr>PowerPoint Sunusu</vt:lpstr>
      <vt:lpstr>Üreme Fizyolojisi (Döllenmiş Yumurtanın Tutunması)</vt:lpstr>
      <vt:lpstr>Üreme Fizyolojisi (Cinsiyet Oluşumu)</vt:lpstr>
      <vt:lpstr>Doğumun başlaması</vt:lpstr>
      <vt:lpstr>Doğumun aşamaları</vt:lpstr>
      <vt:lpstr>Doğum</vt:lpstr>
      <vt:lpstr>Laktasyon</vt:lpstr>
      <vt:lpstr>Laktasyon (devam)</vt:lpstr>
      <vt:lpstr>AİLE PLANLAMASI</vt:lpstr>
      <vt:lpstr>Aile Planlamasının Amacı</vt:lpstr>
      <vt:lpstr>Aile Planlamasının Amacı</vt:lpstr>
      <vt:lpstr>UNUTMAYIN</vt:lpstr>
      <vt:lpstr>Aile Planlamasının Topluma Olan Yararları</vt:lpstr>
      <vt:lpstr>KADINA AİT YÖNTEMLER</vt:lpstr>
      <vt:lpstr>HORMONAL KONTRASEPTİFLER</vt:lpstr>
      <vt:lpstr>Kombine Oral Kontraseptiflerin                 ETKİ MEKANİZMASI</vt:lpstr>
      <vt:lpstr>Kombine Oral Kontraseptiflerin           ETKİNLİĞİ</vt:lpstr>
      <vt:lpstr>Kombine Oral Kontraseptiflerin           UYGULAMA ZAMANI</vt:lpstr>
      <vt:lpstr>Kombine Oral Kontraseptifler  KİME ÖNERİLİR</vt:lpstr>
      <vt:lpstr>Kombine Oral Kontraseptiflerin               Kimler kullanmamalıdır 1</vt:lpstr>
      <vt:lpstr>Kombine Oral Kontraseptiflerin                  Kimler kullanmamalıdır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Üregenital Sistem ve Hastalıkları</dc:title>
  <dc:creator>Lenovo</dc:creator>
  <cp:lastModifiedBy>SBO1</cp:lastModifiedBy>
  <cp:revision>13</cp:revision>
  <dcterms:created xsi:type="dcterms:W3CDTF">2016-10-24T10:52:09Z</dcterms:created>
  <dcterms:modified xsi:type="dcterms:W3CDTF">2016-10-25T19:14:04Z</dcterms:modified>
</cp:coreProperties>
</file>